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6" r:id="rId2"/>
    <p:sldMasterId id="2147483772" r:id="rId3"/>
  </p:sldMasterIdLst>
  <p:notesMasterIdLst>
    <p:notesMasterId r:id="rId108"/>
  </p:notesMasterIdLst>
  <p:sldIdLst>
    <p:sldId id="369" r:id="rId4"/>
    <p:sldId id="370" r:id="rId5"/>
    <p:sldId id="518" r:id="rId6"/>
    <p:sldId id="536" r:id="rId7"/>
    <p:sldId id="537" r:id="rId8"/>
    <p:sldId id="538" r:id="rId9"/>
    <p:sldId id="539" r:id="rId10"/>
    <p:sldId id="540" r:id="rId11"/>
    <p:sldId id="541" r:id="rId12"/>
    <p:sldId id="542" r:id="rId13"/>
    <p:sldId id="543" r:id="rId14"/>
    <p:sldId id="544" r:id="rId15"/>
    <p:sldId id="545" r:id="rId16"/>
    <p:sldId id="292" r:id="rId17"/>
    <p:sldId id="503" r:id="rId18"/>
    <p:sldId id="504" r:id="rId19"/>
    <p:sldId id="519" r:id="rId20"/>
    <p:sldId id="512" r:id="rId21"/>
    <p:sldId id="506" r:id="rId22"/>
    <p:sldId id="382" r:id="rId23"/>
    <p:sldId id="516" r:id="rId24"/>
    <p:sldId id="384" r:id="rId25"/>
    <p:sldId id="534" r:id="rId26"/>
    <p:sldId id="515" r:id="rId27"/>
    <p:sldId id="517" r:id="rId28"/>
    <p:sldId id="386" r:id="rId29"/>
    <p:sldId id="316" r:id="rId30"/>
    <p:sldId id="262" r:id="rId31"/>
    <p:sldId id="524" r:id="rId32"/>
    <p:sldId id="397" r:id="rId33"/>
    <p:sldId id="398" r:id="rId34"/>
    <p:sldId id="399" r:id="rId35"/>
    <p:sldId id="400" r:id="rId36"/>
    <p:sldId id="401" r:id="rId37"/>
    <p:sldId id="402" r:id="rId38"/>
    <p:sldId id="403" r:id="rId39"/>
    <p:sldId id="404" r:id="rId40"/>
    <p:sldId id="405" r:id="rId41"/>
    <p:sldId id="406" r:id="rId42"/>
    <p:sldId id="407" r:id="rId43"/>
    <p:sldId id="408" r:id="rId44"/>
    <p:sldId id="267" r:id="rId45"/>
    <p:sldId id="416" r:id="rId46"/>
    <p:sldId id="417" r:id="rId47"/>
    <p:sldId id="420" r:id="rId48"/>
    <p:sldId id="421" r:id="rId49"/>
    <p:sldId id="423" r:id="rId50"/>
    <p:sldId id="319" r:id="rId51"/>
    <p:sldId id="387" r:id="rId52"/>
    <p:sldId id="321" r:id="rId53"/>
    <p:sldId id="322" r:id="rId54"/>
    <p:sldId id="323" r:id="rId55"/>
    <p:sldId id="324" r:id="rId56"/>
    <p:sldId id="333" r:id="rId57"/>
    <p:sldId id="582" r:id="rId58"/>
    <p:sldId id="409" r:id="rId59"/>
    <p:sldId id="328" r:id="rId60"/>
    <p:sldId id="329" r:id="rId61"/>
    <p:sldId id="330" r:id="rId62"/>
    <p:sldId id="331" r:id="rId63"/>
    <p:sldId id="526" r:id="rId64"/>
    <p:sldId id="332" r:id="rId65"/>
    <p:sldId id="273" r:id="rId66"/>
    <p:sldId id="274" r:id="rId67"/>
    <p:sldId id="277" r:id="rId68"/>
    <p:sldId id="424" r:id="rId69"/>
    <p:sldId id="426" r:id="rId70"/>
    <p:sldId id="428" r:id="rId71"/>
    <p:sldId id="429" r:id="rId72"/>
    <p:sldId id="430" r:id="rId73"/>
    <p:sldId id="431" r:id="rId74"/>
    <p:sldId id="432" r:id="rId75"/>
    <p:sldId id="433" r:id="rId76"/>
    <p:sldId id="435" r:id="rId77"/>
    <p:sldId id="573" r:id="rId78"/>
    <p:sldId id="547" r:id="rId79"/>
    <p:sldId id="548" r:id="rId80"/>
    <p:sldId id="546" r:id="rId81"/>
    <p:sldId id="436" r:id="rId82"/>
    <p:sldId id="583" r:id="rId83"/>
    <p:sldId id="437" r:id="rId84"/>
    <p:sldId id="439" r:id="rId85"/>
    <p:sldId id="440" r:id="rId86"/>
    <p:sldId id="565" r:id="rId87"/>
    <p:sldId id="566" r:id="rId88"/>
    <p:sldId id="567" r:id="rId89"/>
    <p:sldId id="568" r:id="rId90"/>
    <p:sldId id="569" r:id="rId91"/>
    <p:sldId id="334" r:id="rId92"/>
    <p:sldId id="419" r:id="rId93"/>
    <p:sldId id="279" r:id="rId94"/>
    <p:sldId id="275" r:id="rId95"/>
    <p:sldId id="447" r:id="rId96"/>
    <p:sldId id="450" r:id="rId97"/>
    <p:sldId id="579" r:id="rId98"/>
    <p:sldId id="580" r:id="rId99"/>
    <p:sldId id="581" r:id="rId100"/>
    <p:sldId id="556" r:id="rId101"/>
    <p:sldId id="557" r:id="rId102"/>
    <p:sldId id="560" r:id="rId103"/>
    <p:sldId id="558" r:id="rId104"/>
    <p:sldId id="462" r:id="rId105"/>
    <p:sldId id="554" r:id="rId106"/>
    <p:sldId id="464"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6A"/>
    <a:srgbClr val="900000"/>
    <a:srgbClr val="B9C2C4"/>
    <a:srgbClr val="EFEFEF"/>
    <a:srgbClr val="F6F6F6"/>
    <a:srgbClr val="FAFAFA"/>
    <a:srgbClr val="E5E5E5"/>
    <a:srgbClr val="365D74"/>
    <a:srgbClr val="B7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4" autoAdjust="0"/>
    <p:restoredTop sz="83838" autoAdjust="0"/>
  </p:normalViewPr>
  <p:slideViewPr>
    <p:cSldViewPr snapToGrid="0" snapToObjects="1" showGuides="1">
      <p:cViewPr varScale="1">
        <p:scale>
          <a:sx n="108" d="100"/>
          <a:sy n="108" d="100"/>
        </p:scale>
        <p:origin x="-1086" y="-78"/>
      </p:cViewPr>
      <p:guideLst>
        <p:guide orient="horz" pos="686"/>
        <p:guide pos="297"/>
      </p:guideLst>
    </p:cSldViewPr>
  </p:slideViewPr>
  <p:notesTextViewPr>
    <p:cViewPr>
      <p:scale>
        <a:sx n="100" d="100"/>
        <a:sy n="100" d="100"/>
      </p:scale>
      <p:origin x="0" y="0"/>
    </p:cViewPr>
  </p:notesTextViewPr>
  <p:sorterViewPr>
    <p:cViewPr>
      <p:scale>
        <a:sx n="132" d="100"/>
        <a:sy n="132" d="100"/>
      </p:scale>
      <p:origin x="0" y="48760"/>
    </p:cViewPr>
  </p:sorterViewPr>
  <p:notesViewPr>
    <p:cSldViewPr snapToGrid="0" snapToObjects="1">
      <p:cViewPr varScale="1">
        <p:scale>
          <a:sx n="41" d="100"/>
          <a:sy n="41" d="100"/>
        </p:scale>
        <p:origin x="-2318"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Baseline</c:v>
                </c:pt>
              </c:strCache>
            </c:strRef>
          </c:tx>
          <c:spPr>
            <a:ln>
              <a:solidFill>
                <a:schemeClr val="tx1"/>
              </a:solidFill>
            </a:ln>
          </c:spPr>
          <c:marker>
            <c:symbol val="circle"/>
            <c:size val="5"/>
            <c:spPr>
              <a:solidFill>
                <a:schemeClr val="tx1"/>
              </a:solidFill>
              <a:ln>
                <a:solidFill>
                  <a:schemeClr val="tx1"/>
                </a:solidFill>
              </a:ln>
            </c:spPr>
          </c:marker>
          <c:dPt>
            <c:idx val="1"/>
            <c:bubble3D val="0"/>
            <c:spPr>
              <a:ln>
                <a:noFill/>
              </a:ln>
            </c:spPr>
          </c:dPt>
          <c:dPt>
            <c:idx val="2"/>
            <c:bubble3D val="0"/>
            <c:spPr>
              <a:ln>
                <a:noFill/>
              </a:ln>
            </c:spPr>
          </c:dPt>
          <c:dPt>
            <c:idx val="3"/>
            <c:bubble3D val="0"/>
            <c:spPr>
              <a:ln>
                <a:noFill/>
              </a:ln>
            </c:spPr>
          </c:dPt>
          <c:cat>
            <c:strRef>
              <c:f>Sheet1!$A$2:$A$5</c:f>
              <c:strCache>
                <c:ptCount val="4"/>
                <c:pt idx="0">
                  <c:v>Productivity</c:v>
                </c:pt>
                <c:pt idx="1">
                  <c:v>Profitability</c:v>
                </c:pt>
                <c:pt idx="2">
                  <c:v>Performance</c:v>
                </c:pt>
                <c:pt idx="3">
                  <c:v>Presence</c:v>
                </c:pt>
              </c:strCache>
            </c:strRef>
          </c:cat>
          <c:val>
            <c:numRef>
              <c:f>Sheet1!$B$2:$B$5</c:f>
              <c:numCache>
                <c:formatCode>General</c:formatCode>
                <c:ptCount val="4"/>
                <c:pt idx="0">
                  <c:v>0</c:v>
                </c:pt>
                <c:pt idx="1">
                  <c:v>0</c:v>
                </c:pt>
                <c:pt idx="2">
                  <c:v>0</c:v>
                </c:pt>
                <c:pt idx="3">
                  <c:v>0</c:v>
                </c:pt>
              </c:numCache>
            </c:numRef>
          </c:val>
          <c:smooth val="1"/>
        </c:ser>
        <c:ser>
          <c:idx val="1"/>
          <c:order val="1"/>
          <c:tx>
            <c:strRef>
              <c:f>Sheet1!$C$1</c:f>
              <c:strCache>
                <c:ptCount val="1"/>
                <c:pt idx="0">
                  <c:v>Current</c:v>
                </c:pt>
              </c:strCache>
            </c:strRef>
          </c:tx>
          <c:spPr>
            <a:ln>
              <a:solidFill>
                <a:schemeClr val="accent3"/>
              </a:solidFill>
            </a:ln>
          </c:spPr>
          <c:marker>
            <c:symbol val="circle"/>
            <c:size val="5"/>
            <c:spPr>
              <a:solidFill>
                <a:schemeClr val="accent3"/>
              </a:solidFill>
              <a:ln>
                <a:solidFill>
                  <a:schemeClr val="accent3"/>
                </a:solidFill>
              </a:ln>
            </c:spPr>
          </c:marker>
          <c:cat>
            <c:strRef>
              <c:f>Sheet1!$A$2:$A$5</c:f>
              <c:strCache>
                <c:ptCount val="4"/>
                <c:pt idx="0">
                  <c:v>Productivity</c:v>
                </c:pt>
                <c:pt idx="1">
                  <c:v>Profitability</c:v>
                </c:pt>
                <c:pt idx="2">
                  <c:v>Performance</c:v>
                </c:pt>
                <c:pt idx="3">
                  <c:v>Presence</c:v>
                </c:pt>
              </c:strCache>
            </c:strRef>
          </c:cat>
          <c:val>
            <c:numRef>
              <c:f>Sheet1!$C$2:$C$5</c:f>
              <c:numCache>
                <c:formatCode>General</c:formatCode>
                <c:ptCount val="4"/>
                <c:pt idx="0">
                  <c:v>11</c:v>
                </c:pt>
                <c:pt idx="1">
                  <c:v>10</c:v>
                </c:pt>
                <c:pt idx="2">
                  <c:v>4</c:v>
                </c:pt>
                <c:pt idx="3">
                  <c:v>-8</c:v>
                </c:pt>
              </c:numCache>
            </c:numRef>
          </c:val>
          <c:smooth val="1"/>
        </c:ser>
        <c:dLbls>
          <c:showLegendKey val="0"/>
          <c:showVal val="0"/>
          <c:showCatName val="0"/>
          <c:showSerName val="0"/>
          <c:showPercent val="0"/>
          <c:showBubbleSize val="0"/>
        </c:dLbls>
        <c:marker val="1"/>
        <c:smooth val="0"/>
        <c:axId val="107146240"/>
        <c:axId val="114664576"/>
      </c:lineChart>
      <c:catAx>
        <c:axId val="107146240"/>
        <c:scaling>
          <c:orientation val="minMax"/>
        </c:scaling>
        <c:delete val="0"/>
        <c:axPos val="b"/>
        <c:numFmt formatCode="General" sourceLinked="1"/>
        <c:majorTickMark val="none"/>
        <c:minorTickMark val="none"/>
        <c:tickLblPos val="nextTo"/>
        <c:spPr>
          <a:ln>
            <a:solidFill>
              <a:schemeClr val="bg2">
                <a:lumMod val="25000"/>
                <a:lumOff val="75000"/>
              </a:schemeClr>
            </a:solidFill>
          </a:ln>
        </c:spPr>
        <c:txPr>
          <a:bodyPr/>
          <a:lstStyle/>
          <a:p>
            <a:pPr>
              <a:defRPr cap="small"/>
            </a:pPr>
            <a:endParaRPr lang="en-US"/>
          </a:p>
        </c:txPr>
        <c:crossAx val="114664576"/>
        <c:crosses val="autoZero"/>
        <c:auto val="1"/>
        <c:lblAlgn val="ctr"/>
        <c:lblOffset val="1000"/>
        <c:noMultiLvlLbl val="0"/>
      </c:catAx>
      <c:valAx>
        <c:axId val="114664576"/>
        <c:scaling>
          <c:orientation val="minMax"/>
          <c:max val="15"/>
        </c:scaling>
        <c:delete val="1"/>
        <c:axPos val="l"/>
        <c:numFmt formatCode="General" sourceLinked="1"/>
        <c:majorTickMark val="out"/>
        <c:minorTickMark val="none"/>
        <c:tickLblPos val="nextTo"/>
        <c:crossAx val="107146240"/>
        <c:crosses val="autoZero"/>
        <c:crossBetween val="between"/>
      </c:valAx>
      <c:spPr>
        <a:noFill/>
        <a:ln w="25399">
          <a:noFill/>
        </a:ln>
      </c:spPr>
    </c:plotArea>
    <c:legend>
      <c:legendPos val="l"/>
      <c:legendEntry>
        <c:idx val="0"/>
        <c:delete val="1"/>
      </c:legendEntry>
      <c:layout>
        <c:manualLayout>
          <c:xMode val="edge"/>
          <c:yMode val="edge"/>
          <c:x val="1.2923064055536299E-2"/>
          <c:y val="0.21143723766046801"/>
          <c:w val="0.153901282066601"/>
          <c:h val="0.27359447286987898"/>
        </c:manualLayout>
      </c:layout>
      <c:overlay val="0"/>
      <c:txPr>
        <a:bodyPr/>
        <a:lstStyle/>
        <a:p>
          <a:pPr>
            <a:defRPr cap="small"/>
          </a:pPr>
          <a:endParaRPr lang="en-US"/>
        </a:p>
      </c:txPr>
    </c:legend>
    <c:plotVisOnly val="1"/>
    <c:dispBlanksAs val="gap"/>
    <c:showDLblsOverMax val="0"/>
  </c:chart>
  <c:txPr>
    <a:bodyPr/>
    <a:lstStyle/>
    <a:p>
      <a:pPr>
        <a:defRPr sz="1797"/>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Baseline</c:v>
                </c:pt>
              </c:strCache>
            </c:strRef>
          </c:tx>
          <c:spPr>
            <a:ln>
              <a:solidFill>
                <a:schemeClr val="tx1"/>
              </a:solidFill>
            </a:ln>
          </c:spPr>
          <c:marker>
            <c:symbol val="circle"/>
            <c:size val="9"/>
            <c:spPr>
              <a:solidFill>
                <a:schemeClr val="tx1"/>
              </a:solidFill>
              <a:ln>
                <a:solidFill>
                  <a:schemeClr val="tx1"/>
                </a:solidFill>
              </a:ln>
            </c:spPr>
          </c:marker>
          <c:dPt>
            <c:idx val="1"/>
            <c:bubble3D val="0"/>
            <c:spPr>
              <a:ln>
                <a:noFill/>
              </a:ln>
            </c:spPr>
          </c:dPt>
          <c:dPt>
            <c:idx val="2"/>
            <c:bubble3D val="0"/>
            <c:spPr>
              <a:ln>
                <a:noFill/>
              </a:ln>
            </c:spPr>
          </c:dPt>
          <c:dPt>
            <c:idx val="3"/>
            <c:bubble3D val="0"/>
            <c:spPr>
              <a:ln>
                <a:noFill/>
              </a:ln>
            </c:spPr>
          </c:dPt>
          <c:cat>
            <c:strRef>
              <c:f>Sheet1!$A$2:$A$5</c:f>
              <c:strCache>
                <c:ptCount val="4"/>
                <c:pt idx="0">
                  <c:v>Productivity</c:v>
                </c:pt>
                <c:pt idx="1">
                  <c:v>Profitability</c:v>
                </c:pt>
                <c:pt idx="2">
                  <c:v>Performance</c:v>
                </c:pt>
                <c:pt idx="3">
                  <c:v>Presence</c:v>
                </c:pt>
              </c:strCache>
            </c:strRef>
          </c:cat>
          <c:val>
            <c:numRef>
              <c:f>Sheet1!$B$2:$B$5</c:f>
              <c:numCache>
                <c:formatCode>General</c:formatCode>
                <c:ptCount val="4"/>
                <c:pt idx="0">
                  <c:v>0</c:v>
                </c:pt>
                <c:pt idx="1">
                  <c:v>0</c:v>
                </c:pt>
                <c:pt idx="2">
                  <c:v>0</c:v>
                </c:pt>
                <c:pt idx="3">
                  <c:v>0</c:v>
                </c:pt>
              </c:numCache>
            </c:numRef>
          </c:val>
          <c:smooth val="1"/>
        </c:ser>
        <c:ser>
          <c:idx val="1"/>
          <c:order val="1"/>
          <c:tx>
            <c:strRef>
              <c:f>Sheet1!$C$1</c:f>
              <c:strCache>
                <c:ptCount val="1"/>
                <c:pt idx="0">
                  <c:v>Current</c:v>
                </c:pt>
              </c:strCache>
            </c:strRef>
          </c:tx>
          <c:spPr>
            <a:ln>
              <a:solidFill>
                <a:schemeClr val="accent3"/>
              </a:solidFill>
            </a:ln>
          </c:spPr>
          <c:marker>
            <c:symbol val="circle"/>
            <c:size val="9"/>
            <c:spPr>
              <a:solidFill>
                <a:schemeClr val="accent3"/>
              </a:solidFill>
              <a:ln>
                <a:solidFill>
                  <a:schemeClr val="accent3"/>
                </a:solidFill>
              </a:ln>
            </c:spPr>
          </c:marker>
          <c:cat>
            <c:strRef>
              <c:f>Sheet1!$A$2:$A$5</c:f>
              <c:strCache>
                <c:ptCount val="4"/>
                <c:pt idx="0">
                  <c:v>Productivity</c:v>
                </c:pt>
                <c:pt idx="1">
                  <c:v>Profitability</c:v>
                </c:pt>
                <c:pt idx="2">
                  <c:v>Performance</c:v>
                </c:pt>
                <c:pt idx="3">
                  <c:v>Presence</c:v>
                </c:pt>
              </c:strCache>
            </c:strRef>
          </c:cat>
          <c:val>
            <c:numRef>
              <c:f>Sheet1!$C$2:$C$5</c:f>
              <c:numCache>
                <c:formatCode>General</c:formatCode>
                <c:ptCount val="4"/>
                <c:pt idx="0">
                  <c:v>11</c:v>
                </c:pt>
                <c:pt idx="1">
                  <c:v>10</c:v>
                </c:pt>
                <c:pt idx="2">
                  <c:v>4</c:v>
                </c:pt>
                <c:pt idx="3">
                  <c:v>-8</c:v>
                </c:pt>
              </c:numCache>
            </c:numRef>
          </c:val>
          <c:smooth val="1"/>
        </c:ser>
        <c:ser>
          <c:idx val="2"/>
          <c:order val="2"/>
          <c:tx>
            <c:strRef>
              <c:f>Sheet1!$D$1</c:f>
              <c:strCache>
                <c:ptCount val="1"/>
                <c:pt idx="0">
                  <c:v>Future</c:v>
                </c:pt>
              </c:strCache>
            </c:strRef>
          </c:tx>
          <c:spPr>
            <a:ln>
              <a:solidFill>
                <a:schemeClr val="accent2"/>
              </a:solidFill>
            </a:ln>
          </c:spPr>
          <c:marker>
            <c:symbol val="circle"/>
            <c:size val="9"/>
            <c:spPr>
              <a:solidFill>
                <a:schemeClr val="accent2"/>
              </a:solidFill>
              <a:ln>
                <a:solidFill>
                  <a:schemeClr val="accent2"/>
                </a:solidFill>
              </a:ln>
            </c:spPr>
          </c:marker>
          <c:cat>
            <c:strRef>
              <c:f>Sheet1!$A$2:$A$5</c:f>
              <c:strCache>
                <c:ptCount val="4"/>
                <c:pt idx="0">
                  <c:v>Productivity</c:v>
                </c:pt>
                <c:pt idx="1">
                  <c:v>Profitability</c:v>
                </c:pt>
                <c:pt idx="2">
                  <c:v>Performance</c:v>
                </c:pt>
                <c:pt idx="3">
                  <c:v>Presence</c:v>
                </c:pt>
              </c:strCache>
            </c:strRef>
          </c:cat>
          <c:val>
            <c:numRef>
              <c:f>Sheet1!$D$2:$D$5</c:f>
              <c:numCache>
                <c:formatCode>General</c:formatCode>
                <c:ptCount val="4"/>
                <c:pt idx="0">
                  <c:v>6</c:v>
                </c:pt>
                <c:pt idx="1">
                  <c:v>5</c:v>
                </c:pt>
                <c:pt idx="2">
                  <c:v>13</c:v>
                </c:pt>
                <c:pt idx="3">
                  <c:v>4</c:v>
                </c:pt>
              </c:numCache>
            </c:numRef>
          </c:val>
          <c:smooth val="1"/>
        </c:ser>
        <c:dLbls>
          <c:showLegendKey val="0"/>
          <c:showVal val="0"/>
          <c:showCatName val="0"/>
          <c:showSerName val="0"/>
          <c:showPercent val="0"/>
          <c:showBubbleSize val="0"/>
        </c:dLbls>
        <c:marker val="1"/>
        <c:smooth val="0"/>
        <c:axId val="137585408"/>
        <c:axId val="137587328"/>
      </c:lineChart>
      <c:catAx>
        <c:axId val="137585408"/>
        <c:scaling>
          <c:orientation val="minMax"/>
        </c:scaling>
        <c:delete val="0"/>
        <c:axPos val="b"/>
        <c:majorTickMark val="none"/>
        <c:minorTickMark val="none"/>
        <c:tickLblPos val="nextTo"/>
        <c:spPr>
          <a:ln>
            <a:solidFill>
              <a:schemeClr val="bg2">
                <a:lumMod val="25000"/>
                <a:lumOff val="75000"/>
              </a:schemeClr>
            </a:solidFill>
          </a:ln>
        </c:spPr>
        <c:txPr>
          <a:bodyPr/>
          <a:lstStyle/>
          <a:p>
            <a:pPr>
              <a:defRPr cap="small"/>
            </a:pPr>
            <a:endParaRPr lang="en-US"/>
          </a:p>
        </c:txPr>
        <c:crossAx val="137587328"/>
        <c:crosses val="autoZero"/>
        <c:auto val="1"/>
        <c:lblAlgn val="ctr"/>
        <c:lblOffset val="1000"/>
        <c:noMultiLvlLbl val="0"/>
      </c:catAx>
      <c:valAx>
        <c:axId val="137587328"/>
        <c:scaling>
          <c:orientation val="minMax"/>
          <c:max val="15"/>
        </c:scaling>
        <c:delete val="1"/>
        <c:axPos val="l"/>
        <c:numFmt formatCode="General" sourceLinked="1"/>
        <c:majorTickMark val="none"/>
        <c:minorTickMark val="none"/>
        <c:tickLblPos val="nextTo"/>
        <c:crossAx val="137585408"/>
        <c:crosses val="autoZero"/>
        <c:crossBetween val="between"/>
      </c:valAx>
    </c:plotArea>
    <c:legend>
      <c:legendPos val="l"/>
      <c:legendEntry>
        <c:idx val="0"/>
        <c:delete val="1"/>
      </c:legendEntry>
      <c:layout>
        <c:manualLayout>
          <c:xMode val="edge"/>
          <c:yMode val="edge"/>
          <c:x val="1.2923078175464901E-2"/>
          <c:y val="0.211437262357414"/>
          <c:w val="0.15390152309160701"/>
          <c:h val="0.273594785442694"/>
        </c:manualLayout>
      </c:layout>
      <c:overlay val="0"/>
      <c:txPr>
        <a:bodyPr/>
        <a:lstStyle/>
        <a:p>
          <a:pPr>
            <a:defRPr cap="small"/>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4DBD23-F510-C648-AE78-96B2E9858CD8}" type="doc">
      <dgm:prSet loTypeId="urn:microsoft.com/office/officeart/2005/8/layout/venn2" loCatId="" qsTypeId="urn:microsoft.com/office/officeart/2005/8/quickstyle/simple1" qsCatId="simple" csTypeId="urn:microsoft.com/office/officeart/2005/8/colors/accent6_4" csCatId="accent6" phldr="1"/>
      <dgm:spPr/>
      <dgm:t>
        <a:bodyPr/>
        <a:lstStyle/>
        <a:p>
          <a:endParaRPr lang="en-US"/>
        </a:p>
      </dgm:t>
    </dgm:pt>
    <dgm:pt modelId="{5F7CBC5C-7CF8-394D-A1B7-77ED39EA94EF}">
      <dgm:prSet phldrT="[Text]" custT="1"/>
      <dgm:spPr/>
      <dgm:t>
        <a:bodyPr/>
        <a:lstStyle/>
        <a:p>
          <a:r>
            <a:rPr lang="en-US" sz="1200" dirty="0" smtClean="0"/>
            <a:t>4094 </a:t>
          </a:r>
          <a:r>
            <a:rPr lang="en-US" sz="1050" dirty="0" smtClean="0"/>
            <a:t>Appropriateness Guidelines</a:t>
          </a:r>
          <a:endParaRPr lang="en-US" sz="1100" dirty="0"/>
        </a:p>
      </dgm:t>
    </dgm:pt>
    <dgm:pt modelId="{A9D28775-E307-524B-8018-B556483C8BC3}" type="parTrans" cxnId="{324A29C4-0F92-C84C-A466-26CF7F61EB3E}">
      <dgm:prSet/>
      <dgm:spPr/>
      <dgm:t>
        <a:bodyPr/>
        <a:lstStyle/>
        <a:p>
          <a:endParaRPr lang="en-US" sz="2000"/>
        </a:p>
      </dgm:t>
    </dgm:pt>
    <dgm:pt modelId="{7E5AF4AD-68DA-514A-920F-9075DA97C37E}" type="sibTrans" cxnId="{324A29C4-0F92-C84C-A466-26CF7F61EB3E}">
      <dgm:prSet/>
      <dgm:spPr/>
      <dgm:t>
        <a:bodyPr/>
        <a:lstStyle/>
        <a:p>
          <a:endParaRPr lang="en-US" sz="2000"/>
        </a:p>
      </dgm:t>
    </dgm:pt>
    <dgm:pt modelId="{68969168-571A-0D47-9265-96E20229B467}">
      <dgm:prSet phldrT="[Text]" custT="1"/>
      <dgm:spPr/>
      <dgm:t>
        <a:bodyPr/>
        <a:lstStyle/>
        <a:p>
          <a:r>
            <a:rPr lang="en-US" sz="1100" dirty="0" smtClean="0"/>
            <a:t>800 Clinical Scenarios</a:t>
          </a:r>
          <a:endParaRPr lang="en-US" sz="1100" dirty="0"/>
        </a:p>
      </dgm:t>
    </dgm:pt>
    <dgm:pt modelId="{5176C330-EE1C-5A48-9460-EF49DC3F8D29}" type="parTrans" cxnId="{93F63DBC-1CC7-9943-9A1C-FB211F58D29F}">
      <dgm:prSet/>
      <dgm:spPr/>
      <dgm:t>
        <a:bodyPr/>
        <a:lstStyle/>
        <a:p>
          <a:endParaRPr lang="en-US" sz="2000"/>
        </a:p>
      </dgm:t>
    </dgm:pt>
    <dgm:pt modelId="{751342E2-FDF7-9F48-83EB-AEE16EBACFDC}" type="sibTrans" cxnId="{93F63DBC-1CC7-9943-9A1C-FB211F58D29F}">
      <dgm:prSet/>
      <dgm:spPr/>
      <dgm:t>
        <a:bodyPr/>
        <a:lstStyle/>
        <a:p>
          <a:endParaRPr lang="en-US" sz="2000"/>
        </a:p>
      </dgm:t>
    </dgm:pt>
    <dgm:pt modelId="{CBAFF00A-EC70-F644-A7D9-B7B23E53AF60}">
      <dgm:prSet phldrT="[Text]" custT="1"/>
      <dgm:spPr/>
      <dgm:t>
        <a:bodyPr/>
        <a:lstStyle/>
        <a:p>
          <a:r>
            <a:rPr lang="en-US" sz="1200" dirty="0" smtClean="0"/>
            <a:t>114 Clinical Topics</a:t>
          </a:r>
          <a:endParaRPr lang="en-US" sz="1200" dirty="0"/>
        </a:p>
      </dgm:t>
    </dgm:pt>
    <dgm:pt modelId="{348B1E00-A38B-624E-AA77-16972DF22770}" type="parTrans" cxnId="{817137A7-4F2E-8847-B4A8-829DD4D292B7}">
      <dgm:prSet/>
      <dgm:spPr/>
      <dgm:t>
        <a:bodyPr/>
        <a:lstStyle/>
        <a:p>
          <a:endParaRPr lang="en-US" sz="2000"/>
        </a:p>
      </dgm:t>
    </dgm:pt>
    <dgm:pt modelId="{D9242E0D-DADB-704D-BAA5-27EA7B7D22D8}" type="sibTrans" cxnId="{817137A7-4F2E-8847-B4A8-829DD4D292B7}">
      <dgm:prSet/>
      <dgm:spPr/>
      <dgm:t>
        <a:bodyPr/>
        <a:lstStyle/>
        <a:p>
          <a:endParaRPr lang="en-US" sz="2000"/>
        </a:p>
      </dgm:t>
    </dgm:pt>
    <dgm:pt modelId="{6CF6293B-17C6-6B49-9908-9BA2AEED8E68}">
      <dgm:prSet phldrT="[Text]" custT="1"/>
      <dgm:spPr/>
      <dgm:t>
        <a:bodyPr/>
        <a:lstStyle/>
        <a:p>
          <a:r>
            <a:rPr lang="en-US" sz="1200" dirty="0" smtClean="0"/>
            <a:t>10 Diagnostic</a:t>
          </a:r>
        </a:p>
        <a:p>
          <a:r>
            <a:rPr lang="en-US" sz="1200" dirty="0" smtClean="0"/>
            <a:t>Categories</a:t>
          </a:r>
          <a:endParaRPr lang="en-US" sz="1200" dirty="0"/>
        </a:p>
      </dgm:t>
    </dgm:pt>
    <dgm:pt modelId="{5F171F57-547A-F14C-B423-ECF934F8C9F6}" type="parTrans" cxnId="{85D1F473-40A1-EB4C-9565-60B6C046D5BC}">
      <dgm:prSet/>
      <dgm:spPr/>
      <dgm:t>
        <a:bodyPr/>
        <a:lstStyle/>
        <a:p>
          <a:endParaRPr lang="en-US" sz="2000"/>
        </a:p>
      </dgm:t>
    </dgm:pt>
    <dgm:pt modelId="{B8E85E55-BE50-0D40-9B22-96AD2654D9AA}" type="sibTrans" cxnId="{85D1F473-40A1-EB4C-9565-60B6C046D5BC}">
      <dgm:prSet/>
      <dgm:spPr/>
      <dgm:t>
        <a:bodyPr/>
        <a:lstStyle/>
        <a:p>
          <a:endParaRPr lang="en-US" sz="2000"/>
        </a:p>
      </dgm:t>
    </dgm:pt>
    <dgm:pt modelId="{6D923935-DDD4-FA4B-80D8-F9897041CFE6}" type="pres">
      <dgm:prSet presAssocID="{D44DBD23-F510-C648-AE78-96B2E9858CD8}" presName="Name0" presStyleCnt="0">
        <dgm:presLayoutVars>
          <dgm:chMax val="7"/>
          <dgm:resizeHandles val="exact"/>
        </dgm:presLayoutVars>
      </dgm:prSet>
      <dgm:spPr/>
      <dgm:t>
        <a:bodyPr/>
        <a:lstStyle/>
        <a:p>
          <a:endParaRPr lang="en-US"/>
        </a:p>
      </dgm:t>
    </dgm:pt>
    <dgm:pt modelId="{517AE2C0-ADC9-DD45-89EF-CA37100E02B3}" type="pres">
      <dgm:prSet presAssocID="{D44DBD23-F510-C648-AE78-96B2E9858CD8}" presName="comp1" presStyleCnt="0"/>
      <dgm:spPr/>
      <dgm:t>
        <a:bodyPr/>
        <a:lstStyle/>
        <a:p>
          <a:endParaRPr lang="en-US"/>
        </a:p>
      </dgm:t>
    </dgm:pt>
    <dgm:pt modelId="{2DF22E38-8879-E140-AEAA-F888B80406C9}" type="pres">
      <dgm:prSet presAssocID="{D44DBD23-F510-C648-AE78-96B2E9858CD8}" presName="circle1" presStyleLbl="node1" presStyleIdx="0" presStyleCnt="4" custLinFactNeighborY="9640"/>
      <dgm:spPr/>
      <dgm:t>
        <a:bodyPr/>
        <a:lstStyle/>
        <a:p>
          <a:endParaRPr lang="en-US"/>
        </a:p>
      </dgm:t>
    </dgm:pt>
    <dgm:pt modelId="{BCADBC21-03A3-7142-923A-9A7BC7CEA0A5}" type="pres">
      <dgm:prSet presAssocID="{D44DBD23-F510-C648-AE78-96B2E9858CD8}" presName="c1text" presStyleLbl="node1" presStyleIdx="0" presStyleCnt="4">
        <dgm:presLayoutVars>
          <dgm:bulletEnabled val="1"/>
        </dgm:presLayoutVars>
      </dgm:prSet>
      <dgm:spPr/>
      <dgm:t>
        <a:bodyPr/>
        <a:lstStyle/>
        <a:p>
          <a:endParaRPr lang="en-US"/>
        </a:p>
      </dgm:t>
    </dgm:pt>
    <dgm:pt modelId="{91D78517-716B-DF46-BEF3-74FAB7209F10}" type="pres">
      <dgm:prSet presAssocID="{D44DBD23-F510-C648-AE78-96B2E9858CD8}" presName="comp2" presStyleCnt="0"/>
      <dgm:spPr/>
      <dgm:t>
        <a:bodyPr/>
        <a:lstStyle/>
        <a:p>
          <a:endParaRPr lang="en-US"/>
        </a:p>
      </dgm:t>
    </dgm:pt>
    <dgm:pt modelId="{94F9F1B6-0715-A14E-BD9B-DC3AD306622D}" type="pres">
      <dgm:prSet presAssocID="{D44DBD23-F510-C648-AE78-96B2E9858CD8}" presName="circle2" presStyleLbl="node1" presStyleIdx="1" presStyleCnt="4"/>
      <dgm:spPr/>
      <dgm:t>
        <a:bodyPr/>
        <a:lstStyle/>
        <a:p>
          <a:endParaRPr lang="en-US"/>
        </a:p>
      </dgm:t>
    </dgm:pt>
    <dgm:pt modelId="{2851BEB1-64D9-DA44-8F37-3DA9894A3BE8}" type="pres">
      <dgm:prSet presAssocID="{D44DBD23-F510-C648-AE78-96B2E9858CD8}" presName="c2text" presStyleLbl="node1" presStyleIdx="1" presStyleCnt="4">
        <dgm:presLayoutVars>
          <dgm:bulletEnabled val="1"/>
        </dgm:presLayoutVars>
      </dgm:prSet>
      <dgm:spPr/>
      <dgm:t>
        <a:bodyPr/>
        <a:lstStyle/>
        <a:p>
          <a:endParaRPr lang="en-US"/>
        </a:p>
      </dgm:t>
    </dgm:pt>
    <dgm:pt modelId="{A1E1FF45-EE91-2043-88E4-933CA4B187E1}" type="pres">
      <dgm:prSet presAssocID="{D44DBD23-F510-C648-AE78-96B2E9858CD8}" presName="comp3" presStyleCnt="0"/>
      <dgm:spPr/>
      <dgm:t>
        <a:bodyPr/>
        <a:lstStyle/>
        <a:p>
          <a:endParaRPr lang="en-US"/>
        </a:p>
      </dgm:t>
    </dgm:pt>
    <dgm:pt modelId="{972C73D0-5685-8E4E-8908-27BC835D0A8C}" type="pres">
      <dgm:prSet presAssocID="{D44DBD23-F510-C648-AE78-96B2E9858CD8}" presName="circle3" presStyleLbl="node1" presStyleIdx="2" presStyleCnt="4"/>
      <dgm:spPr/>
      <dgm:t>
        <a:bodyPr/>
        <a:lstStyle/>
        <a:p>
          <a:endParaRPr lang="en-US"/>
        </a:p>
      </dgm:t>
    </dgm:pt>
    <dgm:pt modelId="{120380B4-6E34-EE43-AC44-EED215A3600A}" type="pres">
      <dgm:prSet presAssocID="{D44DBD23-F510-C648-AE78-96B2E9858CD8}" presName="c3text" presStyleLbl="node1" presStyleIdx="2" presStyleCnt="4">
        <dgm:presLayoutVars>
          <dgm:bulletEnabled val="1"/>
        </dgm:presLayoutVars>
      </dgm:prSet>
      <dgm:spPr/>
      <dgm:t>
        <a:bodyPr/>
        <a:lstStyle/>
        <a:p>
          <a:endParaRPr lang="en-US"/>
        </a:p>
      </dgm:t>
    </dgm:pt>
    <dgm:pt modelId="{D1DDBEC1-1457-5540-8106-CB88832B3E22}" type="pres">
      <dgm:prSet presAssocID="{D44DBD23-F510-C648-AE78-96B2E9858CD8}" presName="comp4" presStyleCnt="0"/>
      <dgm:spPr/>
      <dgm:t>
        <a:bodyPr/>
        <a:lstStyle/>
        <a:p>
          <a:endParaRPr lang="en-US"/>
        </a:p>
      </dgm:t>
    </dgm:pt>
    <dgm:pt modelId="{FE2C896C-CDCC-6048-A09B-5CC3C18BA4D0}" type="pres">
      <dgm:prSet presAssocID="{D44DBD23-F510-C648-AE78-96B2E9858CD8}" presName="circle4" presStyleLbl="node1" presStyleIdx="3" presStyleCnt="4"/>
      <dgm:spPr/>
      <dgm:t>
        <a:bodyPr/>
        <a:lstStyle/>
        <a:p>
          <a:endParaRPr lang="en-US"/>
        </a:p>
      </dgm:t>
    </dgm:pt>
    <dgm:pt modelId="{5B16DD04-F6AA-5842-B556-9B3954C9CD9C}" type="pres">
      <dgm:prSet presAssocID="{D44DBD23-F510-C648-AE78-96B2E9858CD8}" presName="c4text" presStyleLbl="node1" presStyleIdx="3" presStyleCnt="4">
        <dgm:presLayoutVars>
          <dgm:bulletEnabled val="1"/>
        </dgm:presLayoutVars>
      </dgm:prSet>
      <dgm:spPr/>
      <dgm:t>
        <a:bodyPr/>
        <a:lstStyle/>
        <a:p>
          <a:endParaRPr lang="en-US"/>
        </a:p>
      </dgm:t>
    </dgm:pt>
  </dgm:ptLst>
  <dgm:cxnLst>
    <dgm:cxn modelId="{85D1F473-40A1-EB4C-9565-60B6C046D5BC}" srcId="{D44DBD23-F510-C648-AE78-96B2E9858CD8}" destId="{6CF6293B-17C6-6B49-9908-9BA2AEED8E68}" srcOrd="3" destOrd="0" parTransId="{5F171F57-547A-F14C-B423-ECF934F8C9F6}" sibTransId="{B8E85E55-BE50-0D40-9B22-96AD2654D9AA}"/>
    <dgm:cxn modelId="{93F63DBC-1CC7-9943-9A1C-FB211F58D29F}" srcId="{D44DBD23-F510-C648-AE78-96B2E9858CD8}" destId="{68969168-571A-0D47-9265-96E20229B467}" srcOrd="1" destOrd="0" parTransId="{5176C330-EE1C-5A48-9460-EF49DC3F8D29}" sibTransId="{751342E2-FDF7-9F48-83EB-AEE16EBACFDC}"/>
    <dgm:cxn modelId="{B1F832E7-6CAB-6848-B7E8-96A18A6AA3DD}" type="presOf" srcId="{68969168-571A-0D47-9265-96E20229B467}" destId="{94F9F1B6-0715-A14E-BD9B-DC3AD306622D}" srcOrd="0" destOrd="0" presId="urn:microsoft.com/office/officeart/2005/8/layout/venn2"/>
    <dgm:cxn modelId="{324A29C4-0F92-C84C-A466-26CF7F61EB3E}" srcId="{D44DBD23-F510-C648-AE78-96B2E9858CD8}" destId="{5F7CBC5C-7CF8-394D-A1B7-77ED39EA94EF}" srcOrd="0" destOrd="0" parTransId="{A9D28775-E307-524B-8018-B556483C8BC3}" sibTransId="{7E5AF4AD-68DA-514A-920F-9075DA97C37E}"/>
    <dgm:cxn modelId="{3E3E9327-A037-AB4F-A684-DD772A86C325}" type="presOf" srcId="{6CF6293B-17C6-6B49-9908-9BA2AEED8E68}" destId="{5B16DD04-F6AA-5842-B556-9B3954C9CD9C}" srcOrd="1" destOrd="0" presId="urn:microsoft.com/office/officeart/2005/8/layout/venn2"/>
    <dgm:cxn modelId="{8E36F52F-6885-8147-954E-6B5F4C39F3EA}" type="presOf" srcId="{D44DBD23-F510-C648-AE78-96B2E9858CD8}" destId="{6D923935-DDD4-FA4B-80D8-F9897041CFE6}" srcOrd="0" destOrd="0" presId="urn:microsoft.com/office/officeart/2005/8/layout/venn2"/>
    <dgm:cxn modelId="{D44BAC23-1EA2-E947-A121-402FE8E5A57F}" type="presOf" srcId="{5F7CBC5C-7CF8-394D-A1B7-77ED39EA94EF}" destId="{BCADBC21-03A3-7142-923A-9A7BC7CEA0A5}" srcOrd="1" destOrd="0" presId="urn:microsoft.com/office/officeart/2005/8/layout/venn2"/>
    <dgm:cxn modelId="{3D3D2E8B-42B7-7647-992D-EF15A3559D7E}" type="presOf" srcId="{CBAFF00A-EC70-F644-A7D9-B7B23E53AF60}" destId="{120380B4-6E34-EE43-AC44-EED215A3600A}" srcOrd="1" destOrd="0" presId="urn:microsoft.com/office/officeart/2005/8/layout/venn2"/>
    <dgm:cxn modelId="{30A2A32C-2C3F-F649-AFF9-5E626D663B0D}" type="presOf" srcId="{CBAFF00A-EC70-F644-A7D9-B7B23E53AF60}" destId="{972C73D0-5685-8E4E-8908-27BC835D0A8C}" srcOrd="0" destOrd="0" presId="urn:microsoft.com/office/officeart/2005/8/layout/venn2"/>
    <dgm:cxn modelId="{74B486F3-21A5-604F-B4ED-0C47AE0F512B}" type="presOf" srcId="{68969168-571A-0D47-9265-96E20229B467}" destId="{2851BEB1-64D9-DA44-8F37-3DA9894A3BE8}" srcOrd="1" destOrd="0" presId="urn:microsoft.com/office/officeart/2005/8/layout/venn2"/>
    <dgm:cxn modelId="{F6A58EC6-A10F-0A46-BB6F-DE2FE52BEB30}" type="presOf" srcId="{6CF6293B-17C6-6B49-9908-9BA2AEED8E68}" destId="{FE2C896C-CDCC-6048-A09B-5CC3C18BA4D0}" srcOrd="0" destOrd="0" presId="urn:microsoft.com/office/officeart/2005/8/layout/venn2"/>
    <dgm:cxn modelId="{817137A7-4F2E-8847-B4A8-829DD4D292B7}" srcId="{D44DBD23-F510-C648-AE78-96B2E9858CD8}" destId="{CBAFF00A-EC70-F644-A7D9-B7B23E53AF60}" srcOrd="2" destOrd="0" parTransId="{348B1E00-A38B-624E-AA77-16972DF22770}" sibTransId="{D9242E0D-DADB-704D-BAA5-27EA7B7D22D8}"/>
    <dgm:cxn modelId="{B22B743B-1101-5943-8EAB-D7D115BC695A}" type="presOf" srcId="{5F7CBC5C-7CF8-394D-A1B7-77ED39EA94EF}" destId="{2DF22E38-8879-E140-AEAA-F888B80406C9}" srcOrd="0" destOrd="0" presId="urn:microsoft.com/office/officeart/2005/8/layout/venn2"/>
    <dgm:cxn modelId="{F063F271-77AB-5D4A-A419-F5A332E8AF8D}" type="presParOf" srcId="{6D923935-DDD4-FA4B-80D8-F9897041CFE6}" destId="{517AE2C0-ADC9-DD45-89EF-CA37100E02B3}" srcOrd="0" destOrd="0" presId="urn:microsoft.com/office/officeart/2005/8/layout/venn2"/>
    <dgm:cxn modelId="{5D578677-2AD0-8545-86DE-EC56F0B3A5A2}" type="presParOf" srcId="{517AE2C0-ADC9-DD45-89EF-CA37100E02B3}" destId="{2DF22E38-8879-E140-AEAA-F888B80406C9}" srcOrd="0" destOrd="0" presId="urn:microsoft.com/office/officeart/2005/8/layout/venn2"/>
    <dgm:cxn modelId="{705BBAEF-01B1-D044-B427-105C6A30D5A1}" type="presParOf" srcId="{517AE2C0-ADC9-DD45-89EF-CA37100E02B3}" destId="{BCADBC21-03A3-7142-923A-9A7BC7CEA0A5}" srcOrd="1" destOrd="0" presId="urn:microsoft.com/office/officeart/2005/8/layout/venn2"/>
    <dgm:cxn modelId="{C4863863-C4F9-B14C-8D4F-6CAE637BF01E}" type="presParOf" srcId="{6D923935-DDD4-FA4B-80D8-F9897041CFE6}" destId="{91D78517-716B-DF46-BEF3-74FAB7209F10}" srcOrd="1" destOrd="0" presId="urn:microsoft.com/office/officeart/2005/8/layout/venn2"/>
    <dgm:cxn modelId="{3685CC98-E76A-0744-A158-DA5C1F04F7BA}" type="presParOf" srcId="{91D78517-716B-DF46-BEF3-74FAB7209F10}" destId="{94F9F1B6-0715-A14E-BD9B-DC3AD306622D}" srcOrd="0" destOrd="0" presId="urn:microsoft.com/office/officeart/2005/8/layout/venn2"/>
    <dgm:cxn modelId="{F880F166-CD1B-B348-B567-F703BA85E542}" type="presParOf" srcId="{91D78517-716B-DF46-BEF3-74FAB7209F10}" destId="{2851BEB1-64D9-DA44-8F37-3DA9894A3BE8}" srcOrd="1" destOrd="0" presId="urn:microsoft.com/office/officeart/2005/8/layout/venn2"/>
    <dgm:cxn modelId="{BC6AB83A-2C22-AB46-B000-B92BD7CAFA39}" type="presParOf" srcId="{6D923935-DDD4-FA4B-80D8-F9897041CFE6}" destId="{A1E1FF45-EE91-2043-88E4-933CA4B187E1}" srcOrd="2" destOrd="0" presId="urn:microsoft.com/office/officeart/2005/8/layout/venn2"/>
    <dgm:cxn modelId="{446CDFF3-7E9B-8D43-B529-53DB39453453}" type="presParOf" srcId="{A1E1FF45-EE91-2043-88E4-933CA4B187E1}" destId="{972C73D0-5685-8E4E-8908-27BC835D0A8C}" srcOrd="0" destOrd="0" presId="urn:microsoft.com/office/officeart/2005/8/layout/venn2"/>
    <dgm:cxn modelId="{12A77197-F549-ED4F-BA86-DFA7AA83D68C}" type="presParOf" srcId="{A1E1FF45-EE91-2043-88E4-933CA4B187E1}" destId="{120380B4-6E34-EE43-AC44-EED215A3600A}" srcOrd="1" destOrd="0" presId="urn:microsoft.com/office/officeart/2005/8/layout/venn2"/>
    <dgm:cxn modelId="{0E7CE7A2-1F03-1247-BCF8-E47F4FD43C07}" type="presParOf" srcId="{6D923935-DDD4-FA4B-80D8-F9897041CFE6}" destId="{D1DDBEC1-1457-5540-8106-CB88832B3E22}" srcOrd="3" destOrd="0" presId="urn:microsoft.com/office/officeart/2005/8/layout/venn2"/>
    <dgm:cxn modelId="{1B03899C-C290-C64D-8872-F56C859F5A80}" type="presParOf" srcId="{D1DDBEC1-1457-5540-8106-CB88832B3E22}" destId="{FE2C896C-CDCC-6048-A09B-5CC3C18BA4D0}" srcOrd="0" destOrd="0" presId="urn:microsoft.com/office/officeart/2005/8/layout/venn2"/>
    <dgm:cxn modelId="{3A776285-7518-F44E-BC8D-332934796DAF}" type="presParOf" srcId="{D1DDBEC1-1457-5540-8106-CB88832B3E22}" destId="{5B16DD04-F6AA-5842-B556-9B3954C9CD9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EA0DCC-F716-AF41-B8B1-B2B7CECEE624}" type="datetimeFigureOut">
              <a:rPr lang="en-US" smtClean="0"/>
              <a:t>10/29/2013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064B88-558C-8645-80EA-7A97754F2BC0}" type="slidenum">
              <a:rPr lang="en-US" smtClean="0"/>
              <a:t>‹#›</a:t>
            </a:fld>
            <a:endParaRPr lang="en-US"/>
          </a:p>
        </p:txBody>
      </p:sp>
    </p:spTree>
    <p:extLst>
      <p:ext uri="{BB962C8B-B14F-4D97-AF65-F5344CB8AC3E}">
        <p14:creationId xmlns:p14="http://schemas.microsoft.com/office/powerpoint/2010/main" val="24733954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smtClean="0">
                <a:latin typeface="Calibri" charset="0"/>
                <a:ea typeface="MS PGothic" charset="0"/>
              </a:rPr>
              <a:t>At the</a:t>
            </a:r>
            <a:r>
              <a:rPr lang="en-US" baseline="0" dirty="0" smtClean="0">
                <a:latin typeface="Calibri" charset="0"/>
                <a:ea typeface="MS PGothic" charset="0"/>
              </a:rPr>
              <a:t>  </a:t>
            </a:r>
            <a:r>
              <a:rPr lang="en-US" dirty="0" smtClean="0">
                <a:latin typeface="Calibri" charset="0"/>
                <a:ea typeface="MS PGothic" charset="0"/>
              </a:rPr>
              <a:t>AMCLC in 2011</a:t>
            </a:r>
            <a:r>
              <a:rPr lang="en-US" baseline="0" dirty="0" smtClean="0">
                <a:latin typeface="Calibri" charset="0"/>
                <a:ea typeface="MS PGothic" charset="0"/>
              </a:rPr>
              <a:t> and 2012 in our </a:t>
            </a:r>
            <a:r>
              <a:rPr lang="en-US" dirty="0" smtClean="0">
                <a:latin typeface="Calibri" charset="0"/>
                <a:ea typeface="MS PGothic" charset="0"/>
              </a:rPr>
              <a:t>Economics Session we have used these metaphors from Spencer Johnson's book</a:t>
            </a:r>
            <a:r>
              <a:rPr lang="en-US" baseline="0" dirty="0" smtClean="0">
                <a:latin typeface="Calibri" charset="0"/>
                <a:ea typeface="MS PGothic" charset="0"/>
              </a:rPr>
              <a:t> </a:t>
            </a:r>
            <a:r>
              <a:rPr lang="en-US" i="1" baseline="0" dirty="0" smtClean="0">
                <a:latin typeface="Calibri" charset="0"/>
                <a:ea typeface="MS PGothic" charset="0"/>
              </a:rPr>
              <a:t>Who Moved My Cheese</a:t>
            </a:r>
            <a:r>
              <a:rPr lang="en-US" baseline="0" dirty="0" smtClean="0">
                <a:latin typeface="Calibri" charset="0"/>
                <a:ea typeface="MS PGothic" charset="0"/>
              </a:rPr>
              <a:t>? </a:t>
            </a:r>
          </a:p>
          <a:p>
            <a:r>
              <a:rPr lang="en-US" baseline="0" dirty="0" smtClean="0">
                <a:latin typeface="Calibri" charset="0"/>
                <a:ea typeface="MS PGothic" charset="0"/>
              </a:rPr>
              <a:t>We have and many other radiology leaders have discussed the imperative of finding new cheese but we continue to Hem and Haw.</a:t>
            </a:r>
          </a:p>
          <a:p>
            <a:r>
              <a:rPr lang="en-US" b="1" baseline="0" dirty="0" smtClean="0">
                <a:latin typeface="Calibri" charset="0"/>
                <a:ea typeface="MS PGothic" charset="0"/>
              </a:rPr>
              <a:t>In an audience response pool 90% of AMCLC attendees said they believed radiologists and practices would change only when the pain of not changing exceeded the pain of changing</a:t>
            </a:r>
          </a:p>
          <a:p>
            <a:endParaRPr lang="en-US" baseline="0" dirty="0" smtClean="0">
              <a:latin typeface="Calibri" charset="0"/>
              <a:ea typeface="MS PGothic" charset="0"/>
            </a:endParaRPr>
          </a:p>
          <a:p>
            <a:r>
              <a:rPr lang="en-US" baseline="0" dirty="0" smtClean="0">
                <a:latin typeface="Calibri" charset="0"/>
                <a:ea typeface="MS PGothic" charset="0"/>
              </a:rPr>
              <a:t>A few are making the trek kike Sniff and Scurry but many are either waiting to see, hoping it goes away or have in the sand or ignorant of what’s ahead…</a:t>
            </a:r>
          </a:p>
          <a:p>
            <a:endParaRPr lang="en-US" dirty="0" smtClean="0">
              <a:latin typeface="Calibri" charset="0"/>
              <a:ea typeface="MS PGothic" charset="0"/>
            </a:endParaRPr>
          </a:p>
          <a:p>
            <a:r>
              <a:rPr lang="en-US" dirty="0" smtClean="0">
                <a:latin typeface="Calibri" charset="0"/>
                <a:ea typeface="MS PGothic" charset="0"/>
              </a:rPr>
              <a:t>There</a:t>
            </a:r>
            <a:r>
              <a:rPr lang="en-US" baseline="0" dirty="0" smtClean="0">
                <a:latin typeface="Calibri" charset="0"/>
                <a:ea typeface="MS PGothic" charset="0"/>
              </a:rPr>
              <a:t> will be some physicians who get it and they may well prove very disruptive top those who don’t</a:t>
            </a:r>
          </a:p>
          <a:p>
            <a:endParaRPr lang="en-US" baseline="0" dirty="0" smtClean="0">
              <a:latin typeface="Calibri" charset="0"/>
              <a:ea typeface="MS PGothic" charset="0"/>
            </a:endParaRPr>
          </a:p>
          <a:p>
            <a:r>
              <a:rPr lang="en-US" dirty="0" smtClean="0">
                <a:latin typeface="Calibri" charset="0"/>
                <a:ea typeface="MS PGothic" charset="0"/>
              </a:rPr>
              <a:t>Follow Rich </a:t>
            </a:r>
            <a:r>
              <a:rPr lang="en-US" dirty="0" err="1" smtClean="0">
                <a:latin typeface="Calibri" charset="0"/>
                <a:ea typeface="MS PGothic" charset="0"/>
              </a:rPr>
              <a:t>Duszak</a:t>
            </a:r>
            <a:r>
              <a:rPr lang="en-US" dirty="0" smtClean="0">
                <a:latin typeface="Calibri" charset="0"/>
                <a:ea typeface="MS PGothic" charset="0"/>
              </a:rPr>
              <a:t> in Twitter for more of these quotes (Do we have</a:t>
            </a:r>
            <a:r>
              <a:rPr lang="en-US" baseline="0" dirty="0" smtClean="0">
                <a:latin typeface="Calibri" charset="0"/>
                <a:ea typeface="MS PGothic" charset="0"/>
              </a:rPr>
              <a:t> our Twitter account?)</a:t>
            </a:r>
            <a:endParaRPr lang="en-US" dirty="0">
              <a:latin typeface="Calibri" charset="0"/>
              <a:ea typeface="MS PGothic" charset="0"/>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Calibri" charset="0"/>
                <a:ea typeface="MS PGothic" charset="0"/>
                <a:cs typeface="MS PGothic" charset="0"/>
              </a:defRPr>
            </a:lvl1pPr>
            <a:lvl2pPr marL="729057" indent="-280406" defTabSz="914437" eaLnBrk="0" hangingPunct="0">
              <a:defRPr sz="2400">
                <a:solidFill>
                  <a:schemeClr val="tx1"/>
                </a:solidFill>
                <a:latin typeface="Calibri" charset="0"/>
                <a:ea typeface="MS PGothic" charset="0"/>
                <a:cs typeface="MS PGothic" charset="0"/>
              </a:defRPr>
            </a:lvl2pPr>
            <a:lvl3pPr marL="1121626" indent="-224325" defTabSz="914437" eaLnBrk="0" hangingPunct="0">
              <a:defRPr sz="2400">
                <a:solidFill>
                  <a:schemeClr val="tx1"/>
                </a:solidFill>
                <a:latin typeface="Calibri" charset="0"/>
                <a:ea typeface="MS PGothic" charset="0"/>
                <a:cs typeface="MS PGothic" charset="0"/>
              </a:defRPr>
            </a:lvl3pPr>
            <a:lvl4pPr marL="1570276" indent="-224325" defTabSz="914437" eaLnBrk="0" hangingPunct="0">
              <a:defRPr sz="2400">
                <a:solidFill>
                  <a:schemeClr val="tx1"/>
                </a:solidFill>
                <a:latin typeface="Calibri" charset="0"/>
                <a:ea typeface="MS PGothic" charset="0"/>
                <a:cs typeface="MS PGothic" charset="0"/>
              </a:defRPr>
            </a:lvl4pPr>
            <a:lvl5pPr marL="2018927" indent="-224325" defTabSz="914437" eaLnBrk="0" hangingPunct="0">
              <a:defRPr sz="2400">
                <a:solidFill>
                  <a:schemeClr val="tx1"/>
                </a:solidFill>
                <a:latin typeface="Calibri"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C9EE01A6-2406-AE42-9A40-3CBC1ED8E853}" type="slidenum">
              <a:rPr lang="en-US" sz="1200">
                <a:latin typeface="Arial" charset="0"/>
                <a:ea typeface="ＭＳ Ｐゴシック" charset="0"/>
                <a:cs typeface="ＭＳ Ｐゴシック" charset="0"/>
              </a:rPr>
              <a:pPr eaLnBrk="1" hangingPunct="1"/>
              <a:t>20</a:t>
            </a:fld>
            <a:endParaRPr lang="en-US" sz="120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8705F26-57A6-774A-B74F-ACBCAA4CEEEE}" type="slidenum">
              <a:rPr lang="en-US" sz="1200"/>
              <a:pPr eaLnBrk="1" hangingPunct="1"/>
              <a:t>52</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60CECC1A-21A2-EB45-94AE-AF0AA48076D9}" type="slidenum">
              <a:rPr lang="en-US" sz="1200"/>
              <a:pPr eaLnBrk="1" hangingPunct="1"/>
              <a:t>53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9" name="Notes Placeholder 2"/>
          <p:cNvSpPr>
            <a:spLocks noGrp="1"/>
          </p:cNvSpPr>
          <p:nvPr>
            <p:ph type="body" idx="1"/>
          </p:nvPr>
        </p:nvSpPr>
        <p:spPr/>
        <p:txBody>
          <a:bodyPr/>
          <a:lstStyle/>
          <a:p>
            <a:pPr>
              <a:defRPr/>
            </a:pPr>
            <a:endParaRPr lang="en-US" dirty="0">
              <a:latin typeface="Times" charset="0"/>
              <a:cs typeface="+mn-cs"/>
            </a:endParaRPr>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Calibri" charset="0"/>
                <a:ea typeface="MS PGothic" charset="0"/>
                <a:cs typeface="MS PGothic" charset="0"/>
              </a:defRPr>
            </a:lvl1pPr>
            <a:lvl2pPr marL="729057" indent="-280406" defTabSz="914437" eaLnBrk="0" hangingPunct="0">
              <a:defRPr sz="2400">
                <a:solidFill>
                  <a:schemeClr val="tx1"/>
                </a:solidFill>
                <a:latin typeface="Calibri" charset="0"/>
                <a:ea typeface="MS PGothic" charset="0"/>
                <a:cs typeface="MS PGothic" charset="0"/>
              </a:defRPr>
            </a:lvl2pPr>
            <a:lvl3pPr marL="1121626" indent="-224325" defTabSz="914437" eaLnBrk="0" hangingPunct="0">
              <a:defRPr sz="2400">
                <a:solidFill>
                  <a:schemeClr val="tx1"/>
                </a:solidFill>
                <a:latin typeface="Calibri" charset="0"/>
                <a:ea typeface="MS PGothic" charset="0"/>
                <a:cs typeface="MS PGothic" charset="0"/>
              </a:defRPr>
            </a:lvl3pPr>
            <a:lvl4pPr marL="1570276" indent="-224325" defTabSz="914437" eaLnBrk="0" hangingPunct="0">
              <a:defRPr sz="2400">
                <a:solidFill>
                  <a:schemeClr val="tx1"/>
                </a:solidFill>
                <a:latin typeface="Calibri" charset="0"/>
                <a:ea typeface="MS PGothic" charset="0"/>
                <a:cs typeface="MS PGothic" charset="0"/>
              </a:defRPr>
            </a:lvl4pPr>
            <a:lvl5pPr marL="2018927" indent="-224325" defTabSz="914437" eaLnBrk="0" hangingPunct="0">
              <a:defRPr sz="2400">
                <a:solidFill>
                  <a:schemeClr val="tx1"/>
                </a:solidFill>
                <a:latin typeface="Calibri"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EBD41E5E-D520-DC47-9CD2-B18CA4A0E746}" type="slidenum">
              <a:rPr lang="en-US" sz="1200">
                <a:latin typeface="Times" charset="0"/>
                <a:ea typeface="ＭＳ Ｐゴシック" charset="0"/>
                <a:cs typeface="ＭＳ Ｐゴシック" charset="0"/>
              </a:rPr>
              <a:pPr eaLnBrk="1" hangingPunct="1"/>
              <a:t>69</a:t>
            </a:fld>
            <a:endParaRPr lang="en-US" sz="120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a:p>
            <a:endParaRPr lang="en-US" dirty="0">
              <a:latin typeface="Calibri" charset="0"/>
              <a:ea typeface="MS PGothic" charset="0"/>
            </a:endParaRPr>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E031856-4B5E-CE42-9F2E-BDD68ADDE7E8}" type="slidenum">
              <a:rPr lang="en-US" sz="1200"/>
              <a:pPr eaLnBrk="1" hangingPunct="1"/>
              <a:t>70</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71</a:t>
            </a:fld>
            <a:endParaRPr lang="en-US"/>
          </a:p>
        </p:txBody>
      </p:sp>
    </p:spTree>
    <p:extLst>
      <p:ext uri="{BB962C8B-B14F-4D97-AF65-F5344CB8AC3E}">
        <p14:creationId xmlns:p14="http://schemas.microsoft.com/office/powerpoint/2010/main" val="803002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72</a:t>
            </a:fld>
            <a:endParaRPr lang="en-US"/>
          </a:p>
        </p:txBody>
      </p:sp>
    </p:spTree>
    <p:extLst>
      <p:ext uri="{BB962C8B-B14F-4D97-AF65-F5344CB8AC3E}">
        <p14:creationId xmlns:p14="http://schemas.microsoft.com/office/powerpoint/2010/main" val="1815036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73</a:t>
            </a:fld>
            <a:endParaRPr lang="en-US"/>
          </a:p>
        </p:txBody>
      </p:sp>
    </p:spTree>
    <p:extLst>
      <p:ext uri="{BB962C8B-B14F-4D97-AF65-F5344CB8AC3E}">
        <p14:creationId xmlns:p14="http://schemas.microsoft.com/office/powerpoint/2010/main" val="1939350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74</a:t>
            </a:fld>
            <a:endParaRPr lang="en-US"/>
          </a:p>
        </p:txBody>
      </p:sp>
    </p:spTree>
    <p:extLst>
      <p:ext uri="{BB962C8B-B14F-4D97-AF65-F5344CB8AC3E}">
        <p14:creationId xmlns:p14="http://schemas.microsoft.com/office/powerpoint/2010/main" val="1746894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endParaRPr lang="en-US" dirty="0">
              <a:ea typeface="+mn-ea"/>
              <a:cs typeface="+mn-cs"/>
            </a:endParaRPr>
          </a:p>
          <a:p>
            <a:pPr>
              <a:defRPr/>
            </a:pPr>
            <a:endParaRPr lang="en-US" dirty="0">
              <a:ea typeface="+mn-ea"/>
              <a:cs typeface="+mn-cs"/>
            </a:endParaRPr>
          </a:p>
          <a:p>
            <a:pPr>
              <a:defRPr/>
            </a:pPr>
            <a:endParaRPr lang="en-US" dirty="0">
              <a:ea typeface="+mn-ea"/>
              <a:cs typeface="+mn-cs"/>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C5EB954C-EEA1-E247-BA28-DACB8D1E81B4}" type="slidenum">
              <a:rPr lang="en-US" sz="1200"/>
              <a:pPr eaLnBrk="1" hangingPunct="1"/>
              <a:t>78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endParaRPr lang="en-US" dirty="0">
              <a:ea typeface="+mn-ea"/>
              <a:cs typeface="+mn-cs"/>
            </a:endParaRPr>
          </a:p>
          <a:p>
            <a:pPr>
              <a:defRPr/>
            </a:pPr>
            <a:endParaRPr lang="en-US" dirty="0">
              <a:ea typeface="+mn-ea"/>
              <a:cs typeface="+mn-cs"/>
            </a:endParaRPr>
          </a:p>
          <a:p>
            <a:pPr>
              <a:defRPr/>
            </a:pPr>
            <a:endParaRPr lang="en-US" dirty="0">
              <a:ea typeface="+mn-ea"/>
              <a:cs typeface="+mn-cs"/>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C5EB954C-EEA1-E247-BA28-DACB8D1E81B4}" type="slidenum">
              <a:rPr lang="en-US" sz="1200"/>
              <a:pPr eaLnBrk="1" hangingPunct="1"/>
              <a:t>79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064B88-558C-8645-80EA-7A97754F2BC0}" type="slidenum">
              <a:rPr lang="en-US" smtClean="0"/>
              <a:t>21</a:t>
            </a:fld>
            <a:endParaRPr lang="en-US"/>
          </a:p>
        </p:txBody>
      </p:sp>
    </p:spTree>
    <p:extLst>
      <p:ext uri="{BB962C8B-B14F-4D97-AF65-F5344CB8AC3E}">
        <p14:creationId xmlns:p14="http://schemas.microsoft.com/office/powerpoint/2010/main" val="206470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81</a:t>
            </a:fld>
            <a:endParaRPr lang="en-US"/>
          </a:p>
        </p:txBody>
      </p:sp>
    </p:spTree>
    <p:extLst>
      <p:ext uri="{BB962C8B-B14F-4D97-AF65-F5344CB8AC3E}">
        <p14:creationId xmlns:p14="http://schemas.microsoft.com/office/powerpoint/2010/main" val="3319516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82</a:t>
            </a:fld>
            <a:endParaRPr lang="en-US"/>
          </a:p>
        </p:txBody>
      </p:sp>
    </p:spTree>
    <p:extLst>
      <p:ext uri="{BB962C8B-B14F-4D97-AF65-F5344CB8AC3E}">
        <p14:creationId xmlns:p14="http://schemas.microsoft.com/office/powerpoint/2010/main" val="1076468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83</a:t>
            </a:fld>
            <a:endParaRPr lang="en-US"/>
          </a:p>
        </p:txBody>
      </p:sp>
    </p:spTree>
    <p:extLst>
      <p:ext uri="{BB962C8B-B14F-4D97-AF65-F5344CB8AC3E}">
        <p14:creationId xmlns:p14="http://schemas.microsoft.com/office/powerpoint/2010/main" val="148793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to say that the result of collaboration and the organization of the activities around Imaging 3.0 allowed the IT group to see the holes and start looking for what we can do to provide these tools – especially patient</a:t>
            </a:r>
            <a:r>
              <a:rPr lang="en-US" baseline="0" dirty="0" smtClean="0"/>
              <a:t> centered care</a:t>
            </a:r>
            <a:endParaRPr lang="en-US" dirty="0"/>
          </a:p>
        </p:txBody>
      </p:sp>
      <p:sp>
        <p:nvSpPr>
          <p:cNvPr id="4" name="Slide Number Placeholder 3"/>
          <p:cNvSpPr>
            <a:spLocks noGrp="1"/>
          </p:cNvSpPr>
          <p:nvPr>
            <p:ph type="sldNum" sz="quarter" idx="10"/>
          </p:nvPr>
        </p:nvSpPr>
        <p:spPr/>
        <p:txBody>
          <a:bodyPr/>
          <a:lstStyle/>
          <a:p>
            <a:fld id="{584895B7-840C-2C4A-98FE-6607685F17C8}" type="slidenum">
              <a:rPr lang="en-US" smtClean="0"/>
              <a:t>87</a:t>
            </a:fld>
            <a:endParaRPr lang="en-US"/>
          </a:p>
        </p:txBody>
      </p:sp>
    </p:spTree>
    <p:extLst>
      <p:ext uri="{BB962C8B-B14F-4D97-AF65-F5344CB8AC3E}">
        <p14:creationId xmlns:p14="http://schemas.microsoft.com/office/powerpoint/2010/main" val="3386847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to say that the result of collaboration and the organization of the activities around Imaging 3.0 allowed the IT group to see the holes and start looking for what we can do to provide these tools – especially patient</a:t>
            </a:r>
            <a:r>
              <a:rPr lang="en-US" baseline="0" dirty="0" smtClean="0"/>
              <a:t> centered care</a:t>
            </a:r>
            <a:endParaRPr lang="en-US" dirty="0"/>
          </a:p>
        </p:txBody>
      </p:sp>
      <p:sp>
        <p:nvSpPr>
          <p:cNvPr id="4" name="Slide Number Placeholder 3"/>
          <p:cNvSpPr>
            <a:spLocks noGrp="1"/>
          </p:cNvSpPr>
          <p:nvPr>
            <p:ph type="sldNum" sz="quarter" idx="10"/>
          </p:nvPr>
        </p:nvSpPr>
        <p:spPr/>
        <p:txBody>
          <a:bodyPr/>
          <a:lstStyle/>
          <a:p>
            <a:fld id="{584895B7-840C-2C4A-98FE-6607685F17C8}" type="slidenum">
              <a:rPr lang="en-US" smtClean="0"/>
              <a:t>88</a:t>
            </a:fld>
            <a:endParaRPr lang="en-US"/>
          </a:p>
        </p:txBody>
      </p:sp>
    </p:spTree>
    <p:extLst>
      <p:ext uri="{BB962C8B-B14F-4D97-AF65-F5344CB8AC3E}">
        <p14:creationId xmlns:p14="http://schemas.microsoft.com/office/powerpoint/2010/main" val="3386847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89</a:t>
            </a:fld>
            <a:endParaRPr lang="en-US"/>
          </a:p>
        </p:txBody>
      </p:sp>
    </p:spTree>
    <p:extLst>
      <p:ext uri="{BB962C8B-B14F-4D97-AF65-F5344CB8AC3E}">
        <p14:creationId xmlns:p14="http://schemas.microsoft.com/office/powerpoint/2010/main" val="3932594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a:p>
            <a:endParaRPr lang="en-US" dirty="0">
              <a:latin typeface="Calibri" charset="0"/>
              <a:ea typeface="MS PGothic" charset="0"/>
            </a:endParaRP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F6B5AE37-BBA2-2E47-B440-2932977EFEC8}" type="slidenum">
              <a:rPr lang="en-US" sz="1200"/>
              <a:pPr eaLnBrk="1" hangingPunct="1"/>
              <a:t>90</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91</a:t>
            </a:fld>
            <a:endParaRPr lang="en-US"/>
          </a:p>
        </p:txBody>
      </p:sp>
    </p:spTree>
    <p:extLst>
      <p:ext uri="{BB962C8B-B14F-4D97-AF65-F5344CB8AC3E}">
        <p14:creationId xmlns:p14="http://schemas.microsoft.com/office/powerpoint/2010/main" val="2840697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92</a:t>
            </a:fld>
            <a:endParaRPr lang="en-US"/>
          </a:p>
        </p:txBody>
      </p:sp>
    </p:spTree>
    <p:extLst>
      <p:ext uri="{BB962C8B-B14F-4D97-AF65-F5344CB8AC3E}">
        <p14:creationId xmlns:p14="http://schemas.microsoft.com/office/powerpoint/2010/main" val="3323323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064B88-558C-8645-80EA-7A97754F2BC0}" type="slidenum">
              <a:rPr lang="en-US" smtClean="0"/>
              <a:t>93</a:t>
            </a:fld>
            <a:endParaRPr lang="en-US"/>
          </a:p>
        </p:txBody>
      </p:sp>
    </p:spTree>
    <p:extLst>
      <p:ext uri="{BB962C8B-B14F-4D97-AF65-F5344CB8AC3E}">
        <p14:creationId xmlns:p14="http://schemas.microsoft.com/office/powerpoint/2010/main" val="325248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examples of disruptive innovations:</a:t>
            </a:r>
          </a:p>
          <a:p>
            <a:r>
              <a:rPr lang="en-US" dirty="0" smtClean="0"/>
              <a:t>Automobiles replacing trains, CD and DVS replacing floppy drives, Digital</a:t>
            </a:r>
            <a:r>
              <a:rPr lang="en-US" baseline="0" dirty="0" smtClean="0"/>
              <a:t> media replacing DVDs and CDs, </a:t>
            </a:r>
            <a:r>
              <a:rPr lang="en-US" dirty="0" smtClean="0"/>
              <a:t>Cloud</a:t>
            </a:r>
            <a:r>
              <a:rPr lang="en-US" baseline="0" dirty="0" smtClean="0"/>
              <a:t> computing replacing USB drives</a:t>
            </a:r>
          </a:p>
          <a:p>
            <a:r>
              <a:rPr lang="en-US" baseline="0" dirty="0" smtClean="0"/>
              <a:t>Why should we believe that our current payment system is immune to change?</a:t>
            </a:r>
            <a:endParaRPr lang="en-US" dirty="0"/>
          </a:p>
        </p:txBody>
      </p:sp>
      <p:sp>
        <p:nvSpPr>
          <p:cNvPr id="4" name="Slide Number Placeholder 3"/>
          <p:cNvSpPr>
            <a:spLocks noGrp="1"/>
          </p:cNvSpPr>
          <p:nvPr>
            <p:ph type="sldNum" sz="quarter" idx="10"/>
          </p:nvPr>
        </p:nvSpPr>
        <p:spPr/>
        <p:txBody>
          <a:bodyPr/>
          <a:lstStyle/>
          <a:p>
            <a:fld id="{98064B88-558C-8645-80EA-7A97754F2BC0}" type="slidenum">
              <a:rPr lang="en-US" smtClean="0"/>
              <a:t>24</a:t>
            </a:fld>
            <a:endParaRPr lang="en-US"/>
          </a:p>
        </p:txBody>
      </p:sp>
    </p:spTree>
    <p:extLst>
      <p:ext uri="{BB962C8B-B14F-4D97-AF65-F5344CB8AC3E}">
        <p14:creationId xmlns:p14="http://schemas.microsoft.com/office/powerpoint/2010/main" val="206470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Forrest Service Smokejumpers</a:t>
            </a:r>
          </a:p>
          <a:p>
            <a:r>
              <a:rPr lang="en-US" dirty="0" smtClean="0"/>
              <a:t>Commonwealth Fund</a:t>
            </a:r>
          </a:p>
          <a:p>
            <a:endParaRPr lang="en-US" dirty="0"/>
          </a:p>
        </p:txBody>
      </p:sp>
      <p:sp>
        <p:nvSpPr>
          <p:cNvPr id="4" name="Slide Number Placeholder 3"/>
          <p:cNvSpPr>
            <a:spLocks noGrp="1"/>
          </p:cNvSpPr>
          <p:nvPr>
            <p:ph type="sldNum" sz="quarter" idx="10"/>
          </p:nvPr>
        </p:nvSpPr>
        <p:spPr/>
        <p:txBody>
          <a:bodyPr/>
          <a:lstStyle/>
          <a:p>
            <a:fld id="{98064B88-558C-8645-80EA-7A97754F2BC0}" type="slidenum">
              <a:rPr lang="en-US" smtClean="0"/>
              <a:t>94</a:t>
            </a:fld>
            <a:endParaRPr lang="en-US"/>
          </a:p>
        </p:txBody>
      </p:sp>
    </p:spTree>
    <p:extLst>
      <p:ext uri="{BB962C8B-B14F-4D97-AF65-F5344CB8AC3E}">
        <p14:creationId xmlns:p14="http://schemas.microsoft.com/office/powerpoint/2010/main" val="2051748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F6930C7-6EDF-414B-A5EE-7BAEE03F412E}" type="slidenum">
              <a:rPr lang="en-US" smtClean="0"/>
              <a:t>97</a:t>
            </a:fld>
            <a:endParaRPr lang="en-US"/>
          </a:p>
        </p:txBody>
      </p:sp>
    </p:spTree>
    <p:extLst>
      <p:ext uri="{BB962C8B-B14F-4D97-AF65-F5344CB8AC3E}">
        <p14:creationId xmlns:p14="http://schemas.microsoft.com/office/powerpoint/2010/main" val="809438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Imaging 3.0 Website expansion – Marketing and ACR Press</a:t>
            </a:r>
          </a:p>
          <a:p>
            <a:r>
              <a:rPr lang="en-US" sz="1200" kern="1200" dirty="0" smtClean="0">
                <a:solidFill>
                  <a:schemeClr val="tx1"/>
                </a:solidFill>
                <a:latin typeface="+mn-lt"/>
                <a:ea typeface="+mn-ea"/>
                <a:cs typeface="+mn-cs"/>
              </a:rPr>
              <a:t>Imaging 3.0 Reading Room – JACR and ACR Press</a:t>
            </a:r>
          </a:p>
          <a:p>
            <a:r>
              <a:rPr lang="en-US" sz="1200" kern="1200" dirty="0" smtClean="0">
                <a:solidFill>
                  <a:schemeClr val="tx1"/>
                </a:solidFill>
                <a:latin typeface="+mn-lt"/>
                <a:ea typeface="+mn-ea"/>
                <a:cs typeface="+mn-cs"/>
              </a:rPr>
              <a:t>Imaging 3.0 Case studies – ACR Press</a:t>
            </a:r>
          </a:p>
          <a:p>
            <a:r>
              <a:rPr lang="en-US" sz="1200" kern="1200" dirty="0" smtClean="0">
                <a:solidFill>
                  <a:schemeClr val="tx1"/>
                </a:solidFill>
                <a:latin typeface="+mn-lt"/>
                <a:ea typeface="+mn-ea"/>
                <a:cs typeface="+mn-cs"/>
              </a:rPr>
              <a:t>12 completed</a:t>
            </a:r>
          </a:p>
          <a:p>
            <a:r>
              <a:rPr lang="en-US" sz="1200" kern="1200" dirty="0" smtClean="0">
                <a:solidFill>
                  <a:schemeClr val="tx1"/>
                </a:solidFill>
                <a:latin typeface="+mn-lt"/>
                <a:ea typeface="+mn-ea"/>
                <a:cs typeface="+mn-cs"/>
              </a:rPr>
              <a:t>15+ case studies in pipeline</a:t>
            </a:r>
          </a:p>
          <a:p>
            <a:r>
              <a:rPr lang="en-US" sz="1200" kern="1200" dirty="0" smtClean="0">
                <a:solidFill>
                  <a:schemeClr val="tx1"/>
                </a:solidFill>
                <a:latin typeface="+mn-lt"/>
                <a:ea typeface="+mn-ea"/>
                <a:cs typeface="+mn-cs"/>
              </a:rPr>
              <a:t>Soliciting new case studies using web site and ACR Advocacy Networks</a:t>
            </a:r>
          </a:p>
          <a:p>
            <a:r>
              <a:rPr lang="en-US" sz="1200" kern="1200" dirty="0" smtClean="0">
                <a:solidFill>
                  <a:schemeClr val="tx1"/>
                </a:solidFill>
                <a:latin typeface="+mn-lt"/>
                <a:ea typeface="+mn-ea"/>
                <a:cs typeface="+mn-cs"/>
              </a:rPr>
              <a:t>Imaging 3.0 Integration in RLI Programming (RLI)</a:t>
            </a:r>
          </a:p>
          <a:p>
            <a:r>
              <a:rPr lang="en-US" sz="1200" kern="1200" dirty="0" smtClean="0">
                <a:solidFill>
                  <a:schemeClr val="tx1"/>
                </a:solidFill>
                <a:latin typeface="+mn-lt"/>
                <a:ea typeface="+mn-ea"/>
                <a:cs typeface="+mn-cs"/>
              </a:rPr>
              <a:t>Imaging 3.0 Webinar</a:t>
            </a:r>
          </a:p>
          <a:p>
            <a:r>
              <a:rPr lang="en-US" sz="1200" kern="1200" dirty="0" smtClean="0">
                <a:solidFill>
                  <a:schemeClr val="tx1"/>
                </a:solidFill>
                <a:latin typeface="+mn-lt"/>
                <a:ea typeface="+mn-ea"/>
                <a:cs typeface="+mn-cs"/>
              </a:rPr>
              <a:t>Culture shift</a:t>
            </a:r>
          </a:p>
          <a:p>
            <a:r>
              <a:rPr lang="en-US" sz="1200" kern="1200" dirty="0" smtClean="0">
                <a:solidFill>
                  <a:schemeClr val="tx1"/>
                </a:solidFill>
                <a:latin typeface="+mn-lt"/>
                <a:ea typeface="+mn-ea"/>
                <a:cs typeface="+mn-cs"/>
              </a:rPr>
              <a:t>Practice Management – Business Model (Mike Mardini and NDSC)</a:t>
            </a:r>
          </a:p>
          <a:p>
            <a:r>
              <a:rPr lang="en-US" sz="1200" kern="1200" dirty="0" smtClean="0">
                <a:solidFill>
                  <a:schemeClr val="tx1"/>
                </a:solidFill>
                <a:latin typeface="+mn-lt"/>
                <a:ea typeface="+mn-ea"/>
                <a:cs typeface="+mn-cs"/>
              </a:rPr>
              <a:t>Imaging 3.0 Speaker Bureau (Building on existing infrastructures of RLI, state chapter </a:t>
            </a:r>
            <a:r>
              <a:rPr lang="en-US" sz="1200" kern="1200" dirty="0" err="1" smtClean="0">
                <a:solidFill>
                  <a:schemeClr val="tx1"/>
                </a:solidFill>
                <a:latin typeface="+mn-lt"/>
                <a:ea typeface="+mn-ea"/>
                <a:cs typeface="+mn-cs"/>
              </a:rPr>
              <a:t>protal</a:t>
            </a:r>
            <a:r>
              <a:rPr lang="en-US" sz="1200" kern="1200" dirty="0" smtClean="0">
                <a:solidFill>
                  <a:schemeClr val="tx1"/>
                </a:solidFill>
                <a:latin typeface="+mn-lt"/>
                <a:ea typeface="+mn-ea"/>
                <a:cs typeface="+mn-cs"/>
              </a:rPr>
              <a:t>, chapter visitation program)</a:t>
            </a:r>
          </a:p>
          <a:p>
            <a:r>
              <a:rPr lang="en-US" sz="1200" kern="1200" dirty="0" smtClean="0">
                <a:solidFill>
                  <a:schemeClr val="tx1"/>
                </a:solidFill>
                <a:latin typeface="+mn-lt"/>
                <a:ea typeface="+mn-ea"/>
                <a:cs typeface="+mn-cs"/>
              </a:rPr>
              <a:t>Economics Initiatives (ACR Economics and GR)</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F6930C7-6EDF-414B-A5EE-7BAEE03F412E}" type="slidenum">
              <a:rPr lang="en-US" smtClean="0"/>
              <a:t>99</a:t>
            </a:fld>
            <a:endParaRPr lang="en-US"/>
          </a:p>
        </p:txBody>
      </p:sp>
    </p:spTree>
    <p:extLst>
      <p:ext uri="{BB962C8B-B14F-4D97-AF65-F5344CB8AC3E}">
        <p14:creationId xmlns:p14="http://schemas.microsoft.com/office/powerpoint/2010/main" val="809438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F6930C7-6EDF-414B-A5EE-7BAEE03F412E}" type="slidenum">
              <a:rPr lang="en-US" smtClean="0"/>
              <a:t>100</a:t>
            </a:fld>
            <a:endParaRPr lang="en-US"/>
          </a:p>
        </p:txBody>
      </p:sp>
    </p:spTree>
    <p:extLst>
      <p:ext uri="{BB962C8B-B14F-4D97-AF65-F5344CB8AC3E}">
        <p14:creationId xmlns:p14="http://schemas.microsoft.com/office/powerpoint/2010/main" val="809438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F6930C7-6EDF-414B-A5EE-7BAEE03F412E}" type="slidenum">
              <a:rPr lang="en-US" smtClean="0"/>
              <a:t>101</a:t>
            </a:fld>
            <a:endParaRPr lang="en-US"/>
          </a:p>
        </p:txBody>
      </p:sp>
    </p:spTree>
    <p:extLst>
      <p:ext uri="{BB962C8B-B14F-4D97-AF65-F5344CB8AC3E}">
        <p14:creationId xmlns:p14="http://schemas.microsoft.com/office/powerpoint/2010/main" val="809438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C4CEDEAA-B894-824C-8CF6-0BB8F5B03063}" type="slidenum">
              <a:rPr lang="en-US" sz="1200"/>
              <a:pPr eaLnBrk="1" hangingPunct="1"/>
              <a:t>102</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0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DADE8559-87D8-724E-A608-40BC22E2FF66}" type="slidenum">
              <a:rPr lang="en-US" sz="1200">
                <a:solidFill>
                  <a:srgbClr val="000000"/>
                </a:solidFill>
              </a:rPr>
              <a:pPr eaLnBrk="1" hangingPunct="1"/>
              <a:t>104</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rest of this talk is about how</a:t>
            </a:r>
            <a:r>
              <a:rPr lang="en-US" baseline="0" dirty="0" smtClean="0"/>
              <a:t> radiologists can catch the next wave without getting stuck in the trough</a:t>
            </a:r>
            <a:endParaRPr lang="en-US" dirty="0"/>
          </a:p>
        </p:txBody>
      </p:sp>
      <p:sp>
        <p:nvSpPr>
          <p:cNvPr id="4" name="Slide Number Placeholder 3"/>
          <p:cNvSpPr>
            <a:spLocks noGrp="1"/>
          </p:cNvSpPr>
          <p:nvPr>
            <p:ph type="sldNum" sz="quarter" idx="10"/>
          </p:nvPr>
        </p:nvSpPr>
        <p:spPr/>
        <p:txBody>
          <a:bodyPr/>
          <a:lstStyle/>
          <a:p>
            <a:fld id="{98064B88-558C-8645-80EA-7A97754F2BC0}" type="slidenum">
              <a:rPr lang="en-US" smtClean="0"/>
              <a:t>25</a:t>
            </a:fld>
            <a:endParaRPr lang="en-US"/>
          </a:p>
        </p:txBody>
      </p:sp>
    </p:spTree>
    <p:extLst>
      <p:ext uri="{BB962C8B-B14F-4D97-AF65-F5344CB8AC3E}">
        <p14:creationId xmlns:p14="http://schemas.microsoft.com/office/powerpoint/2010/main" val="206470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Calibri" charset="0"/>
                <a:ea typeface="MS PGothic" charset="0"/>
                <a:cs typeface="MS PGothic" charset="0"/>
              </a:defRPr>
            </a:lvl1pPr>
            <a:lvl2pPr marL="729057" indent="-280406" defTabSz="914437" eaLnBrk="0" hangingPunct="0">
              <a:defRPr sz="2400">
                <a:solidFill>
                  <a:schemeClr val="tx1"/>
                </a:solidFill>
                <a:latin typeface="Calibri" charset="0"/>
                <a:ea typeface="MS PGothic" charset="0"/>
                <a:cs typeface="MS PGothic" charset="0"/>
              </a:defRPr>
            </a:lvl2pPr>
            <a:lvl3pPr marL="1121626" indent="-224325" defTabSz="914437" eaLnBrk="0" hangingPunct="0">
              <a:defRPr sz="2400">
                <a:solidFill>
                  <a:schemeClr val="tx1"/>
                </a:solidFill>
                <a:latin typeface="Calibri" charset="0"/>
                <a:ea typeface="MS PGothic" charset="0"/>
                <a:cs typeface="MS PGothic" charset="0"/>
              </a:defRPr>
            </a:lvl3pPr>
            <a:lvl4pPr marL="1570276" indent="-224325" defTabSz="914437" eaLnBrk="0" hangingPunct="0">
              <a:defRPr sz="2400">
                <a:solidFill>
                  <a:schemeClr val="tx1"/>
                </a:solidFill>
                <a:latin typeface="Calibri" charset="0"/>
                <a:ea typeface="MS PGothic" charset="0"/>
                <a:cs typeface="MS PGothic" charset="0"/>
              </a:defRPr>
            </a:lvl4pPr>
            <a:lvl5pPr marL="2018927" indent="-224325" defTabSz="914437" eaLnBrk="0" hangingPunct="0">
              <a:defRPr sz="2400">
                <a:solidFill>
                  <a:schemeClr val="tx1"/>
                </a:solidFill>
                <a:latin typeface="Calibri"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27F55C0-CAE6-6E40-8246-AC38E96C89FE}" type="slidenum">
              <a:rPr lang="en-US" sz="1200">
                <a:latin typeface="Arial" charset="0"/>
                <a:ea typeface="ＭＳ Ｐゴシック" charset="0"/>
                <a:cs typeface="ＭＳ Ｐゴシック" charset="0"/>
              </a:rPr>
              <a:pPr eaLnBrk="1" hangingPunct="1"/>
              <a:t>26</a:t>
            </a:fld>
            <a:endParaRPr lang="en-US" sz="120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Calibri" charset="0"/>
                <a:ea typeface="MS PGothic" charset="0"/>
                <a:cs typeface="MS PGothic" charset="0"/>
              </a:defRPr>
            </a:lvl1pPr>
            <a:lvl2pPr marL="729057" indent="-280406" defTabSz="914437" eaLnBrk="0" hangingPunct="0">
              <a:defRPr sz="2400">
                <a:solidFill>
                  <a:schemeClr val="tx1"/>
                </a:solidFill>
                <a:latin typeface="Calibri" charset="0"/>
                <a:ea typeface="MS PGothic" charset="0"/>
                <a:cs typeface="MS PGothic" charset="0"/>
              </a:defRPr>
            </a:lvl2pPr>
            <a:lvl3pPr marL="1121626" indent="-224325" defTabSz="914437" eaLnBrk="0" hangingPunct="0">
              <a:defRPr sz="2400">
                <a:solidFill>
                  <a:schemeClr val="tx1"/>
                </a:solidFill>
                <a:latin typeface="Calibri" charset="0"/>
                <a:ea typeface="MS PGothic" charset="0"/>
                <a:cs typeface="MS PGothic" charset="0"/>
              </a:defRPr>
            </a:lvl3pPr>
            <a:lvl4pPr marL="1570276" indent="-224325" defTabSz="914437" eaLnBrk="0" hangingPunct="0">
              <a:defRPr sz="2400">
                <a:solidFill>
                  <a:schemeClr val="tx1"/>
                </a:solidFill>
                <a:latin typeface="Calibri" charset="0"/>
                <a:ea typeface="MS PGothic" charset="0"/>
                <a:cs typeface="MS PGothic" charset="0"/>
              </a:defRPr>
            </a:lvl4pPr>
            <a:lvl5pPr marL="2018927" indent="-224325" defTabSz="914437" eaLnBrk="0" hangingPunct="0">
              <a:defRPr sz="2400">
                <a:solidFill>
                  <a:schemeClr val="tx1"/>
                </a:solidFill>
                <a:latin typeface="Calibri"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289A230-85D1-324C-AFA3-0077482E525D}" type="slidenum">
              <a:rPr lang="en-US" sz="1200">
                <a:latin typeface="Arial" charset="0"/>
                <a:ea typeface="ＭＳ Ｐゴシック" charset="0"/>
                <a:cs typeface="ＭＳ Ｐゴシック" charset="0"/>
              </a:rPr>
              <a:pPr eaLnBrk="1" hangingPunct="1"/>
              <a:t>44</a:t>
            </a:fld>
            <a:endParaRPr lang="en-US" sz="120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MS PGothic" charset="0"/>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Calibri" charset="0"/>
                <a:ea typeface="MS PGothic" charset="0"/>
                <a:cs typeface="MS PGothic" charset="0"/>
              </a:defRPr>
            </a:lvl1pPr>
            <a:lvl2pPr marL="729057" indent="-280406" defTabSz="914437" eaLnBrk="0" hangingPunct="0">
              <a:defRPr sz="2400">
                <a:solidFill>
                  <a:schemeClr val="tx1"/>
                </a:solidFill>
                <a:latin typeface="Calibri" charset="0"/>
                <a:ea typeface="MS PGothic" charset="0"/>
                <a:cs typeface="MS PGothic" charset="0"/>
              </a:defRPr>
            </a:lvl2pPr>
            <a:lvl3pPr marL="1121626" indent="-224325" defTabSz="914437" eaLnBrk="0" hangingPunct="0">
              <a:defRPr sz="2400">
                <a:solidFill>
                  <a:schemeClr val="tx1"/>
                </a:solidFill>
                <a:latin typeface="Calibri" charset="0"/>
                <a:ea typeface="MS PGothic" charset="0"/>
                <a:cs typeface="MS PGothic" charset="0"/>
              </a:defRPr>
            </a:lvl3pPr>
            <a:lvl4pPr marL="1570276" indent="-224325" defTabSz="914437" eaLnBrk="0" hangingPunct="0">
              <a:defRPr sz="2400">
                <a:solidFill>
                  <a:schemeClr val="tx1"/>
                </a:solidFill>
                <a:latin typeface="Calibri" charset="0"/>
                <a:ea typeface="MS PGothic" charset="0"/>
                <a:cs typeface="MS PGothic" charset="0"/>
              </a:defRPr>
            </a:lvl4pPr>
            <a:lvl5pPr marL="2018927" indent="-224325" defTabSz="914437" eaLnBrk="0" hangingPunct="0">
              <a:defRPr sz="2400">
                <a:solidFill>
                  <a:schemeClr val="tx1"/>
                </a:solidFill>
                <a:latin typeface="Calibri" charset="0"/>
                <a:ea typeface="MS PGothic" charset="0"/>
                <a:cs typeface="MS PGothic" charset="0"/>
              </a:defRPr>
            </a:lvl5pPr>
            <a:lvl6pPr marL="246757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defTabSz="914437"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F48B4358-E673-F34B-BE0E-8F821A466C5A}" type="slidenum">
              <a:rPr lang="en-US" sz="1200">
                <a:latin typeface="Arial" charset="0"/>
                <a:ea typeface="ＭＳ Ｐゴシック" charset="0"/>
                <a:cs typeface="ＭＳ Ｐゴシック" charset="0"/>
              </a:rPr>
              <a:pPr eaLnBrk="1" hangingPunct="1"/>
              <a:t>49</a:t>
            </a:fld>
            <a:endParaRPr lang="en-US" sz="120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522313F0-9FE1-7D4E-989B-30A8198B2938}" type="slidenum">
              <a:rPr lang="en-US" sz="1200"/>
              <a:pPr eaLnBrk="1" hangingPunct="1"/>
              <a:t>50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29057" indent="-280406" eaLnBrk="0" hangingPunct="0">
              <a:defRPr sz="2400">
                <a:solidFill>
                  <a:schemeClr val="tx1"/>
                </a:solidFill>
                <a:latin typeface="Calibri" charset="0"/>
                <a:ea typeface="MS PGothic" charset="0"/>
                <a:cs typeface="MS PGothic" charset="0"/>
              </a:defRPr>
            </a:lvl2pPr>
            <a:lvl3pPr marL="1121626" indent="-224325" eaLnBrk="0" hangingPunct="0">
              <a:defRPr sz="2400">
                <a:solidFill>
                  <a:schemeClr val="tx1"/>
                </a:solidFill>
                <a:latin typeface="Calibri" charset="0"/>
                <a:ea typeface="MS PGothic" charset="0"/>
                <a:cs typeface="MS PGothic" charset="0"/>
              </a:defRPr>
            </a:lvl3pPr>
            <a:lvl4pPr marL="1570276" indent="-224325" eaLnBrk="0" hangingPunct="0">
              <a:defRPr sz="2400">
                <a:solidFill>
                  <a:schemeClr val="tx1"/>
                </a:solidFill>
                <a:latin typeface="Calibri" charset="0"/>
                <a:ea typeface="MS PGothic" charset="0"/>
                <a:cs typeface="MS PGothic" charset="0"/>
              </a:defRPr>
            </a:lvl4pPr>
            <a:lvl5pPr marL="2018927" indent="-224325" eaLnBrk="0" hangingPunct="0">
              <a:defRPr sz="2400">
                <a:solidFill>
                  <a:schemeClr val="tx1"/>
                </a:solidFill>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DC2B31D7-AD05-1149-B687-2100F9D13F55}" type="slidenum">
              <a:rPr lang="en-US" sz="1200"/>
              <a:pPr eaLnBrk="1" hangingPunct="1"/>
              <a:t>51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val="0"/>
              </a:ext>
            </a:extLst>
          </a:blip>
          <a:srcRect r="77" b="3226"/>
          <a:stretch/>
        </p:blipFill>
        <p:spPr>
          <a:xfrm>
            <a:off x="-2" y="0"/>
            <a:ext cx="9144002" cy="6858000"/>
          </a:xfrm>
          <a:prstGeom prst="rect">
            <a:avLst/>
          </a:prstGeom>
        </p:spPr>
      </p:pic>
    </p:spTree>
    <p:extLst>
      <p:ext uri="{BB962C8B-B14F-4D97-AF65-F5344CB8AC3E}">
        <p14:creationId xmlns:p14="http://schemas.microsoft.com/office/powerpoint/2010/main" val="1818865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068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6440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04802" y="1600200"/>
            <a:ext cx="7439025" cy="762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381000" y="2390777"/>
            <a:ext cx="7848600" cy="2867025"/>
          </a:xfrm>
        </p:spPr>
        <p:txBody>
          <a:bodyPr/>
          <a:lstStyle/>
          <a:p>
            <a:pPr lvl="0"/>
            <a:r>
              <a:rPr lang="en-US" noProof="0" smtClean="0"/>
              <a:t>Click icon to add SmartArt graphic</a:t>
            </a:r>
          </a:p>
        </p:txBody>
      </p:sp>
    </p:spTree>
    <p:extLst>
      <p:ext uri="{BB962C8B-B14F-4D97-AF65-F5344CB8AC3E}">
        <p14:creationId xmlns:p14="http://schemas.microsoft.com/office/powerpoint/2010/main" val="1215093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3319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94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3962400"/>
            <a:ext cx="7467600" cy="2209800"/>
          </a:xfrm>
        </p:spPr>
        <p:txBody>
          <a:bodyPr>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101629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685800" y="533400"/>
            <a:ext cx="8229600" cy="1143000"/>
          </a:xfrm>
        </p:spPr>
        <p:txBody>
          <a:bodyPr/>
          <a:lstStyle>
            <a:lvl1pPr>
              <a:defRPr>
                <a:solidFill>
                  <a:srgbClr val="00446A"/>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6858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9687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62A797-E886-46E2-B4B6-809BAB1DFD98}" type="datetime1">
              <a:rPr lang="en-US" smtClean="0"/>
              <a:t>10/29/2013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44710D-1187-43FF-BE6A-B720BF5ADA60}" type="datetime1">
              <a:rPr lang="en-US" smtClean="0"/>
              <a:t>10/29/2013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927B24-CC7C-4F28-B2D4-8AD9C2A586C8}" type="datetime1">
              <a:rPr lang="en-US" smtClean="0"/>
              <a:t>10/29/2013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79764"/>
          </a:xfrm>
        </p:spPr>
        <p:txBody>
          <a:bodyPr anchor="t" anchorCtr="0"/>
          <a:lstStyle>
            <a:lvl1pPr algn="l">
              <a:defRPr>
                <a:solidFill>
                  <a:srgbClr val="00446A"/>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28193"/>
            <a:ext cx="8229600" cy="4525963"/>
          </a:xfrm>
        </p:spPr>
        <p:txBody>
          <a:bodyPr/>
          <a:lstStyle>
            <a:lvl1pPr marL="342900" indent="-342900">
              <a:buClr>
                <a:srgbClr val="92D050"/>
              </a:buClr>
              <a:buFont typeface="Wingdings" pitchFamily="2" charset="2"/>
              <a:buChar char="§"/>
              <a:defRPr sz="2400">
                <a:solidFill>
                  <a:schemeClr val="tx1"/>
                </a:solidFill>
              </a:defRPr>
            </a:lvl1pPr>
            <a:lvl2pPr marL="742950" indent="-285750">
              <a:buClr>
                <a:srgbClr val="92D050"/>
              </a:buClr>
              <a:buFont typeface="Wingdings" pitchFamily="2" charset="2"/>
              <a:buChar char="§"/>
              <a:defRPr sz="2000">
                <a:solidFill>
                  <a:schemeClr val="tx1"/>
                </a:solidFill>
              </a:defRPr>
            </a:lvl2pPr>
            <a:lvl3pPr marL="1143000" indent="-228600">
              <a:buClr>
                <a:srgbClr val="92D050"/>
              </a:buClr>
              <a:buFont typeface="Wingdings" pitchFamily="2" charset="2"/>
              <a:buChar char="§"/>
              <a:defRPr sz="1800">
                <a:solidFill>
                  <a:schemeClr val="tx1"/>
                </a:solidFill>
              </a:defRPr>
            </a:lvl3pPr>
            <a:lvl4pPr marL="1600200" indent="-228600">
              <a:buClr>
                <a:srgbClr val="92D050"/>
              </a:buClr>
              <a:buFont typeface="Wingdings" pitchFamily="2" charset="2"/>
              <a:buChar char="§"/>
              <a:defRPr/>
            </a:lvl4pPr>
            <a:lvl5pPr marL="2057400" indent="-228600">
              <a:buClr>
                <a:srgbClr val="92D050"/>
              </a:buClr>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03743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89F325-BEB4-4D8E-8D1D-1BE11E370C7D}" type="datetime1">
              <a:rPr lang="en-US" smtClean="0"/>
              <a:t>10/29/2013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445A11-79F4-4948-94E8-A18838CB61C7}" type="datetime1">
              <a:rPr lang="en-US" smtClean="0"/>
              <a:t>10/29/2013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C0B8A0-282E-43A5-A37B-EEED4302F616}" type="datetime1">
              <a:rPr lang="en-US" smtClean="0"/>
              <a:t>10/29/2013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CFD27-B74F-4DC4-AF6B-3871A87D59EC}" type="datetime1">
              <a:rPr lang="en-US" smtClean="0"/>
              <a:t>10/29/2013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D9F0F-922D-43EC-9826-70CD658C5891}" type="datetime1">
              <a:rPr lang="en-US" smtClean="0"/>
              <a:t>10/29/2013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00AE80-AE31-42D5-94E2-F3B85D445302}" type="datetime1">
              <a:rPr lang="en-US" smtClean="0"/>
              <a:t>10/29/2013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C1F306-6796-4D42-B19D-CE15E32758DE}" type="datetime1">
              <a:rPr lang="en-US" smtClean="0"/>
              <a:t>10/29/2013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0B7E9D-C181-494B-B9F7-912FDB1639BF}" type="datetime1">
              <a:rPr lang="en-US" smtClean="0"/>
              <a:t>10/29/2013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C210CB0-1061-4F9D-8CB7-1B660FC99022}" type="datetime1">
              <a:rPr lang="en-US" smtClean="0">
                <a:solidFill>
                  <a:prstClr val="white">
                    <a:tint val="75000"/>
                  </a:prstClr>
                </a:solidFill>
              </a:rPr>
              <a:t>10/29/2013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40809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989012-8DD3-4FD5-AAAE-FE0CB9A095F8}" type="datetime1">
              <a:rPr lang="en-US" smtClean="0">
                <a:solidFill>
                  <a:prstClr val="white">
                    <a:tint val="75000"/>
                  </a:prstClr>
                </a:solidFill>
              </a:rPr>
              <a:t>10/29/2013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832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8577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6ADE6D-8C10-4B04-9A43-0DB9ED9601F9}" type="datetime1">
              <a:rPr lang="en-US" smtClean="0">
                <a:solidFill>
                  <a:prstClr val="white">
                    <a:tint val="75000"/>
                  </a:prstClr>
                </a:solidFill>
              </a:rPr>
              <a:t>10/29/2013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7394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32A48D-3751-402F-9D7E-1FD7D01582FC}" type="datetime1">
              <a:rPr lang="en-US" smtClean="0">
                <a:solidFill>
                  <a:prstClr val="white">
                    <a:tint val="75000"/>
                  </a:prstClr>
                </a:solidFill>
              </a:rPr>
              <a:t>10/29/2013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48417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4A5846-9D56-4EF8-B157-46A4B1450040}" type="datetime1">
              <a:rPr lang="en-US" smtClean="0">
                <a:solidFill>
                  <a:prstClr val="white">
                    <a:tint val="75000"/>
                  </a:prstClr>
                </a:solidFill>
              </a:rPr>
              <a:t>10/29/2013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2196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E8EDF9-F1F9-4AB5-9C88-B31DE79E127E}" type="datetime1">
              <a:rPr lang="en-US" smtClean="0">
                <a:solidFill>
                  <a:prstClr val="white">
                    <a:tint val="75000"/>
                  </a:prstClr>
                </a:solidFill>
              </a:rPr>
              <a:t>10/29/2013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07827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A5369-0774-4980-8BBF-3BE88977D433}" type="datetime1">
              <a:rPr lang="en-US" smtClean="0">
                <a:solidFill>
                  <a:prstClr val="white">
                    <a:tint val="75000"/>
                  </a:prstClr>
                </a:solidFill>
              </a:rPr>
              <a:t>10/29/2013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41244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6CA70A-8E8D-4149-AB89-AF1A7E64AFAB}" type="datetime1">
              <a:rPr lang="en-US" smtClean="0">
                <a:solidFill>
                  <a:prstClr val="white">
                    <a:tint val="75000"/>
                  </a:prstClr>
                </a:solidFill>
              </a:rPr>
              <a:t>10/29/2013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34858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4D44A1-1359-4478-9597-B96B41843F88}" type="datetime1">
              <a:rPr lang="en-US" smtClean="0">
                <a:solidFill>
                  <a:prstClr val="white">
                    <a:tint val="75000"/>
                  </a:prstClr>
                </a:solidFill>
              </a:rPr>
              <a:t>10/29/2013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04595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CCE16C-60EE-4381-9D5E-5774FD1B2CE6}" type="datetime1">
              <a:rPr lang="en-US" smtClean="0">
                <a:solidFill>
                  <a:prstClr val="white">
                    <a:tint val="75000"/>
                  </a:prstClr>
                </a:solidFill>
              </a:rPr>
              <a:t>10/29/2013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90973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D1231A-378A-4A96-86B3-67E3D78AD6CF}" type="datetime1">
              <a:rPr lang="en-US" smtClean="0">
                <a:solidFill>
                  <a:prstClr val="white">
                    <a:tint val="75000"/>
                  </a:prstClr>
                </a:solidFill>
              </a:rPr>
              <a:t>10/29/2013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90771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0997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808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3052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93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236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2990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mn-ea"/>
                <a:cs typeface="+mn-cs"/>
              </a:defRPr>
            </a:lvl1pPr>
          </a:lstStyle>
          <a:p>
            <a:fld id="{FFC84F96-7087-4E5C-A798-349B2787DFCA}" type="datetime1">
              <a:rPr lang="en-US" smtClean="0"/>
              <a:t>10/29/2013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F28FB93-0A08-4E7D-8E63-9EFA29F1E093}" type="slidenum">
              <a:rPr lang="en-US" smtClean="0"/>
              <a:pPr/>
              <a:t>‹#›</a:t>
            </a:fld>
            <a:endParaRPr lang="en-US"/>
          </a:p>
        </p:txBody>
      </p:sp>
      <p:pic>
        <p:nvPicPr>
          <p:cNvPr id="8" name="Picture 7"/>
          <p:cNvPicPr>
            <a:picLocks noChangeAspect="1"/>
          </p:cNvPicPr>
          <p:nvPr userDrawn="1"/>
        </p:nvPicPr>
        <p:blipFill rotWithShape="1">
          <a:blip r:embed="rId18" cstate="email">
            <a:extLst>
              <a:ext uri="{28A0092B-C50C-407E-A947-70E740481C1C}">
                <a14:useLocalDpi xmlns:a14="http://schemas.microsoft.com/office/drawing/2010/main" val="0"/>
              </a:ext>
            </a:extLst>
          </a:blip>
          <a:srcRect r="77" b="3226"/>
          <a:stretch/>
        </p:blipFill>
        <p:spPr>
          <a:xfrm>
            <a:off x="-2" y="0"/>
            <a:ext cx="9144002" cy="68580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84" r:id="rId14"/>
    <p:sldLayoutId id="2147483785" r:id="rId15"/>
    <p:sldLayoutId id="2147483751" r:id="rId16"/>
  </p:sldLayoutIdLst>
  <p:timing>
    <p:tnLst>
      <p:par>
        <p:cTn id="1" dur="indefinite" restart="never" nodeType="tmRoot"/>
      </p:par>
    </p:tnLst>
  </p:timing>
  <p:hf hdr="0" ftr="0" dt="0"/>
  <p:txStyles>
    <p:titleStyle>
      <a:lvl1pPr algn="ctr" rtl="0" eaLnBrk="1" fontAlgn="base" hangingPunct="1">
        <a:spcBef>
          <a:spcPct val="0"/>
        </a:spcBef>
        <a:spcAft>
          <a:spcPct val="0"/>
        </a:spcAft>
        <a:defRPr sz="3600">
          <a:solidFill>
            <a:schemeClr val="bg1"/>
          </a:solidFill>
          <a:latin typeface="+mj-lt"/>
          <a:ea typeface="ＭＳ Ｐゴシック" pitchFamily="-105" charset="-128"/>
          <a:cs typeface="ＭＳ Ｐゴシック" pitchFamily="-105" charset="-128"/>
        </a:defRPr>
      </a:lvl1pPr>
      <a:lvl2pPr algn="ctr" rtl="0" eaLnBrk="1" fontAlgn="base" hangingPunct="1">
        <a:spcBef>
          <a:spcPct val="0"/>
        </a:spcBef>
        <a:spcAft>
          <a:spcPct val="0"/>
        </a:spcAft>
        <a:defRPr sz="3600">
          <a:solidFill>
            <a:schemeClr val="bg1"/>
          </a:solidFill>
          <a:latin typeface="Arial" pitchFamily="-105" charset="0"/>
          <a:ea typeface="ＭＳ Ｐゴシック" pitchFamily="-105" charset="-128"/>
          <a:cs typeface="ＭＳ Ｐゴシック" pitchFamily="-105" charset="-128"/>
        </a:defRPr>
      </a:lvl2pPr>
      <a:lvl3pPr algn="ctr" rtl="0" eaLnBrk="1" fontAlgn="base" hangingPunct="1">
        <a:spcBef>
          <a:spcPct val="0"/>
        </a:spcBef>
        <a:spcAft>
          <a:spcPct val="0"/>
        </a:spcAft>
        <a:defRPr sz="3600">
          <a:solidFill>
            <a:schemeClr val="bg1"/>
          </a:solidFill>
          <a:latin typeface="Arial" pitchFamily="-105" charset="0"/>
          <a:ea typeface="ＭＳ Ｐゴシック" pitchFamily="-105" charset="-128"/>
          <a:cs typeface="ＭＳ Ｐゴシック" pitchFamily="-105" charset="-128"/>
        </a:defRPr>
      </a:lvl3pPr>
      <a:lvl4pPr algn="ctr" rtl="0" eaLnBrk="1" fontAlgn="base" hangingPunct="1">
        <a:spcBef>
          <a:spcPct val="0"/>
        </a:spcBef>
        <a:spcAft>
          <a:spcPct val="0"/>
        </a:spcAft>
        <a:defRPr sz="3600">
          <a:solidFill>
            <a:schemeClr val="bg1"/>
          </a:solidFill>
          <a:latin typeface="Arial" pitchFamily="-105" charset="0"/>
          <a:ea typeface="ＭＳ Ｐゴシック" pitchFamily="-105" charset="-128"/>
          <a:cs typeface="ＭＳ Ｐゴシック" pitchFamily="-105" charset="-128"/>
        </a:defRPr>
      </a:lvl4pPr>
      <a:lvl5pPr algn="ctr" rtl="0" eaLnBrk="1" fontAlgn="base" hangingPunct="1">
        <a:spcBef>
          <a:spcPct val="0"/>
        </a:spcBef>
        <a:spcAft>
          <a:spcPct val="0"/>
        </a:spcAft>
        <a:defRPr sz="3600">
          <a:solidFill>
            <a:schemeClr val="bg1"/>
          </a:solidFill>
          <a:latin typeface="Arial" pitchFamily="-105" charset="0"/>
          <a:ea typeface="ＭＳ Ｐゴシック" pitchFamily="-105" charset="-128"/>
          <a:cs typeface="ＭＳ Ｐゴシック" pitchFamily="-105" charset="-128"/>
        </a:defRPr>
      </a:lvl5pPr>
      <a:lvl6pPr marL="457200" algn="ctr" rtl="0" eaLnBrk="1" fontAlgn="base" hangingPunct="1">
        <a:spcBef>
          <a:spcPct val="0"/>
        </a:spcBef>
        <a:spcAft>
          <a:spcPct val="0"/>
        </a:spcAft>
        <a:defRPr sz="3600">
          <a:solidFill>
            <a:schemeClr val="bg1"/>
          </a:solidFill>
          <a:latin typeface="Arial" pitchFamily="-105" charset="0"/>
        </a:defRPr>
      </a:lvl6pPr>
      <a:lvl7pPr marL="914400" algn="ctr" rtl="0" eaLnBrk="1" fontAlgn="base" hangingPunct="1">
        <a:spcBef>
          <a:spcPct val="0"/>
        </a:spcBef>
        <a:spcAft>
          <a:spcPct val="0"/>
        </a:spcAft>
        <a:defRPr sz="3600">
          <a:solidFill>
            <a:schemeClr val="bg1"/>
          </a:solidFill>
          <a:latin typeface="Arial" pitchFamily="-105" charset="0"/>
        </a:defRPr>
      </a:lvl7pPr>
      <a:lvl8pPr marL="1371600" algn="ctr" rtl="0" eaLnBrk="1" fontAlgn="base" hangingPunct="1">
        <a:spcBef>
          <a:spcPct val="0"/>
        </a:spcBef>
        <a:spcAft>
          <a:spcPct val="0"/>
        </a:spcAft>
        <a:defRPr sz="3600">
          <a:solidFill>
            <a:schemeClr val="bg1"/>
          </a:solidFill>
          <a:latin typeface="Arial" pitchFamily="-105" charset="0"/>
        </a:defRPr>
      </a:lvl8pPr>
      <a:lvl9pPr marL="1828800" algn="ctr" rtl="0" eaLnBrk="1" fontAlgn="base" hangingPunct="1">
        <a:spcBef>
          <a:spcPct val="0"/>
        </a:spcBef>
        <a:spcAft>
          <a:spcPct val="0"/>
        </a:spcAft>
        <a:defRPr sz="3600">
          <a:solidFill>
            <a:schemeClr val="bg1"/>
          </a:solidFill>
          <a:latin typeface="Arial" pitchFamily="-105"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pitchFamily="-105" charset="-128"/>
          <a:cs typeface="ＭＳ Ｐゴシック" pitchFamily="-105" charset="-128"/>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pitchFamily="-105" charset="-128"/>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pitchFamily="-105" charset="-128"/>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pitchFamily="-105" charset="-128"/>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pitchFamily="-105" charset="-128"/>
        </a:defRPr>
      </a:lvl5pPr>
      <a:lvl6pPr marL="2514600" indent="-228600" algn="l" rtl="0" eaLnBrk="1" fontAlgn="base" hangingPunct="1">
        <a:spcBef>
          <a:spcPct val="20000"/>
        </a:spcBef>
        <a:spcAft>
          <a:spcPct val="0"/>
        </a:spcAft>
        <a:buChar char="»"/>
        <a:defRPr sz="2000">
          <a:solidFill>
            <a:schemeClr val="bg1"/>
          </a:solidFill>
          <a:latin typeface="+mn-lt"/>
          <a:ea typeface="ＭＳ Ｐゴシック" pitchFamily="-105" charset="-128"/>
        </a:defRPr>
      </a:lvl6pPr>
      <a:lvl7pPr marL="2971800" indent="-228600" algn="l" rtl="0" eaLnBrk="1" fontAlgn="base" hangingPunct="1">
        <a:spcBef>
          <a:spcPct val="20000"/>
        </a:spcBef>
        <a:spcAft>
          <a:spcPct val="0"/>
        </a:spcAft>
        <a:buChar char="»"/>
        <a:defRPr sz="2000">
          <a:solidFill>
            <a:schemeClr val="bg1"/>
          </a:solidFill>
          <a:latin typeface="+mn-lt"/>
          <a:ea typeface="ＭＳ Ｐゴシック" pitchFamily="-105" charset="-128"/>
        </a:defRPr>
      </a:lvl7pPr>
      <a:lvl8pPr marL="3429000" indent="-228600" algn="l" rtl="0" eaLnBrk="1" fontAlgn="base" hangingPunct="1">
        <a:spcBef>
          <a:spcPct val="20000"/>
        </a:spcBef>
        <a:spcAft>
          <a:spcPct val="0"/>
        </a:spcAft>
        <a:buChar char="»"/>
        <a:defRPr sz="2000">
          <a:solidFill>
            <a:schemeClr val="bg1"/>
          </a:solidFill>
          <a:latin typeface="+mn-lt"/>
          <a:ea typeface="ＭＳ Ｐゴシック" pitchFamily="-105" charset="-128"/>
        </a:defRPr>
      </a:lvl8pPr>
      <a:lvl9pPr marL="3886200" indent="-228600" algn="l" rtl="0" eaLnBrk="1" fontAlgn="base" hangingPunct="1">
        <a:spcBef>
          <a:spcPct val="20000"/>
        </a:spcBef>
        <a:spcAft>
          <a:spcPct val="0"/>
        </a:spcAft>
        <a:buChar char="»"/>
        <a:defRPr sz="2000">
          <a:solidFill>
            <a:schemeClr val="bg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C804E-58AE-4542-99A9-EA03E7168D88}" type="datetime1">
              <a:rPr lang="en-US" smtClean="0"/>
              <a:t>10/29/2013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C6016E5-FED2-420F-A90A-EC3F6DEDFCFB}" type="datetime1">
              <a:rPr lang="en-US" smtClean="0">
                <a:solidFill>
                  <a:prstClr val="white">
                    <a:tint val="75000"/>
                  </a:prstClr>
                </a:solidFill>
                <a:latin typeface="Corbel"/>
              </a:rPr>
              <a:t>10/29/2013</a:t>
            </a:fld>
            <a:endParaRPr lang="en-US">
              <a:solidFill>
                <a:prstClr val="white">
                  <a:tint val="75000"/>
                </a:prstClr>
              </a:solidFill>
              <a:latin typeface="Corbe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orbe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F28FB93-0A08-4E7D-8E63-9EFA29F1E093}" type="slidenum">
              <a:rPr lang="en-US" smtClean="0">
                <a:solidFill>
                  <a:prstClr val="white">
                    <a:tint val="75000"/>
                  </a:prstClr>
                </a:solidFill>
                <a:latin typeface="Corbel"/>
              </a:rPr>
              <a:pPr fontAlgn="auto">
                <a:spcBef>
                  <a:spcPts val="0"/>
                </a:spcBef>
                <a:spcAft>
                  <a:spcPts val="0"/>
                </a:spcAft>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1532444195"/>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44.png"/></Relationships>
</file>

<file path=ppt/slides/_rels/slide102.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6.jpeg"/><Relationship Id="rId7" Type="http://schemas.openxmlformats.org/officeDocument/2006/relationships/image" Target="../media/image2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 Id="rId9" Type="http://schemas.openxmlformats.org/officeDocument/2006/relationships/image" Target="../media/image94.png"/></Relationships>
</file>

<file path=ppt/slides/_rels/slide10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en.wikipedia.org/wiki/Clayton_M._Christensen" TargetMode="External"/><Relationship Id="rId7" Type="http://schemas.openxmlformats.org/officeDocument/2006/relationships/hyperlink" Target="http://en.wikipedia.org/wiki/Special:BookSources/978-0-87584-585-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en.wikipedia.org/wiki/International_Standard_Book_Number" TargetMode="External"/><Relationship Id="rId5" Type="http://schemas.openxmlformats.org/officeDocument/2006/relationships/hyperlink" Target="http://en.wikipedia.org/wiki/Harvard_Business_School_Press" TargetMode="External"/><Relationship Id="rId4" Type="http://schemas.openxmlformats.org/officeDocument/2006/relationships/hyperlink" Target="http://books.google.com/books/about/?id=SIexi_qgq2g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100.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 Id="rId5" Type="http://schemas.openxmlformats.org/officeDocument/2006/relationships/image" Target="../media/image108.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emf"/><Relationship Id="rId1" Type="http://schemas.openxmlformats.org/officeDocument/2006/relationships/slideLayout" Target="../slideLayouts/slideLayout18.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5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30.png"/><Relationship Id="rId3" Type="http://schemas.openxmlformats.org/officeDocument/2006/relationships/image" Target="../media/image124.png"/><Relationship Id="rId7" Type="http://schemas.openxmlformats.org/officeDocument/2006/relationships/image" Target="../media/image127.png"/><Relationship Id="rId12" Type="http://schemas.openxmlformats.org/officeDocument/2006/relationships/image" Target="../media/image129.png"/><Relationship Id="rId2" Type="http://schemas.openxmlformats.org/officeDocument/2006/relationships/image" Target="../media/image123.png"/><Relationship Id="rId1" Type="http://schemas.openxmlformats.org/officeDocument/2006/relationships/slideLayout" Target="../slideLayouts/slideLayout18.xml"/><Relationship Id="rId6" Type="http://schemas.openxmlformats.org/officeDocument/2006/relationships/image" Target="../media/image126.png"/><Relationship Id="rId11" Type="http://schemas.openxmlformats.org/officeDocument/2006/relationships/image" Target="../media/image12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25.png"/><Relationship Id="rId9" Type="http://schemas.openxmlformats.org/officeDocument/2006/relationships/image" Target="../media/image121.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15.emf"/><Relationship Id="rId1" Type="http://schemas.openxmlformats.org/officeDocument/2006/relationships/slideLayout" Target="../slideLayouts/slideLayout18.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png"/><Relationship Id="rId3" Type="http://schemas.openxmlformats.org/officeDocument/2006/relationships/image" Target="../media/image117.png"/><Relationship Id="rId7" Type="http://schemas.openxmlformats.org/officeDocument/2006/relationships/image" Target="../media/image140.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image" Target="../media/image136.png"/><Relationship Id="rId16" Type="http://schemas.openxmlformats.org/officeDocument/2006/relationships/image" Target="../media/image148.png"/><Relationship Id="rId1" Type="http://schemas.openxmlformats.org/officeDocument/2006/relationships/slideLayout" Target="../slideLayouts/slideLayout18.xml"/><Relationship Id="rId6" Type="http://schemas.openxmlformats.org/officeDocument/2006/relationships/image" Target="../media/image139.png"/><Relationship Id="rId11" Type="http://schemas.openxmlformats.org/officeDocument/2006/relationships/image" Target="../media/image143.png"/><Relationship Id="rId5" Type="http://schemas.openxmlformats.org/officeDocument/2006/relationships/image" Target="../media/image138.png"/><Relationship Id="rId15" Type="http://schemas.openxmlformats.org/officeDocument/2006/relationships/image" Target="../media/image147.png"/><Relationship Id="rId10" Type="http://schemas.openxmlformats.org/officeDocument/2006/relationships/image" Target="../media/image128.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6.png"/></Relationships>
</file>

<file path=ppt/slides/_rels/slide62.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4.png"/><Relationship Id="rId3" Type="http://schemas.openxmlformats.org/officeDocument/2006/relationships/image" Target="../media/image150.png"/><Relationship Id="rId7" Type="http://schemas.openxmlformats.org/officeDocument/2006/relationships/image" Target="../media/image139.png"/><Relationship Id="rId12" Type="http://schemas.openxmlformats.org/officeDocument/2006/relationships/image" Target="../media/image151.png"/><Relationship Id="rId17" Type="http://schemas.openxmlformats.org/officeDocument/2006/relationships/image" Target="../media/image148.png"/><Relationship Id="rId2" Type="http://schemas.openxmlformats.org/officeDocument/2006/relationships/image" Target="../media/image115.emf"/><Relationship Id="rId16" Type="http://schemas.openxmlformats.org/officeDocument/2006/relationships/image" Target="../media/image147.png"/><Relationship Id="rId1" Type="http://schemas.openxmlformats.org/officeDocument/2006/relationships/slideLayout" Target="../slideLayouts/slideLayout18.xml"/><Relationship Id="rId6" Type="http://schemas.openxmlformats.org/officeDocument/2006/relationships/image" Target="../media/image138.png"/><Relationship Id="rId11" Type="http://schemas.openxmlformats.org/officeDocument/2006/relationships/image" Target="../media/image128.png"/><Relationship Id="rId5" Type="http://schemas.openxmlformats.org/officeDocument/2006/relationships/image" Target="../media/image137.png"/><Relationship Id="rId15" Type="http://schemas.openxmlformats.org/officeDocument/2006/relationships/image" Target="../media/image146.png"/><Relationship Id="rId10" Type="http://schemas.openxmlformats.org/officeDocument/2006/relationships/image" Target="../media/image142.png"/><Relationship Id="rId4" Type="http://schemas.openxmlformats.org/officeDocument/2006/relationships/image" Target="../media/image117.png"/><Relationship Id="rId9" Type="http://schemas.openxmlformats.org/officeDocument/2006/relationships/image" Target="../media/image141.png"/><Relationship Id="rId14" Type="http://schemas.openxmlformats.org/officeDocument/2006/relationships/image" Target="../media/image145.png"/></Relationships>
</file>

<file path=ppt/slides/_rels/slide63.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49.png"/><Relationship Id="rId3" Type="http://schemas.openxmlformats.org/officeDocument/2006/relationships/image" Target="../media/image153.png"/><Relationship Id="rId7" Type="http://schemas.openxmlformats.org/officeDocument/2006/relationships/image" Target="../media/image155.png"/><Relationship Id="rId12" Type="http://schemas.openxmlformats.org/officeDocument/2006/relationships/image" Target="../media/image158.png"/><Relationship Id="rId2" Type="http://schemas.openxmlformats.org/officeDocument/2006/relationships/image" Target="../media/image152.png"/><Relationship Id="rId1" Type="http://schemas.openxmlformats.org/officeDocument/2006/relationships/slideLayout" Target="../slideLayouts/slideLayout18.xml"/><Relationship Id="rId6" Type="http://schemas.openxmlformats.org/officeDocument/2006/relationships/image" Target="../media/image148.png"/><Relationship Id="rId11" Type="http://schemas.openxmlformats.org/officeDocument/2006/relationships/image" Target="../media/image157.png"/><Relationship Id="rId5" Type="http://schemas.openxmlformats.org/officeDocument/2006/relationships/image" Target="../media/image128.png"/><Relationship Id="rId10" Type="http://schemas.openxmlformats.org/officeDocument/2006/relationships/image" Target="../media/image122.png"/><Relationship Id="rId4" Type="http://schemas.openxmlformats.org/officeDocument/2006/relationships/image" Target="../media/image154.png"/><Relationship Id="rId9" Type="http://schemas.openxmlformats.org/officeDocument/2006/relationships/image" Target="../media/image121.png"/></Relationships>
</file>

<file path=ppt/slides/_rels/slide6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18.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6.png"/></Relationships>
</file>

<file path=ppt/slides/_rels/slide6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png"/><Relationship Id="rId18" Type="http://schemas.openxmlformats.org/officeDocument/2006/relationships/image" Target="../media/image183.png"/><Relationship Id="rId3" Type="http://schemas.openxmlformats.org/officeDocument/2006/relationships/image" Target="../media/image168.png"/><Relationship Id="rId21" Type="http://schemas.openxmlformats.org/officeDocument/2006/relationships/image" Target="../media/image186.png"/><Relationship Id="rId7" Type="http://schemas.openxmlformats.org/officeDocument/2006/relationships/image" Target="../media/image172.png"/><Relationship Id="rId12" Type="http://schemas.openxmlformats.org/officeDocument/2006/relationships/image" Target="../media/image177.png"/><Relationship Id="rId17" Type="http://schemas.openxmlformats.org/officeDocument/2006/relationships/image" Target="../media/image182.png"/><Relationship Id="rId2" Type="http://schemas.openxmlformats.org/officeDocument/2006/relationships/image" Target="../media/image167.png"/><Relationship Id="rId16" Type="http://schemas.openxmlformats.org/officeDocument/2006/relationships/image" Target="../media/image181.png"/><Relationship Id="rId20" Type="http://schemas.openxmlformats.org/officeDocument/2006/relationships/image" Target="../media/image185.png"/><Relationship Id="rId1" Type="http://schemas.openxmlformats.org/officeDocument/2006/relationships/slideLayout" Target="../slideLayouts/slideLayout18.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5" Type="http://schemas.openxmlformats.org/officeDocument/2006/relationships/image" Target="../media/image180.png"/><Relationship Id="rId23" Type="http://schemas.openxmlformats.org/officeDocument/2006/relationships/image" Target="../media/image188.png"/><Relationship Id="rId10" Type="http://schemas.openxmlformats.org/officeDocument/2006/relationships/image" Target="../media/image175.png"/><Relationship Id="rId19" Type="http://schemas.openxmlformats.org/officeDocument/2006/relationships/image" Target="../media/image184.png"/><Relationship Id="rId4" Type="http://schemas.openxmlformats.org/officeDocument/2006/relationships/image" Target="../media/image169.png"/><Relationship Id="rId9" Type="http://schemas.openxmlformats.org/officeDocument/2006/relationships/image" Target="../media/image174.png"/><Relationship Id="rId14" Type="http://schemas.openxmlformats.org/officeDocument/2006/relationships/image" Target="../media/image179.png"/><Relationship Id="rId22" Type="http://schemas.openxmlformats.org/officeDocument/2006/relationships/image" Target="../media/image187.png"/></Relationships>
</file>

<file path=ppt/slides/_rels/slide6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1.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4.jpeg"/><Relationship Id="rId7" Type="http://schemas.openxmlformats.org/officeDocument/2006/relationships/image" Target="../media/image19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73.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png"/></Relationships>
</file>

<file path=ppt/slides/_rels/slide8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image" Target="../media/image214.png"/></Relationships>
</file>

<file path=ppt/slides/_rels/slide8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92.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notesSlide" Target="../notesSlides/notesSlide28.xml"/><Relationship Id="rId7" Type="http://schemas.openxmlformats.org/officeDocument/2006/relationships/image" Target="../media/image228.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image" Target="../media/image229.png"/></Relationships>
</file>

<file path=ppt/slides/_rels/slide9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35.jpeg"/><Relationship Id="rId5" Type="http://schemas.openxmlformats.org/officeDocument/2006/relationships/image" Target="../media/image234.png"/><Relationship Id="rId4" Type="http://schemas.openxmlformats.org/officeDocument/2006/relationships/image" Target="../media/image233.png"/><Relationship Id="rId9" Type="http://schemas.openxmlformats.org/officeDocument/2006/relationships/image" Target="../media/image238.png"/></Relationships>
</file>

<file path=ppt/slides/_rels/slide9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9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acr.org/Advocacy/Economics-Health-Policy/Imaging-3/Reading-Ro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acr.org/Advocacy/Economics-Health-Policy/Imaging-3/Case-Stud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WordArt 3"/>
          <p:cNvSpPr>
            <a:spLocks noChangeArrowheads="1" noChangeShapeType="1" noTextEdit="1"/>
          </p:cNvSpPr>
          <p:nvPr/>
        </p:nvSpPr>
        <p:spPr bwMode="auto">
          <a:xfrm>
            <a:off x="127000" y="685800"/>
            <a:ext cx="9017000" cy="2057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endParaRPr lang="en-US" sz="80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Arial"/>
              <a:ea typeface="Arial"/>
              <a:cs typeface="Arial"/>
            </a:endParaRPr>
          </a:p>
        </p:txBody>
      </p:sp>
      <p:sp>
        <p:nvSpPr>
          <p:cNvPr id="411652" name="Rectangle 4"/>
          <p:cNvSpPr>
            <a:spLocks noChangeArrowheads="1"/>
          </p:cNvSpPr>
          <p:nvPr/>
        </p:nvSpPr>
        <p:spPr bwMode="auto">
          <a:xfrm>
            <a:off x="1622425" y="6572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r" defTabSz="914400" eaLnBrk="0" hangingPunct="0">
              <a:defRPr/>
            </a:pPr>
            <a:endParaRPr lang="en-US" sz="2400">
              <a:solidFill>
                <a:prstClr val="black"/>
              </a:solidFill>
              <a:latin typeface="Times" charset="0"/>
              <a:ea typeface="ＭＳ Ｐゴシック" charset="0"/>
              <a:cs typeface="+mn-cs"/>
            </a:endParaRPr>
          </a:p>
        </p:txBody>
      </p:sp>
      <p:sp>
        <p:nvSpPr>
          <p:cNvPr id="38916" name="Rectangle 3"/>
          <p:cNvSpPr>
            <a:spLocks noGrp="1" noChangeArrowheads="1"/>
          </p:cNvSpPr>
          <p:nvPr>
            <p:ph type="subTitle" idx="1"/>
          </p:nvPr>
        </p:nvSpPr>
        <p:spPr>
          <a:xfrm>
            <a:off x="201168" y="5075047"/>
            <a:ext cx="8942832" cy="1152017"/>
          </a:xfrm>
        </p:spPr>
        <p:txBody>
          <a:bodyPr>
            <a:normAutofit/>
          </a:bodyPr>
          <a:lstStyle/>
          <a:p>
            <a:endParaRPr lang="en-US" altLang="ja-JP" sz="1800" b="1" dirty="0" smtClean="0">
              <a:latin typeface="Arial" charset="0"/>
              <a:ea typeface="ＭＳ Ｐゴシック" charset="0"/>
              <a:cs typeface="ＭＳ Ｐゴシック" charset="0"/>
            </a:endParaRPr>
          </a:p>
          <a:p>
            <a:pPr algn="ctr"/>
            <a:r>
              <a:rPr lang="en-US" altLang="ja-JP" sz="1800" b="1" dirty="0" smtClean="0">
                <a:solidFill>
                  <a:srgbClr val="00446A"/>
                </a:solidFill>
                <a:latin typeface="Arial" charset="0"/>
                <a:ea typeface="ＭＳ Ｐゴシック" charset="0"/>
                <a:cs typeface="ＭＳ Ｐゴシック" charset="0"/>
              </a:rPr>
              <a:t>Bibb </a:t>
            </a:r>
            <a:r>
              <a:rPr lang="en-US" altLang="ja-JP" sz="1800" b="1" dirty="0">
                <a:solidFill>
                  <a:srgbClr val="00446A"/>
                </a:solidFill>
                <a:latin typeface="Arial" charset="0"/>
                <a:ea typeface="ＭＳ Ｐゴシック" charset="0"/>
                <a:cs typeface="ＭＳ Ｐゴシック" charset="0"/>
              </a:rPr>
              <a:t>Allen, </a:t>
            </a:r>
            <a:r>
              <a:rPr lang="en-US" altLang="ja-JP" sz="1800" b="1" dirty="0" smtClean="0">
                <a:solidFill>
                  <a:srgbClr val="00446A"/>
                </a:solidFill>
                <a:latin typeface="Arial" charset="0"/>
                <a:ea typeface="ＭＳ Ｐゴシック" charset="0"/>
                <a:cs typeface="ＭＳ Ｐゴシック" charset="0"/>
              </a:rPr>
              <a:t>Jr., </a:t>
            </a:r>
            <a:r>
              <a:rPr lang="en-US" altLang="ja-JP" sz="1800" b="1" dirty="0">
                <a:solidFill>
                  <a:srgbClr val="00446A"/>
                </a:solidFill>
                <a:latin typeface="Arial" charset="0"/>
                <a:ea typeface="ＭＳ Ｐゴシック" charset="0"/>
                <a:cs typeface="ＭＳ Ｐゴシック" charset="0"/>
              </a:rPr>
              <a:t>MD, FACR, RCC</a:t>
            </a:r>
            <a:r>
              <a:rPr lang="en-US" altLang="ja-JP" sz="1700" dirty="0">
                <a:latin typeface="Arial" charset="0"/>
                <a:ea typeface="ＭＳ Ｐゴシック" charset="0"/>
                <a:cs typeface="ＭＳ Ｐゴシック" charset="0"/>
              </a:rPr>
              <a:t/>
            </a:r>
            <a:br>
              <a:rPr lang="en-US" altLang="ja-JP" sz="1700" dirty="0">
                <a:latin typeface="Arial" charset="0"/>
                <a:ea typeface="ＭＳ Ｐゴシック" charset="0"/>
                <a:cs typeface="ＭＳ Ｐゴシック" charset="0"/>
              </a:rPr>
            </a:br>
            <a:r>
              <a:rPr lang="en-US" altLang="ja-JP" sz="1700" dirty="0">
                <a:latin typeface="Arial" charset="0"/>
                <a:ea typeface="ＭＳ Ｐゴシック" charset="0"/>
                <a:cs typeface="ＭＳ Ｐゴシック" charset="0"/>
              </a:rPr>
              <a:t>Vice </a:t>
            </a:r>
            <a:r>
              <a:rPr lang="en-US" altLang="ja-JP" sz="1700" dirty="0" smtClean="0">
                <a:latin typeface="Arial" charset="0"/>
                <a:ea typeface="ＭＳ Ｐゴシック" charset="0"/>
                <a:cs typeface="ＭＳ Ｐゴシック" charset="0"/>
              </a:rPr>
              <a:t>Chairman, </a:t>
            </a:r>
            <a:r>
              <a:rPr lang="en-US" altLang="ja-JP" sz="1700" dirty="0">
                <a:latin typeface="Arial" charset="0"/>
                <a:ea typeface="ＭＳ Ｐゴシック" charset="0"/>
                <a:cs typeface="ＭＳ Ｐゴシック" charset="0"/>
              </a:rPr>
              <a:t>ACR Board of Chancellors</a:t>
            </a:r>
            <a:endParaRPr lang="en-US" sz="1700" dirty="0">
              <a:latin typeface="Arial" charset="0"/>
              <a:ea typeface="MS PGothic" charset="0"/>
            </a:endParaRPr>
          </a:p>
        </p:txBody>
      </p:sp>
      <p:sp>
        <p:nvSpPr>
          <p:cNvPr id="38917" name="Subtitle 30"/>
          <p:cNvSpPr>
            <a:spLocks noGrp="1"/>
          </p:cNvSpPr>
          <p:nvPr/>
        </p:nvSpPr>
        <p:spPr bwMode="auto">
          <a:xfrm>
            <a:off x="201168" y="3877056"/>
            <a:ext cx="894283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en-US" sz="2000" b="1" dirty="0">
                <a:solidFill>
                  <a:srgbClr val="00446A"/>
                </a:solidFill>
                <a:latin typeface="Arial" charset="0"/>
              </a:rPr>
              <a:t>Imaging 3.0: </a:t>
            </a:r>
            <a:r>
              <a:rPr lang="en-US" sz="2000" b="1" dirty="0" smtClean="0">
                <a:solidFill>
                  <a:srgbClr val="00446A"/>
                </a:solidFill>
                <a:latin typeface="Arial" charset="0"/>
              </a:rPr>
              <a:t>An IT Framework For Radiologists’ Future</a:t>
            </a:r>
            <a:endParaRPr lang="en-US" sz="2000" b="1" dirty="0">
              <a:solidFill>
                <a:srgbClr val="00446A"/>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284" y="1022031"/>
            <a:ext cx="3276600" cy="2162175"/>
          </a:xfrm>
          <a:prstGeom prst="rect">
            <a:avLst/>
          </a:prstGeom>
          <a:effectLst>
            <a:outerShdw dist="25400" dir="5400000" algn="ctr" rotWithShape="0">
              <a:schemeClr val="tx1">
                <a:lumMod val="65000"/>
                <a:lumOff val="35000"/>
              </a:schemeClr>
            </a:outerShdw>
          </a:effectLst>
        </p:spPr>
      </p:pic>
    </p:spTree>
    <p:extLst>
      <p:ext uri="{BB962C8B-B14F-4D97-AF65-F5344CB8AC3E}">
        <p14:creationId xmlns:p14="http://schemas.microsoft.com/office/powerpoint/2010/main" val="770460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Financial Predicament</a:t>
            </a:r>
            <a:endParaRPr lang="en-US" dirty="0"/>
          </a:p>
        </p:txBody>
      </p:sp>
      <p:pic>
        <p:nvPicPr>
          <p:cNvPr id="4" name="Picture 3"/>
          <p:cNvPicPr>
            <a:picLocks noChangeAspect="1"/>
          </p:cNvPicPr>
          <p:nvPr/>
        </p:nvPicPr>
        <p:blipFill>
          <a:blip r:embed="rId2"/>
          <a:stretch>
            <a:fillRect/>
          </a:stretch>
        </p:blipFill>
        <p:spPr>
          <a:xfrm>
            <a:off x="821828" y="1213164"/>
            <a:ext cx="7627492" cy="5208267"/>
          </a:xfrm>
          <a:prstGeom prst="rect">
            <a:avLst/>
          </a:prstGeom>
        </p:spPr>
      </p:pic>
    </p:spTree>
    <p:extLst>
      <p:ext uri="{BB962C8B-B14F-4D97-AF65-F5344CB8AC3E}">
        <p14:creationId xmlns:p14="http://schemas.microsoft.com/office/powerpoint/2010/main" val="141476155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0075" y="454621"/>
            <a:ext cx="8131773" cy="1569660"/>
          </a:xfrm>
          <a:prstGeom prst="rect">
            <a:avLst/>
          </a:prstGeom>
        </p:spPr>
        <p:txBody>
          <a:bodyPr wrap="square">
            <a:spAutoFit/>
          </a:bodyPr>
          <a:lstStyle/>
          <a:p>
            <a:r>
              <a:rPr lang="en-US" sz="3200" spc="50" dirty="0" smtClean="0">
                <a:ln w="13500">
                  <a:solidFill>
                    <a:schemeClr val="accent1">
                      <a:shade val="2500"/>
                      <a:alpha val="6500"/>
                    </a:schemeClr>
                  </a:solidFill>
                  <a:prstDash val="solid"/>
                </a:ln>
                <a:solidFill>
                  <a:srgbClr val="000000">
                    <a:alpha val="95000"/>
                  </a:srgbClr>
                </a:solidFill>
                <a:latin typeface="Arial"/>
                <a:cs typeface="Arial"/>
              </a:rPr>
              <a:t>Messaging Imaging 3.0 – </a:t>
            </a:r>
          </a:p>
          <a:p>
            <a:r>
              <a:rPr lang="en-US" sz="3200" spc="50" dirty="0" smtClean="0">
                <a:ln w="13500">
                  <a:solidFill>
                    <a:schemeClr val="accent1">
                      <a:shade val="2500"/>
                      <a:alpha val="6500"/>
                    </a:schemeClr>
                  </a:solidFill>
                  <a:prstDash val="solid"/>
                </a:ln>
                <a:solidFill>
                  <a:srgbClr val="000000">
                    <a:alpha val="95000"/>
                  </a:srgbClr>
                </a:solidFill>
                <a:latin typeface="Arial"/>
                <a:cs typeface="Arial"/>
              </a:rPr>
              <a:t>CMMI Grant Application: Imaging 3.0 Care Network</a:t>
            </a:r>
            <a:endParaRPr lang="en-US" sz="3200" spc="50" dirty="0">
              <a:ln w="13500">
                <a:solidFill>
                  <a:schemeClr val="accent1">
                    <a:shade val="2500"/>
                    <a:alpha val="6500"/>
                  </a:schemeClr>
                </a:solidFill>
                <a:prstDash val="solid"/>
              </a:ln>
              <a:solidFill>
                <a:srgbClr val="000000">
                  <a:alpha val="95000"/>
                </a:srgbClr>
              </a:solidFill>
              <a:latin typeface="Arial"/>
              <a:cs typeface="Arial"/>
            </a:endParaRPr>
          </a:p>
        </p:txBody>
      </p:sp>
      <p:sp>
        <p:nvSpPr>
          <p:cNvPr id="2" name="TextBox 1"/>
          <p:cNvSpPr txBox="1"/>
          <p:nvPr/>
        </p:nvSpPr>
        <p:spPr>
          <a:xfrm>
            <a:off x="875989" y="2218722"/>
            <a:ext cx="7155761" cy="923330"/>
          </a:xfrm>
          <a:prstGeom prst="rect">
            <a:avLst/>
          </a:prstGeom>
          <a:noFill/>
        </p:spPr>
        <p:txBody>
          <a:bodyPr wrap="square" rtlCol="0">
            <a:spAutoFit/>
          </a:bodyPr>
          <a:lstStyle/>
          <a:p>
            <a:pPr algn="ctr"/>
            <a:r>
              <a:rPr lang="en-US" dirty="0"/>
              <a:t>“I3CN would yield huge cost savings on the order of approximately $6.3 billion annually on a national basis for CMS if it became a best practice, or $21.6 billion annually for the U.S. health care system.</a:t>
            </a:r>
            <a:r>
              <a:rPr lang="en-US" dirty="0" smtClean="0"/>
              <a:t>”</a:t>
            </a:r>
            <a:endParaRPr lang="en-US" dirty="0"/>
          </a:p>
        </p:txBody>
      </p:sp>
      <p:sp>
        <p:nvSpPr>
          <p:cNvPr id="4" name="Rectangle 3"/>
          <p:cNvSpPr/>
          <p:nvPr/>
        </p:nvSpPr>
        <p:spPr>
          <a:xfrm>
            <a:off x="1076507" y="3752723"/>
            <a:ext cx="6955243" cy="1200329"/>
          </a:xfrm>
          <a:prstGeom prst="rect">
            <a:avLst/>
          </a:prstGeom>
        </p:spPr>
        <p:txBody>
          <a:bodyPr wrap="square">
            <a:spAutoFit/>
          </a:bodyPr>
          <a:lstStyle/>
          <a:p>
            <a:pPr algn="ctr"/>
            <a:r>
              <a:rPr lang="en-US" dirty="0" smtClean="0"/>
              <a:t>“I3CN </a:t>
            </a:r>
            <a:r>
              <a:rPr lang="en-US" dirty="0"/>
              <a:t>is built on the principles of ACR’s Imaging 3.0 initiative, a medical imaging delivery model that shifts volume-based care to value-based care, sparking the need for aligned payment incentives that match this </a:t>
            </a:r>
            <a:r>
              <a:rPr lang="en-US" dirty="0" smtClean="0"/>
              <a:t>new workflow.”</a:t>
            </a:r>
            <a:endParaRPr lang="en-US" dirty="0"/>
          </a:p>
        </p:txBody>
      </p:sp>
    </p:spTree>
    <p:extLst>
      <p:ext uri="{BB962C8B-B14F-4D97-AF65-F5344CB8AC3E}">
        <p14:creationId xmlns:p14="http://schemas.microsoft.com/office/powerpoint/2010/main" val="21101991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5313" y="1609395"/>
            <a:ext cx="7118085" cy="1519202"/>
          </a:xfrm>
          <a:prstGeom prst="rect">
            <a:avLst/>
          </a:prstGeom>
        </p:spPr>
      </p:pic>
      <p:pic>
        <p:nvPicPr>
          <p:cNvPr id="4" name="Picture 3"/>
          <p:cNvPicPr>
            <a:picLocks noChangeAspect="1"/>
          </p:cNvPicPr>
          <p:nvPr/>
        </p:nvPicPr>
        <p:blipFill>
          <a:blip r:embed="rId4"/>
          <a:stretch>
            <a:fillRect/>
          </a:stretch>
        </p:blipFill>
        <p:spPr>
          <a:xfrm>
            <a:off x="595313" y="3248189"/>
            <a:ext cx="3336220" cy="3153086"/>
          </a:xfrm>
          <a:prstGeom prst="rect">
            <a:avLst/>
          </a:prstGeom>
        </p:spPr>
      </p:pic>
      <p:pic>
        <p:nvPicPr>
          <p:cNvPr id="9" name="Picture 8"/>
          <p:cNvPicPr>
            <a:picLocks noChangeAspect="1"/>
          </p:cNvPicPr>
          <p:nvPr/>
        </p:nvPicPr>
        <p:blipFill>
          <a:blip r:embed="rId5"/>
          <a:stretch>
            <a:fillRect/>
          </a:stretch>
        </p:blipFill>
        <p:spPr>
          <a:xfrm>
            <a:off x="4248338" y="3248189"/>
            <a:ext cx="3465060" cy="3148579"/>
          </a:xfrm>
          <a:prstGeom prst="rect">
            <a:avLst/>
          </a:prstGeom>
        </p:spPr>
      </p:pic>
      <p:sp>
        <p:nvSpPr>
          <p:cNvPr id="17" name="Rectangle 16"/>
          <p:cNvSpPr/>
          <p:nvPr/>
        </p:nvSpPr>
        <p:spPr>
          <a:xfrm>
            <a:off x="640075" y="454621"/>
            <a:ext cx="8131773" cy="1077218"/>
          </a:xfrm>
          <a:prstGeom prst="rect">
            <a:avLst/>
          </a:prstGeom>
        </p:spPr>
        <p:txBody>
          <a:bodyPr wrap="square">
            <a:spAutoFit/>
          </a:bodyPr>
          <a:lstStyle/>
          <a:p>
            <a:r>
              <a:rPr lang="en-US" sz="3200" spc="50" dirty="0" smtClean="0">
                <a:ln w="13500">
                  <a:solidFill>
                    <a:schemeClr val="accent1">
                      <a:shade val="2500"/>
                      <a:alpha val="6500"/>
                    </a:schemeClr>
                  </a:solidFill>
                  <a:prstDash val="solid"/>
                </a:ln>
                <a:solidFill>
                  <a:srgbClr val="000000">
                    <a:alpha val="95000"/>
                  </a:srgbClr>
                </a:solidFill>
                <a:latin typeface="Arial"/>
                <a:cs typeface="Arial"/>
              </a:rPr>
              <a:t>Messaging Imaging 3.0 – </a:t>
            </a:r>
          </a:p>
          <a:p>
            <a:r>
              <a:rPr lang="en-US" sz="3200" spc="50" dirty="0" smtClean="0">
                <a:ln w="13500">
                  <a:solidFill>
                    <a:schemeClr val="accent1">
                      <a:shade val="2500"/>
                      <a:alpha val="6500"/>
                    </a:schemeClr>
                  </a:solidFill>
                  <a:prstDash val="solid"/>
                </a:ln>
                <a:solidFill>
                  <a:srgbClr val="000000">
                    <a:alpha val="95000"/>
                  </a:srgbClr>
                </a:solidFill>
                <a:latin typeface="Arial"/>
                <a:cs typeface="Arial"/>
              </a:rPr>
              <a:t>Imaging 3.0 Case Studies</a:t>
            </a:r>
            <a:endParaRPr lang="en-US" sz="3200" spc="50" dirty="0">
              <a:ln w="13500">
                <a:solidFill>
                  <a:schemeClr val="accent1">
                    <a:shade val="2500"/>
                    <a:alpha val="6500"/>
                  </a:schemeClr>
                </a:solidFill>
                <a:prstDash val="solid"/>
              </a:ln>
              <a:solidFill>
                <a:srgbClr val="000000">
                  <a:alpha val="95000"/>
                </a:srgbClr>
              </a:solidFill>
              <a:latin typeface="Arial"/>
              <a:cs typeface="Arial"/>
            </a:endParaRPr>
          </a:p>
        </p:txBody>
      </p:sp>
    </p:spTree>
    <p:extLst>
      <p:ext uri="{BB962C8B-B14F-4D97-AF65-F5344CB8AC3E}">
        <p14:creationId xmlns:p14="http://schemas.microsoft.com/office/powerpoint/2010/main" val="28241151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98989" y="5784127"/>
            <a:ext cx="2244470" cy="472583"/>
          </a:xfrm>
          <a:prstGeom prst="roundRect">
            <a:avLst/>
          </a:prstGeom>
          <a:solidFill>
            <a:schemeClr val="accent1">
              <a:lumMod val="50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Other Providers</a:t>
            </a:r>
          </a:p>
        </p:txBody>
      </p:sp>
      <p:sp>
        <p:nvSpPr>
          <p:cNvPr id="15" name="Rounded Rectangle 14"/>
          <p:cNvSpPr/>
          <p:nvPr/>
        </p:nvSpPr>
        <p:spPr>
          <a:xfrm>
            <a:off x="6153989" y="5784127"/>
            <a:ext cx="2244470" cy="472583"/>
          </a:xfrm>
          <a:prstGeom prst="roundRect">
            <a:avLst/>
          </a:prstGeom>
          <a:solidFill>
            <a:schemeClr val="accent1">
              <a:lumMod val="50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t>Other Payers</a:t>
            </a:r>
          </a:p>
        </p:txBody>
      </p:sp>
      <p:grpSp>
        <p:nvGrpSpPr>
          <p:cNvPr id="7" name="Group 6"/>
          <p:cNvGrpSpPr>
            <a:grpSpLocks/>
          </p:cNvGrpSpPr>
          <p:nvPr/>
        </p:nvGrpSpPr>
        <p:grpSpPr bwMode="auto">
          <a:xfrm>
            <a:off x="5537200" y="1357313"/>
            <a:ext cx="2587625" cy="1447800"/>
            <a:chOff x="5228140" y="1440011"/>
            <a:chExt cx="2586226" cy="1447758"/>
          </a:xfrm>
        </p:grpSpPr>
        <p:sp>
          <p:nvSpPr>
            <p:cNvPr id="10" name="Oval 9"/>
            <p:cNvSpPr/>
            <p:nvPr/>
          </p:nvSpPr>
          <p:spPr>
            <a:xfrm>
              <a:off x="6529702" y="1440011"/>
              <a:ext cx="1284664" cy="1186177"/>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dirty="0"/>
                <a:t>Policy </a:t>
              </a:r>
            </a:p>
            <a:p>
              <a:pPr algn="ctr">
                <a:defRPr/>
              </a:pPr>
              <a:r>
                <a:rPr lang="en-US" cap="small" dirty="0"/>
                <a:t>Makers</a:t>
              </a:r>
            </a:p>
            <a:p>
              <a:pPr algn="ctr">
                <a:defRPr/>
              </a:pPr>
              <a:endParaRPr lang="en-US" sz="700" cap="small" dirty="0"/>
            </a:p>
          </p:txBody>
        </p:sp>
        <p:sp>
          <p:nvSpPr>
            <p:cNvPr id="51" name="Isosceles Triangle 50"/>
            <p:cNvSpPr/>
            <p:nvPr/>
          </p:nvSpPr>
          <p:spPr>
            <a:xfrm rot="14678928">
              <a:off x="5621492" y="1964208"/>
              <a:ext cx="530210" cy="1316913"/>
            </a:xfrm>
            <a:prstGeom prst="triangle">
              <a:avLst/>
            </a:prstGeom>
            <a:gradFill flip="none" rotWithShape="1">
              <a:gsLst>
                <a:gs pos="0">
                  <a:schemeClr val="accent6">
                    <a:lumMod val="75000"/>
                    <a:alpha val="79000"/>
                  </a:schemeClr>
                </a:gs>
                <a:gs pos="100000">
                  <a:schemeClr val="accent6">
                    <a:lumMod val="75000"/>
                    <a:alpha val="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 name="Group 1"/>
          <p:cNvGrpSpPr>
            <a:grpSpLocks/>
          </p:cNvGrpSpPr>
          <p:nvPr/>
        </p:nvGrpSpPr>
        <p:grpSpPr bwMode="auto">
          <a:xfrm>
            <a:off x="1266825" y="1357313"/>
            <a:ext cx="2586038" cy="1465262"/>
            <a:chOff x="957550" y="1440011"/>
            <a:chExt cx="2585284" cy="1464459"/>
          </a:xfrm>
        </p:grpSpPr>
        <p:sp>
          <p:nvSpPr>
            <p:cNvPr id="9" name="Oval 8"/>
            <p:cNvSpPr/>
            <p:nvPr/>
          </p:nvSpPr>
          <p:spPr>
            <a:xfrm>
              <a:off x="957550" y="1440011"/>
              <a:ext cx="1284664" cy="1186177"/>
            </a:xfrm>
            <a:prstGeom prst="ellipse">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sz="1600" cap="small" dirty="0" smtClean="0"/>
                <a:t>Radiologists</a:t>
              </a:r>
              <a:endParaRPr lang="en-US" sz="1600" cap="small" dirty="0"/>
            </a:p>
            <a:p>
              <a:pPr algn="ctr">
                <a:defRPr/>
              </a:pPr>
              <a:endParaRPr lang="en-US" sz="700" cap="small" dirty="0"/>
            </a:p>
          </p:txBody>
        </p:sp>
        <p:sp>
          <p:nvSpPr>
            <p:cNvPr id="24" name="Isosceles Triangle 23"/>
            <p:cNvSpPr/>
            <p:nvPr/>
          </p:nvSpPr>
          <p:spPr>
            <a:xfrm rot="7042739">
              <a:off x="2618454" y="1980089"/>
              <a:ext cx="531521" cy="1317241"/>
            </a:xfrm>
            <a:prstGeom prst="triangle">
              <a:avLst/>
            </a:prstGeom>
            <a:gradFill flip="none" rotWithShape="1">
              <a:gsLst>
                <a:gs pos="0">
                  <a:schemeClr val="accent5">
                    <a:lumMod val="75000"/>
                  </a:schemeClr>
                </a:gs>
                <a:gs pos="100000">
                  <a:schemeClr val="accent5">
                    <a:lumMod val="75000"/>
                    <a:alpha val="6000"/>
                  </a:schemeClr>
                </a:gs>
              </a:gsLst>
              <a:lin ang="1524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 name="Group 7"/>
          <p:cNvGrpSpPr>
            <a:grpSpLocks/>
          </p:cNvGrpSpPr>
          <p:nvPr/>
        </p:nvGrpSpPr>
        <p:grpSpPr bwMode="auto">
          <a:xfrm>
            <a:off x="4084638" y="3741738"/>
            <a:ext cx="1284287" cy="1658936"/>
            <a:chOff x="3774869" y="3824973"/>
            <a:chExt cx="1284664" cy="1658760"/>
          </a:xfrm>
          <a:solidFill>
            <a:srgbClr val="808080"/>
          </a:solidFill>
        </p:grpSpPr>
        <p:sp>
          <p:nvSpPr>
            <p:cNvPr id="11" name="Oval 10"/>
            <p:cNvSpPr/>
            <p:nvPr/>
          </p:nvSpPr>
          <p:spPr>
            <a:xfrm>
              <a:off x="3774869" y="4297556"/>
              <a:ext cx="1284664" cy="1186177"/>
            </a:xfrm>
            <a:prstGeom prst="ellipse">
              <a:avLst/>
            </a:prstGeom>
            <a:grpFill/>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b" anchorCtr="0"/>
            <a:lstStyle/>
            <a:p>
              <a:pPr algn="ctr">
                <a:defRPr/>
              </a:pPr>
              <a:r>
                <a:rPr lang="en-US" sz="1600" cap="small" spc="-150" dirty="0"/>
                <a:t>Health Care </a:t>
              </a:r>
            </a:p>
            <a:p>
              <a:pPr algn="ctr">
                <a:defRPr/>
              </a:pPr>
              <a:r>
                <a:rPr lang="en-US" sz="1600" cap="small" spc="-150" dirty="0" smtClean="0"/>
                <a:t>Industry</a:t>
              </a:r>
              <a:endParaRPr lang="en-US" sz="1600" cap="small" spc="-150" dirty="0"/>
            </a:p>
          </p:txBody>
        </p:sp>
        <p:sp>
          <p:nvSpPr>
            <p:cNvPr id="25" name="Isosceles Triangle 24"/>
            <p:cNvSpPr/>
            <p:nvPr/>
          </p:nvSpPr>
          <p:spPr>
            <a:xfrm>
              <a:off x="4146453" y="3824973"/>
              <a:ext cx="531968" cy="409532"/>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 name="Rounded Rectangle 4"/>
          <p:cNvSpPr/>
          <p:nvPr/>
        </p:nvSpPr>
        <p:spPr>
          <a:xfrm>
            <a:off x="3580586" y="5784127"/>
            <a:ext cx="2244470" cy="472583"/>
          </a:xfrm>
          <a:prstGeom prst="roundRect">
            <a:avLst/>
          </a:prstGeom>
          <a:solidFill>
            <a:schemeClr val="accent1">
              <a:lumMod val="50000"/>
            </a:schemeClr>
          </a:solidFill>
          <a:ln>
            <a:noFill/>
          </a:ln>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spc="-130" dirty="0"/>
              <a:t>Technology Vendors</a:t>
            </a:r>
          </a:p>
        </p:txBody>
      </p:sp>
      <p:sp>
        <p:nvSpPr>
          <p:cNvPr id="27" name="Isosceles Triangle 26"/>
          <p:cNvSpPr/>
          <p:nvPr/>
        </p:nvSpPr>
        <p:spPr>
          <a:xfrm>
            <a:off x="949325" y="5087938"/>
            <a:ext cx="7505700" cy="625475"/>
          </a:xfrm>
          <a:prstGeom prst="triangle">
            <a:avLst/>
          </a:prstGeom>
          <a:gradFill flip="none" rotWithShape="1">
            <a:gsLst>
              <a:gs pos="0">
                <a:schemeClr val="accent1">
                  <a:lumMod val="75000"/>
                  <a:alpha val="72000"/>
                </a:schemeClr>
              </a:gs>
              <a:gs pos="100000">
                <a:schemeClr val="accent1">
                  <a:lumMod val="75000"/>
                  <a:alpha val="3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Oval 2"/>
          <p:cNvSpPr/>
          <p:nvPr/>
        </p:nvSpPr>
        <p:spPr>
          <a:xfrm>
            <a:off x="3828856" y="2029266"/>
            <a:ext cx="1786716" cy="1713115"/>
          </a:xfrm>
          <a:prstGeom prst="ellipse">
            <a:avLst/>
          </a:prstGeom>
          <a:solidFill>
            <a:srgbClr val="4A7FC2"/>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endParaRPr lang="en-US" sz="1000" cap="small" dirty="0"/>
          </a:p>
        </p:txBody>
      </p:sp>
      <p:pic>
        <p:nvPicPr>
          <p:cNvPr id="22" name="Picture 3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77510" y="502918"/>
            <a:ext cx="1362381" cy="136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p:cNvPicPr>
            <a:picLocks noChangeAspect="1"/>
          </p:cNvPicPr>
          <p:nvPr/>
        </p:nvPicPr>
        <p:blipFill>
          <a:blip r:embed="rId4" cstate="email">
            <a:extLst>
              <a:ext uri="{28A0092B-C50C-407E-A947-70E740481C1C}">
                <a14:useLocalDpi xmlns:a14="http://schemas.microsoft.com/office/drawing/2010/main" val="0"/>
              </a:ext>
            </a:extLst>
          </a:blip>
          <a:srcRect t="9479" b="6467"/>
          <a:stretch>
            <a:fillRect/>
          </a:stretch>
        </p:blipFill>
        <p:spPr bwMode="auto">
          <a:xfrm>
            <a:off x="6904038" y="2851150"/>
            <a:ext cx="15779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4013" y="4441825"/>
            <a:ext cx="20097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54013" y="4857750"/>
            <a:ext cx="150971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904038" y="4441825"/>
            <a:ext cx="157797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57200" y="2962224"/>
            <a:ext cx="23574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46490" y="524255"/>
            <a:ext cx="8229600" cy="679764"/>
          </a:xfrm>
        </p:spPr>
        <p:txBody>
          <a:bodyPr/>
          <a:lstStyle/>
          <a:p>
            <a:r>
              <a:rPr lang="en-US" dirty="0" smtClean="0"/>
              <a:t>Imaging 3.0                      Umbrella</a:t>
            </a:r>
            <a:endParaRPr lang="en-US" dirty="0"/>
          </a:p>
        </p:txBody>
      </p:sp>
      <p:pic>
        <p:nvPicPr>
          <p:cNvPr id="32" name="Content Placeholder 1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bwMode="auto">
          <a:xfrm>
            <a:off x="4080393" y="2475460"/>
            <a:ext cx="1301750" cy="859004"/>
          </a:xfrm>
          <a:prstGeom prst="rect">
            <a:avLst/>
          </a:prstGeom>
          <a:noFill/>
          <a:ln>
            <a:noFill/>
          </a:ln>
          <a:effectLst>
            <a:outerShdw dist="12700" dir="2700000" algn="tl"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458997"/>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8835" y="1438231"/>
            <a:ext cx="7899737" cy="5101247"/>
          </a:xfrm>
          <a:prstGeom prst="rect">
            <a:avLst/>
          </a:prstGeom>
          <a:ln>
            <a:noFill/>
          </a:ln>
          <a:effectLst>
            <a:softEdge rad="112500"/>
          </a:effectLst>
        </p:spPr>
      </p:pic>
      <p:sp>
        <p:nvSpPr>
          <p:cNvPr id="7" name="Rectangle 6"/>
          <p:cNvSpPr/>
          <p:nvPr/>
        </p:nvSpPr>
        <p:spPr>
          <a:xfrm>
            <a:off x="738188" y="709040"/>
            <a:ext cx="7761610" cy="523220"/>
          </a:xfrm>
          <a:prstGeom prst="rect">
            <a:avLst/>
          </a:prstGeom>
        </p:spPr>
        <p:txBody>
          <a:bodyPr wrap="square">
            <a:spAutoFit/>
          </a:bodyPr>
          <a:lstStyle/>
          <a:p>
            <a:r>
              <a:rPr lang="en-US" sz="2800" spc="50" dirty="0" smtClean="0">
                <a:ln w="13500">
                  <a:solidFill>
                    <a:schemeClr val="accent1">
                      <a:shade val="2500"/>
                      <a:alpha val="6500"/>
                    </a:schemeClr>
                  </a:solidFill>
                  <a:prstDash val="solid"/>
                </a:ln>
                <a:solidFill>
                  <a:srgbClr val="000000">
                    <a:alpha val="95000"/>
                  </a:srgbClr>
                </a:solidFill>
                <a:latin typeface="Arial"/>
                <a:cs typeface="Arial"/>
              </a:rPr>
              <a:t>The Future Of Imaging Care</a:t>
            </a:r>
            <a:endParaRPr lang="en-US" sz="2800" spc="50" dirty="0">
              <a:ln w="13500">
                <a:solidFill>
                  <a:schemeClr val="accent1">
                    <a:shade val="2500"/>
                    <a:alpha val="6500"/>
                  </a:schemeClr>
                </a:solidFill>
                <a:prstDash val="solid"/>
              </a:ln>
              <a:solidFill>
                <a:srgbClr val="000000">
                  <a:alpha val="95000"/>
                </a:srgbClr>
              </a:solidFill>
              <a:latin typeface="Arial"/>
              <a:cs typeface="Arial"/>
            </a:endParaRPr>
          </a:p>
        </p:txBody>
      </p:sp>
    </p:spTree>
    <p:extLst>
      <p:ext uri="{BB962C8B-B14F-4D97-AF65-F5344CB8AC3E}">
        <p14:creationId xmlns:p14="http://schemas.microsoft.com/office/powerpoint/2010/main" val="4435672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686800" cy="679764"/>
          </a:xfrm>
        </p:spPr>
        <p:txBody>
          <a:bodyPr/>
          <a:lstStyle/>
          <a:p>
            <a:r>
              <a:rPr lang="en-US" dirty="0">
                <a:latin typeface="Arial" charset="0"/>
                <a:ea typeface="ＭＳ Ｐゴシック" charset="0"/>
                <a:cs typeface="ＭＳ Ｐゴシック" charset="0"/>
              </a:rPr>
              <a:t>Imaging 3.0 – Preparing for the Future</a:t>
            </a:r>
            <a:br>
              <a:rPr lang="en-US" dirty="0">
                <a:latin typeface="Arial" charset="0"/>
                <a:ea typeface="ＭＳ Ｐゴシック" charset="0"/>
                <a:cs typeface="ＭＳ Ｐゴシック" charset="0"/>
              </a:rPr>
            </a:br>
            <a:endParaRPr lang="en-US" dirty="0"/>
          </a:p>
        </p:txBody>
      </p:sp>
      <p:pic>
        <p:nvPicPr>
          <p:cNvPr id="9" name="Picture 8"/>
          <p:cNvPicPr>
            <a:picLocks noChangeAspect="1"/>
          </p:cNvPicPr>
          <p:nvPr/>
        </p:nvPicPr>
        <p:blipFill rotWithShape="1">
          <a:blip r:embed="rId3">
            <a:alphaModFix amt="28000"/>
          </a:blip>
          <a:srcRect l="1708" t="4457" r="2665" b="6393"/>
          <a:stretch/>
        </p:blipFill>
        <p:spPr>
          <a:xfrm>
            <a:off x="888111" y="1213164"/>
            <a:ext cx="7146392" cy="5246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6930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Justice</a:t>
            </a:r>
            <a:endParaRPr lang="en-US" dirty="0"/>
          </a:p>
        </p:txBody>
      </p:sp>
      <p:pic>
        <p:nvPicPr>
          <p:cNvPr id="3" name="Picture 2"/>
          <p:cNvPicPr>
            <a:picLocks noChangeAspect="1"/>
          </p:cNvPicPr>
          <p:nvPr/>
        </p:nvPicPr>
        <p:blipFill>
          <a:blip r:embed="rId2"/>
          <a:stretch>
            <a:fillRect/>
          </a:stretch>
        </p:blipFill>
        <p:spPr>
          <a:xfrm>
            <a:off x="457200" y="1213164"/>
            <a:ext cx="7237375" cy="4890118"/>
          </a:xfrm>
          <a:prstGeom prst="rect">
            <a:avLst/>
          </a:prstGeom>
        </p:spPr>
      </p:pic>
      <p:pic>
        <p:nvPicPr>
          <p:cNvPr id="5" name="Picture 4"/>
          <p:cNvPicPr>
            <a:picLocks noChangeAspect="1"/>
          </p:cNvPicPr>
          <p:nvPr/>
        </p:nvPicPr>
        <p:blipFill rotWithShape="1">
          <a:blip r:embed="rId3"/>
          <a:srcRect l="5127" t="6729" r="6166" b="6569"/>
          <a:stretch/>
        </p:blipFill>
        <p:spPr>
          <a:xfrm>
            <a:off x="2993661" y="1923950"/>
            <a:ext cx="6008888" cy="4534012"/>
          </a:xfrm>
          <a:prstGeom prst="rect">
            <a:avLst/>
          </a:prstGeom>
        </p:spPr>
      </p:pic>
    </p:spTree>
    <p:extLst>
      <p:ext uri="{BB962C8B-B14F-4D97-AF65-F5344CB8AC3E}">
        <p14:creationId xmlns:p14="http://schemas.microsoft.com/office/powerpoint/2010/main" val="402034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318" y="560478"/>
            <a:ext cx="7583487" cy="1044388"/>
          </a:xfrm>
        </p:spPr>
        <p:txBody>
          <a:bodyPr anchor="t"/>
          <a:lstStyle/>
          <a:p>
            <a:r>
              <a:rPr lang="en-US" dirty="0" smtClean="0"/>
              <a:t>Achieving Value</a:t>
            </a:r>
            <a:endParaRPr lang="en-US" dirty="0"/>
          </a:p>
        </p:txBody>
      </p:sp>
      <p:pic>
        <p:nvPicPr>
          <p:cNvPr id="6" name="Picture 6" descr="OECD-Healthcare-spending-200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8987" y="1265810"/>
            <a:ext cx="6637337"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g1-01-01.gif"/>
          <p:cNvPicPr>
            <a:picLocks noChangeAspect="1"/>
          </p:cNvPicPr>
          <p:nvPr/>
        </p:nvPicPr>
        <p:blipFill>
          <a:blip r:embed="rId3">
            <a:extLst>
              <a:ext uri="{28A0092B-C50C-407E-A947-70E740481C1C}">
                <a14:useLocalDpi xmlns:a14="http://schemas.microsoft.com/office/drawing/2010/main" val="0"/>
              </a:ext>
            </a:extLst>
          </a:blip>
          <a:srcRect l="488" t="-18964" r="44249" b="6963"/>
          <a:stretch>
            <a:fillRect/>
          </a:stretch>
        </p:blipFill>
        <p:spPr bwMode="auto">
          <a:xfrm>
            <a:off x="2678228" y="257942"/>
            <a:ext cx="4516438"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36563" y="6550223"/>
            <a:ext cx="1851075" cy="307777"/>
          </a:xfrm>
          <a:prstGeom prst="rect">
            <a:avLst/>
          </a:prstGeom>
          <a:noFill/>
        </p:spPr>
        <p:txBody>
          <a:bodyPr wrap="none" rtlCol="0">
            <a:spAutoFit/>
          </a:bodyPr>
          <a:lstStyle/>
          <a:p>
            <a:r>
              <a:rPr lang="en-US" sz="1400" dirty="0" smtClean="0"/>
              <a:t>Courtesy Frank </a:t>
            </a:r>
            <a:r>
              <a:rPr lang="en-US" sz="1400" dirty="0" err="1" smtClean="0"/>
              <a:t>Lexa</a:t>
            </a:r>
            <a:endParaRPr lang="en-US" sz="1400" dirty="0"/>
          </a:p>
        </p:txBody>
      </p:sp>
    </p:spTree>
    <p:extLst>
      <p:ext uri="{BB962C8B-B14F-4D97-AF65-F5344CB8AC3E}">
        <p14:creationId xmlns:p14="http://schemas.microsoft.com/office/powerpoint/2010/main" val="11055111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Medicare variability.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655" y="1224389"/>
            <a:ext cx="7637462"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31318" y="560478"/>
            <a:ext cx="7583487" cy="1044388"/>
          </a:xfrm>
        </p:spPr>
        <p:txBody>
          <a:bodyPr anchor="t"/>
          <a:lstStyle/>
          <a:p>
            <a:r>
              <a:rPr lang="en-US" dirty="0" smtClean="0"/>
              <a:t>Achieving Value</a:t>
            </a:r>
            <a:endParaRPr lang="en-US" dirty="0"/>
          </a:p>
        </p:txBody>
      </p:sp>
      <p:pic>
        <p:nvPicPr>
          <p:cNvPr id="8" name="Picture 6" descr="graph.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563" y="1224389"/>
            <a:ext cx="6909848"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6563" y="6550223"/>
            <a:ext cx="1851075" cy="307777"/>
          </a:xfrm>
          <a:prstGeom prst="rect">
            <a:avLst/>
          </a:prstGeom>
          <a:noFill/>
        </p:spPr>
        <p:txBody>
          <a:bodyPr wrap="none" rtlCol="0">
            <a:spAutoFit/>
          </a:bodyPr>
          <a:lstStyle/>
          <a:p>
            <a:r>
              <a:rPr lang="en-US" sz="1400" dirty="0" smtClean="0"/>
              <a:t>Courtesy Frank </a:t>
            </a:r>
            <a:r>
              <a:rPr lang="en-US" sz="1400" dirty="0" err="1" smtClean="0"/>
              <a:t>Lexa</a:t>
            </a:r>
            <a:endParaRPr lang="en-US" sz="1400" dirty="0"/>
          </a:p>
        </p:txBody>
      </p:sp>
    </p:spTree>
    <p:extLst>
      <p:ext uri="{BB962C8B-B14F-4D97-AF65-F5344CB8AC3E}">
        <p14:creationId xmlns:p14="http://schemas.microsoft.com/office/powerpoint/2010/main" val="32590177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a:t>US Healthcare represents 17% of the GDP</a:t>
            </a:r>
          </a:p>
          <a:p>
            <a:r>
              <a:rPr lang="en-US" dirty="0"/>
              <a:t>Cost is a primary concern for policy makers</a:t>
            </a:r>
          </a:p>
          <a:p>
            <a:r>
              <a:rPr lang="en-US" dirty="0"/>
              <a:t>CMS exploring Fee-for-Service alternatives</a:t>
            </a:r>
          </a:p>
          <a:p>
            <a:pPr lvl="1"/>
            <a:r>
              <a:rPr lang="en-US" dirty="0"/>
              <a:t>Episodes of Care: Bundled Payments</a:t>
            </a:r>
          </a:p>
          <a:p>
            <a:pPr lvl="1"/>
            <a:r>
              <a:rPr lang="en-US" dirty="0"/>
              <a:t>Population Health: Accountable Care Organizations</a:t>
            </a:r>
          </a:p>
          <a:p>
            <a:r>
              <a:rPr lang="en-US" dirty="0"/>
              <a:t>Shifting of risk from payers to providers</a:t>
            </a:r>
          </a:p>
          <a:p>
            <a:pPr lvl="1"/>
            <a:r>
              <a:rPr lang="en-US" dirty="0"/>
              <a:t>Extending risk to service lines, such as imaging</a:t>
            </a:r>
          </a:p>
          <a:p>
            <a:pPr lvl="1"/>
            <a:r>
              <a:rPr lang="en-US" dirty="0"/>
              <a:t>Monitoring and reporting Meaningful Use</a:t>
            </a:r>
          </a:p>
          <a:p>
            <a:endParaRPr lang="en-US" dirty="0"/>
          </a:p>
        </p:txBody>
      </p:sp>
      <p:sp>
        <p:nvSpPr>
          <p:cNvPr id="2" name="Title 1"/>
          <p:cNvSpPr>
            <a:spLocks noGrp="1"/>
          </p:cNvSpPr>
          <p:nvPr>
            <p:ph type="title"/>
          </p:nvPr>
        </p:nvSpPr>
        <p:spPr/>
        <p:txBody>
          <a:bodyPr/>
          <a:lstStyle/>
          <a:p>
            <a:r>
              <a:rPr lang="en-US" smtClean="0"/>
              <a:t>Imaging and Health Care Reform</a:t>
            </a:r>
            <a:endParaRPr lang="en-US" dirty="0"/>
          </a:p>
        </p:txBody>
      </p:sp>
      <p:sp>
        <p:nvSpPr>
          <p:cNvPr id="4" name="TextBox 3"/>
          <p:cNvSpPr txBox="1"/>
          <p:nvPr/>
        </p:nvSpPr>
        <p:spPr>
          <a:xfrm>
            <a:off x="769269" y="5402450"/>
            <a:ext cx="7746081" cy="892552"/>
          </a:xfrm>
          <a:prstGeom prst="rect">
            <a:avLst/>
          </a:prstGeom>
          <a:noFill/>
        </p:spPr>
        <p:txBody>
          <a:bodyPr wrap="square" rtlCol="0">
            <a:spAutoFit/>
          </a:bodyPr>
          <a:lstStyle/>
          <a:p>
            <a:pPr algn="ctr"/>
            <a:r>
              <a:rPr lang="en-US" sz="2600" dirty="0" smtClean="0">
                <a:solidFill>
                  <a:srgbClr val="00446A"/>
                </a:solidFill>
                <a:latin typeface="Arial"/>
                <a:cs typeface="Arial"/>
              </a:rPr>
              <a:t>Until there are alternative payment systems, FFS payment cuts is the only means to control spending</a:t>
            </a:r>
            <a:endParaRPr lang="en-US" sz="2600" dirty="0">
              <a:solidFill>
                <a:srgbClr val="00446A"/>
              </a:solidFill>
              <a:latin typeface="Arial"/>
              <a:cs typeface="Arial"/>
            </a:endParaRPr>
          </a:p>
        </p:txBody>
      </p:sp>
    </p:spTree>
    <p:extLst>
      <p:ext uri="{BB962C8B-B14F-4D97-AF65-F5344CB8AC3E}">
        <p14:creationId xmlns:p14="http://schemas.microsoft.com/office/powerpoint/2010/main" val="29996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Medical Imaging Payment Reductions</a:t>
            </a:r>
            <a:endParaRPr lang="en-US" dirty="0"/>
          </a:p>
        </p:txBody>
      </p:sp>
      <p:sp>
        <p:nvSpPr>
          <p:cNvPr id="7" name="Content Placeholder 6"/>
          <p:cNvSpPr>
            <a:spLocks noGrp="1"/>
          </p:cNvSpPr>
          <p:nvPr>
            <p:ph idx="1"/>
          </p:nvPr>
        </p:nvSpPr>
        <p:spPr/>
        <p:txBody>
          <a:bodyPr/>
          <a:lstStyle/>
          <a:p>
            <a:pPr marL="0" indent="0">
              <a:buNone/>
            </a:pPr>
            <a:r>
              <a:rPr lang="en-US" dirty="0" smtClean="0"/>
              <a:t>Imaging Payment Cut Twelve Times In Six Years</a:t>
            </a:r>
          </a:p>
          <a:p>
            <a:endParaRPr lang="en-US" dirty="0"/>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90675"/>
            <a:ext cx="7470510" cy="435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305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Imaging Payment Reductions</a:t>
            </a:r>
            <a:endParaRPr lang="en-US" dirty="0"/>
          </a:p>
        </p:txBody>
      </p:sp>
      <p:sp>
        <p:nvSpPr>
          <p:cNvPr id="5" name="Content Placeholder 4"/>
          <p:cNvSpPr>
            <a:spLocks noGrp="1"/>
          </p:cNvSpPr>
          <p:nvPr>
            <p:ph idx="1"/>
          </p:nvPr>
        </p:nvSpPr>
        <p:spPr/>
        <p:txBody>
          <a:bodyPr/>
          <a:lstStyle/>
          <a:p>
            <a:endParaRPr lang="en-US"/>
          </a:p>
        </p:txBody>
      </p:sp>
      <p:pic>
        <p:nvPicPr>
          <p:cNvPr id="7" name="Picture 2"/>
          <p:cNvPicPr>
            <a:picLocks noChangeAspect="1"/>
          </p:cNvPicPr>
          <p:nvPr/>
        </p:nvPicPr>
        <p:blipFill rotWithShape="1">
          <a:blip r:embed="rId2">
            <a:extLst>
              <a:ext uri="{28A0092B-C50C-407E-A947-70E740481C1C}">
                <a14:useLocalDpi xmlns:a14="http://schemas.microsoft.com/office/drawing/2010/main" val="0"/>
              </a:ext>
            </a:extLst>
          </a:blip>
          <a:srcRect b="1464"/>
          <a:stretch/>
        </p:blipFill>
        <p:spPr bwMode="auto">
          <a:xfrm>
            <a:off x="383368" y="1292393"/>
            <a:ext cx="7732889"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855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 Payments and Primary Care</a:t>
            </a:r>
            <a:endParaRPr lang="en-US" dirty="0"/>
          </a:p>
        </p:txBody>
      </p:sp>
      <p:sp>
        <p:nvSpPr>
          <p:cNvPr id="8" name="Rectangle 3"/>
          <p:cNvSpPr txBox="1">
            <a:spLocks/>
          </p:cNvSpPr>
          <p:nvPr/>
        </p:nvSpPr>
        <p:spPr bwMode="auto">
          <a:xfrm>
            <a:off x="456492" y="1060450"/>
            <a:ext cx="840457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buClr>
                <a:srgbClr val="94CB62"/>
              </a:buClr>
            </a:pPr>
            <a:r>
              <a:rPr lang="en-US" sz="2000" b="1" dirty="0" smtClean="0">
                <a:solidFill>
                  <a:srgbClr val="000000"/>
                </a:solidFill>
              </a:rPr>
              <a:t>Closing The Gap Between Specialists and Primary Care</a:t>
            </a:r>
            <a:endParaRPr lang="en-US" sz="2000" b="1" cap="small" dirty="0">
              <a:solidFill>
                <a:srgbClr val="000000"/>
              </a:solidFill>
            </a:endParaRPr>
          </a:p>
          <a:p>
            <a:pPr>
              <a:lnSpc>
                <a:spcPct val="120000"/>
              </a:lnSpc>
              <a:buClr>
                <a:srgbClr val="94CB62"/>
              </a:buClr>
            </a:pPr>
            <a:endParaRPr lang="en-US" sz="2000" b="1" cap="small" dirty="0">
              <a:solidFill>
                <a:srgbClr val="000000"/>
              </a:solidFill>
            </a:endParaRPr>
          </a:p>
          <a:p>
            <a:pPr>
              <a:lnSpc>
                <a:spcPct val="120000"/>
              </a:lnSpc>
              <a:buClr>
                <a:srgbClr val="94CB62"/>
              </a:buClr>
            </a:pPr>
            <a:endParaRPr lang="en-US" sz="2000" b="1" dirty="0">
              <a:solidFill>
                <a:srgbClr val="000000"/>
              </a:solidFill>
            </a:endParaRPr>
          </a:p>
          <a:p>
            <a:pPr>
              <a:lnSpc>
                <a:spcPct val="120000"/>
              </a:lnSpc>
              <a:buClr>
                <a:srgbClr val="94CB62"/>
              </a:buClr>
            </a:pPr>
            <a:endParaRPr lang="en-US" sz="2000" b="1" dirty="0">
              <a:solidFill>
                <a:srgbClr val="000000"/>
              </a:solidFill>
            </a:endParaRPr>
          </a:p>
          <a:p>
            <a:pPr>
              <a:lnSpc>
                <a:spcPct val="120000"/>
              </a:lnSpc>
              <a:buClr>
                <a:srgbClr val="94CB62"/>
              </a:buClr>
            </a:pPr>
            <a:endParaRPr lang="en-US" sz="2000" b="1" dirty="0">
              <a:solidFill>
                <a:srgbClr val="000000"/>
              </a:solidFill>
            </a:endParaRPr>
          </a:p>
          <a:p>
            <a:pPr>
              <a:lnSpc>
                <a:spcPct val="120000"/>
              </a:lnSpc>
              <a:buClr>
                <a:srgbClr val="94CB62"/>
              </a:buClr>
              <a:buFont typeface="Wingdings" charset="0"/>
              <a:buChar char="§"/>
            </a:pPr>
            <a:endParaRPr lang="en-US" sz="2000" dirty="0">
              <a:solidFill>
                <a:srgbClr val="000000"/>
              </a:solidFill>
            </a:endParaRPr>
          </a:p>
          <a:p>
            <a:pPr>
              <a:lnSpc>
                <a:spcPct val="120000"/>
              </a:lnSpc>
              <a:buClr>
                <a:srgbClr val="94CB62"/>
              </a:buClr>
            </a:pPr>
            <a:endParaRPr lang="en-US" sz="2000" dirty="0">
              <a:solidFill>
                <a:srgbClr val="000000"/>
              </a:solidFill>
            </a:endParaRPr>
          </a:p>
          <a:p>
            <a:pPr>
              <a:lnSpc>
                <a:spcPct val="120000"/>
              </a:lnSpc>
              <a:buClr>
                <a:srgbClr val="94CB62"/>
              </a:buClr>
            </a:pPr>
            <a:r>
              <a:rPr lang="en-US" sz="2000" dirty="0" smtClean="0">
                <a:solidFill>
                  <a:srgbClr val="000000"/>
                </a:solidFill>
              </a:rPr>
              <a:t> </a:t>
            </a:r>
          </a:p>
          <a:p>
            <a:pPr>
              <a:lnSpc>
                <a:spcPct val="120000"/>
              </a:lnSpc>
              <a:buClr>
                <a:srgbClr val="94CB62"/>
              </a:buClr>
            </a:pPr>
            <a:endParaRPr lang="en-US" sz="2000" dirty="0">
              <a:solidFill>
                <a:srgbClr val="000000"/>
              </a:solidFill>
            </a:endParaRPr>
          </a:p>
          <a:p>
            <a:pPr>
              <a:lnSpc>
                <a:spcPct val="120000"/>
              </a:lnSpc>
              <a:buClr>
                <a:srgbClr val="94CB62"/>
              </a:buClr>
              <a:buFont typeface="Wingdings" charset="0"/>
              <a:buChar char="§"/>
            </a:pPr>
            <a:endParaRPr lang="en-US" sz="2000" dirty="0">
              <a:solidFill>
                <a:srgbClr val="000000"/>
              </a:solidFill>
            </a:endParaRPr>
          </a:p>
          <a:p>
            <a:pPr>
              <a:lnSpc>
                <a:spcPct val="120000"/>
              </a:lnSpc>
              <a:buClr>
                <a:srgbClr val="94CB62"/>
              </a:buClr>
              <a:buFont typeface="Wingdings" charset="0"/>
              <a:buChar char="§"/>
            </a:pPr>
            <a:endParaRPr lang="en-US" sz="2000" dirty="0">
              <a:solidFill>
                <a:srgbClr val="000000"/>
              </a:solidFill>
            </a:endParaRPr>
          </a:p>
          <a:p>
            <a:pPr>
              <a:lnSpc>
                <a:spcPct val="120000"/>
              </a:lnSpc>
              <a:buClr>
                <a:srgbClr val="94CB62"/>
              </a:buClr>
              <a:buFont typeface="Wingdings" charset="0"/>
              <a:buChar char="§"/>
            </a:pPr>
            <a:endParaRPr lang="en-US" sz="2000" dirty="0">
              <a:solidFill>
                <a:srgbClr val="000000"/>
              </a:solidFill>
            </a:endParaRPr>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82359" y="1533692"/>
            <a:ext cx="6376108" cy="4841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3"/>
          <p:cNvSpPr txBox="1">
            <a:spLocks/>
          </p:cNvSpPr>
          <p:nvPr/>
        </p:nvSpPr>
        <p:spPr>
          <a:xfrm>
            <a:off x="-2313728" y="6013397"/>
            <a:ext cx="6268158" cy="304800"/>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a:solidFill>
                  <a:srgbClr val="898989"/>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t>Frist W, et al. Report of NCPPR, 2013.</a:t>
            </a:r>
            <a:endParaRPr lang="en-US" dirty="0"/>
          </a:p>
        </p:txBody>
      </p:sp>
    </p:spTree>
    <p:extLst>
      <p:ext uri="{BB962C8B-B14F-4D97-AF65-F5344CB8AC3E}">
        <p14:creationId xmlns:p14="http://schemas.microsoft.com/office/powerpoint/2010/main" val="4205117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Promoting Primary Care</a:t>
            </a:r>
            <a:endParaRPr lang="en-US" dirty="0"/>
          </a:p>
        </p:txBody>
      </p:sp>
      <p:sp>
        <p:nvSpPr>
          <p:cNvPr id="9" name="Content Placeholder 8"/>
          <p:cNvSpPr>
            <a:spLocks noGrp="1"/>
          </p:cNvSpPr>
          <p:nvPr>
            <p:ph idx="1"/>
          </p:nvPr>
        </p:nvSpPr>
        <p:spPr/>
        <p:txBody>
          <a:bodyPr/>
          <a:lstStyle/>
          <a:p>
            <a:endParaRPr lang="en-US"/>
          </a:p>
        </p:txBody>
      </p:sp>
      <p:sp>
        <p:nvSpPr>
          <p:cNvPr id="8" name="Rectangle 3"/>
          <p:cNvSpPr txBox="1">
            <a:spLocks/>
          </p:cNvSpPr>
          <p:nvPr/>
        </p:nvSpPr>
        <p:spPr bwMode="auto">
          <a:xfrm>
            <a:off x="456492" y="1060450"/>
            <a:ext cx="840457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buClr>
                <a:srgbClr val="94CB62"/>
              </a:buClr>
            </a:pPr>
            <a:r>
              <a:rPr lang="en-US" sz="2000" b="1" dirty="0" smtClean="0">
                <a:solidFill>
                  <a:srgbClr val="000000"/>
                </a:solidFill>
              </a:rPr>
              <a:t>Flattening Payments To Specialists and Primary Care</a:t>
            </a:r>
            <a:endParaRPr lang="en-US" sz="2000" b="1" cap="small" dirty="0">
              <a:solidFill>
                <a:srgbClr val="000000"/>
              </a:solidFill>
            </a:endParaRPr>
          </a:p>
          <a:p>
            <a:pPr>
              <a:lnSpc>
                <a:spcPct val="120000"/>
              </a:lnSpc>
              <a:buFont typeface="Arial"/>
              <a:buChar char="•"/>
            </a:pPr>
            <a:r>
              <a:rPr lang="en-US" sz="2000" dirty="0" err="1" smtClean="0">
                <a:solidFill>
                  <a:srgbClr val="000000"/>
                </a:solidFill>
              </a:rPr>
              <a:t>MedPAC</a:t>
            </a:r>
            <a:endParaRPr lang="en-US" sz="2000" dirty="0" smtClean="0">
              <a:solidFill>
                <a:srgbClr val="000000"/>
              </a:solidFill>
            </a:endParaRPr>
          </a:p>
          <a:p>
            <a:pPr>
              <a:lnSpc>
                <a:spcPct val="120000"/>
              </a:lnSpc>
              <a:buFont typeface="Arial"/>
              <a:buChar char="•"/>
            </a:pPr>
            <a:r>
              <a:rPr lang="en-US" sz="2000" dirty="0" smtClean="0">
                <a:solidFill>
                  <a:srgbClr val="000000"/>
                </a:solidFill>
              </a:rPr>
              <a:t>Congress</a:t>
            </a:r>
          </a:p>
          <a:p>
            <a:pPr>
              <a:lnSpc>
                <a:spcPct val="120000"/>
              </a:lnSpc>
              <a:buFont typeface="Arial"/>
              <a:buChar char="•"/>
            </a:pPr>
            <a:r>
              <a:rPr lang="en-US" sz="2000" dirty="0" smtClean="0">
                <a:solidFill>
                  <a:srgbClr val="000000"/>
                </a:solidFill>
              </a:rPr>
              <a:t>Administration</a:t>
            </a:r>
            <a:endParaRPr lang="en-US" sz="2000" dirty="0">
              <a:solidFill>
                <a:srgbClr val="000000"/>
              </a:solidFill>
            </a:endParaRPr>
          </a:p>
          <a:p>
            <a:pPr>
              <a:lnSpc>
                <a:spcPct val="120000"/>
              </a:lnSpc>
              <a:buClr>
                <a:srgbClr val="94CB62"/>
              </a:buClr>
            </a:pPr>
            <a:endParaRPr lang="en-US" sz="2000" b="1" cap="small" dirty="0">
              <a:solidFill>
                <a:srgbClr val="000000"/>
              </a:solidFill>
            </a:endParaRPr>
          </a:p>
          <a:p>
            <a:pPr>
              <a:lnSpc>
                <a:spcPct val="120000"/>
              </a:lnSpc>
              <a:buClr>
                <a:srgbClr val="94CB62"/>
              </a:buClr>
            </a:pPr>
            <a:endParaRPr lang="en-US" sz="2000" b="1" dirty="0">
              <a:solidFill>
                <a:srgbClr val="000000"/>
              </a:solidFill>
            </a:endParaRPr>
          </a:p>
          <a:p>
            <a:pPr>
              <a:lnSpc>
                <a:spcPct val="120000"/>
              </a:lnSpc>
              <a:buClr>
                <a:srgbClr val="94CB62"/>
              </a:buClr>
            </a:pPr>
            <a:endParaRPr lang="en-US" sz="2000" b="1" dirty="0">
              <a:solidFill>
                <a:srgbClr val="000000"/>
              </a:solidFill>
            </a:endParaRPr>
          </a:p>
          <a:p>
            <a:pPr>
              <a:lnSpc>
                <a:spcPct val="120000"/>
              </a:lnSpc>
              <a:buClr>
                <a:srgbClr val="94CB62"/>
              </a:buClr>
            </a:pPr>
            <a:endParaRPr lang="en-US" sz="2000" b="1" dirty="0">
              <a:solidFill>
                <a:srgbClr val="000000"/>
              </a:solidFill>
            </a:endParaRPr>
          </a:p>
          <a:p>
            <a:pPr>
              <a:lnSpc>
                <a:spcPct val="120000"/>
              </a:lnSpc>
              <a:buClr>
                <a:srgbClr val="94CB62"/>
              </a:buClr>
              <a:buFont typeface="Wingdings" charset="0"/>
              <a:buChar char="§"/>
            </a:pPr>
            <a:endParaRPr lang="en-US" sz="2000" dirty="0">
              <a:solidFill>
                <a:srgbClr val="000000"/>
              </a:solidFill>
            </a:endParaRPr>
          </a:p>
          <a:p>
            <a:pPr>
              <a:lnSpc>
                <a:spcPct val="120000"/>
              </a:lnSpc>
              <a:buClr>
                <a:srgbClr val="94CB62"/>
              </a:buClr>
            </a:pPr>
            <a:endParaRPr lang="en-US" sz="2000" dirty="0">
              <a:solidFill>
                <a:srgbClr val="000000"/>
              </a:solidFill>
            </a:endParaRPr>
          </a:p>
          <a:p>
            <a:pPr>
              <a:lnSpc>
                <a:spcPct val="120000"/>
              </a:lnSpc>
              <a:buClr>
                <a:srgbClr val="94CB62"/>
              </a:buClr>
            </a:pPr>
            <a:r>
              <a:rPr lang="en-US" sz="2000" dirty="0">
                <a:solidFill>
                  <a:srgbClr val="000000"/>
                </a:solidFill>
              </a:rPr>
              <a:t> </a:t>
            </a:r>
          </a:p>
          <a:p>
            <a:pPr>
              <a:lnSpc>
                <a:spcPct val="120000"/>
              </a:lnSpc>
              <a:buClr>
                <a:srgbClr val="94CB62"/>
              </a:buClr>
            </a:pPr>
            <a:endParaRPr lang="en-US" sz="2000" dirty="0">
              <a:solidFill>
                <a:srgbClr val="000000"/>
              </a:solidFill>
            </a:endParaRPr>
          </a:p>
          <a:p>
            <a:pPr>
              <a:lnSpc>
                <a:spcPct val="120000"/>
              </a:lnSpc>
              <a:buClr>
                <a:srgbClr val="94CB62"/>
              </a:buClr>
              <a:buFont typeface="Wingdings" charset="0"/>
              <a:buChar char="§"/>
            </a:pPr>
            <a:endParaRPr lang="en-US" sz="2000" dirty="0">
              <a:solidFill>
                <a:srgbClr val="000000"/>
              </a:solidFill>
            </a:endParaRPr>
          </a:p>
          <a:p>
            <a:pPr>
              <a:lnSpc>
                <a:spcPct val="120000"/>
              </a:lnSpc>
              <a:buClr>
                <a:srgbClr val="94CB62"/>
              </a:buClr>
              <a:buFont typeface="Wingdings" charset="0"/>
              <a:buChar char="§"/>
            </a:pPr>
            <a:endParaRPr lang="en-US" sz="2000" dirty="0">
              <a:solidFill>
                <a:srgbClr val="000000"/>
              </a:solidFill>
            </a:endParaRPr>
          </a:p>
          <a:p>
            <a:pPr>
              <a:lnSpc>
                <a:spcPct val="120000"/>
              </a:lnSpc>
              <a:buClr>
                <a:srgbClr val="94CB62"/>
              </a:buClr>
              <a:buFont typeface="Wingdings" charset="0"/>
              <a:buChar char="§"/>
            </a:pPr>
            <a:endParaRPr lang="en-US" sz="2000" dirty="0">
              <a:solidFill>
                <a:srgbClr val="000000"/>
              </a:solidFill>
            </a:endParaRPr>
          </a:p>
        </p:txBody>
      </p:sp>
      <p:pic>
        <p:nvPicPr>
          <p:cNvPr id="6" name="Hackbarth.mov">
            <a:hlinkClick r:id="" action="ppaction://media"/>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6492" y="2567164"/>
            <a:ext cx="40386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p. Jim McDermott on RUC at WMs Hearing.mp4">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1012" y="2567164"/>
            <a:ext cx="4015081" cy="333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44147" y="5750279"/>
            <a:ext cx="8241946" cy="838200"/>
          </a:xfrm>
          <a:prstGeom prst="rect">
            <a:avLst/>
          </a:prstGeom>
          <a:noFill/>
          <a:ln w="9525">
            <a:noFill/>
            <a:miter lim="800000"/>
            <a:headEnd/>
            <a:tailEnd/>
          </a:ln>
        </p:spPr>
        <p:txBody>
          <a:bodyPr anchor="ctr"/>
          <a:lstStyle/>
          <a:p>
            <a:pPr algn="ctr">
              <a:defRPr/>
            </a:pPr>
            <a:r>
              <a:rPr lang="en-US" sz="1200" kern="0" dirty="0">
                <a:solidFill>
                  <a:srgbClr val="00446A"/>
                </a:solidFill>
                <a:latin typeface="Arial"/>
                <a:ea typeface="+mn-ea"/>
                <a:cs typeface="Arial"/>
              </a:rPr>
              <a:t>MedPAC Chairman </a:t>
            </a:r>
            <a:r>
              <a:rPr lang="en-US" sz="1200" kern="0" dirty="0" err="1">
                <a:solidFill>
                  <a:srgbClr val="00446A"/>
                </a:solidFill>
                <a:latin typeface="Arial"/>
                <a:ea typeface="+mn-ea"/>
                <a:cs typeface="Arial"/>
              </a:rPr>
              <a:t>Hackbarth</a:t>
            </a:r>
            <a:r>
              <a:rPr lang="en-US" sz="1200" kern="0" dirty="0">
                <a:solidFill>
                  <a:srgbClr val="00446A"/>
                </a:solidFill>
                <a:latin typeface="Arial"/>
                <a:ea typeface="+mn-ea"/>
                <a:cs typeface="Arial"/>
              </a:rPr>
              <a:t> and Rep. McDermott promote </a:t>
            </a:r>
            <a:r>
              <a:rPr lang="en-US" sz="1200" kern="0" dirty="0" smtClean="0">
                <a:solidFill>
                  <a:srgbClr val="00446A"/>
                </a:solidFill>
                <a:latin typeface="Arial"/>
                <a:ea typeface="+mn-ea"/>
                <a:cs typeface="Arial"/>
              </a:rPr>
              <a:t>a primary </a:t>
            </a:r>
            <a:r>
              <a:rPr lang="en-US" sz="1200" kern="0" dirty="0">
                <a:solidFill>
                  <a:srgbClr val="00446A"/>
                </a:solidFill>
                <a:latin typeface="Arial"/>
                <a:ea typeface="+mn-ea"/>
                <a:cs typeface="Arial"/>
              </a:rPr>
              <a:t>care agenda to Congress</a:t>
            </a:r>
          </a:p>
        </p:txBody>
      </p:sp>
    </p:spTree>
    <p:extLst>
      <p:ext uri="{BB962C8B-B14F-4D97-AF65-F5344CB8AC3E}">
        <p14:creationId xmlns:p14="http://schemas.microsoft.com/office/powerpoint/2010/main" val="353283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Preserving the Status Quo?</a:t>
            </a:r>
            <a:endParaRPr lang="en-US" dirty="0"/>
          </a:p>
        </p:txBody>
      </p:sp>
      <p:sp>
        <p:nvSpPr>
          <p:cNvPr id="7" name="Content Placeholder 6"/>
          <p:cNvSpPr>
            <a:spLocks noGrp="1"/>
          </p:cNvSpPr>
          <p:nvPr>
            <p:ph idx="1"/>
          </p:nvPr>
        </p:nvSpPr>
        <p:spPr/>
        <p:txBody>
          <a:bodyPr/>
          <a:lstStyle/>
          <a:p>
            <a:endParaRPr lang="en-US"/>
          </a:p>
        </p:txBody>
      </p:sp>
      <p:pic>
        <p:nvPicPr>
          <p:cNvPr id="5" name="Picture 2"/>
          <p:cNvPicPr>
            <a:picLocks noChangeAspect="1"/>
          </p:cNvPicPr>
          <p:nvPr/>
        </p:nvPicPr>
        <p:blipFill rotWithShape="1">
          <a:blip r:embed="rId2">
            <a:extLst>
              <a:ext uri="{28A0092B-C50C-407E-A947-70E740481C1C}">
                <a14:useLocalDpi xmlns:a14="http://schemas.microsoft.com/office/drawing/2010/main" val="0"/>
              </a:ext>
            </a:extLst>
          </a:blip>
          <a:srcRect l="872" t="1513" r="1754" b="9143"/>
          <a:stretch/>
        </p:blipFill>
        <p:spPr bwMode="auto">
          <a:xfrm>
            <a:off x="527050" y="1143000"/>
            <a:ext cx="7882147"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6032" y="5880100"/>
            <a:ext cx="8887968" cy="461665"/>
          </a:xfrm>
          <a:prstGeom prst="rect">
            <a:avLst/>
          </a:prstGeom>
          <a:noFill/>
        </p:spPr>
        <p:txBody>
          <a:bodyPr wrap="square" rtlCol="0">
            <a:spAutoFit/>
          </a:bodyPr>
          <a:lstStyle/>
          <a:p>
            <a:pPr algn="ctr"/>
            <a:r>
              <a:rPr lang="en-US" sz="2400" i="1" dirty="0" smtClean="0">
                <a:solidFill>
                  <a:srgbClr val="00446A"/>
                </a:solidFill>
              </a:rPr>
              <a:t>Confronting Congressional and Medicare Payment Policy</a:t>
            </a:r>
            <a:endParaRPr lang="en-US" sz="2400" i="1" dirty="0">
              <a:solidFill>
                <a:srgbClr val="00446A"/>
              </a:solidFill>
            </a:endParaRPr>
          </a:p>
        </p:txBody>
      </p:sp>
    </p:spTree>
    <p:extLst>
      <p:ext uri="{BB962C8B-B14F-4D97-AF65-F5344CB8AC3E}">
        <p14:creationId xmlns:p14="http://schemas.microsoft.com/office/powerpoint/2010/main" val="1510191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smtClean="0"/>
              <a:t>Disclosures</a:t>
            </a:r>
            <a:endParaRPr lang="en-US" dirty="0"/>
          </a:p>
        </p:txBody>
      </p:sp>
      <p:sp>
        <p:nvSpPr>
          <p:cNvPr id="39938" name="Rectangle 3"/>
          <p:cNvSpPr>
            <a:spLocks noGrp="1" noChangeArrowheads="1"/>
          </p:cNvSpPr>
          <p:nvPr>
            <p:ph idx="1"/>
          </p:nvPr>
        </p:nvSpPr>
        <p:spPr/>
        <p:txBody>
          <a:bodyPr/>
          <a:lstStyle/>
          <a:p>
            <a:r>
              <a:rPr lang="en-US" dirty="0" smtClean="0"/>
              <a:t>The following persons involved in content development and have no financial interests to disclose:</a:t>
            </a:r>
          </a:p>
          <a:p>
            <a:r>
              <a:rPr lang="en-US" dirty="0" smtClean="0"/>
              <a:t>Bibb Allen, Jr., MD, FACR, RCC</a:t>
            </a:r>
          </a:p>
          <a:p>
            <a:r>
              <a:rPr lang="en-US" dirty="0" smtClean="0"/>
              <a:t>Geraldine </a:t>
            </a:r>
            <a:r>
              <a:rPr lang="en-US" dirty="0" err="1" smtClean="0"/>
              <a:t>McGinty</a:t>
            </a:r>
            <a:r>
              <a:rPr lang="en-US" dirty="0" smtClean="0"/>
              <a:t>, MD</a:t>
            </a:r>
          </a:p>
          <a:p>
            <a:r>
              <a:rPr lang="en-US" dirty="0" smtClean="0"/>
              <a:t>Rich </a:t>
            </a:r>
            <a:r>
              <a:rPr lang="en-US" dirty="0" err="1" smtClean="0"/>
              <a:t>Duszak</a:t>
            </a:r>
            <a:r>
              <a:rPr lang="en-US" dirty="0" smtClean="0"/>
              <a:t>, MD FACR</a:t>
            </a:r>
          </a:p>
          <a:p>
            <a:r>
              <a:rPr lang="en-US" dirty="0" smtClean="0"/>
              <a:t>Keith Dreyer, DO, FACR</a:t>
            </a:r>
          </a:p>
          <a:p>
            <a:r>
              <a:rPr lang="en-US" dirty="0" smtClean="0"/>
              <a:t>Becky Haines</a:t>
            </a:r>
            <a:endParaRPr lang="en-US" dirty="0"/>
          </a:p>
        </p:txBody>
      </p:sp>
    </p:spTree>
    <p:extLst>
      <p:ext uri="{BB962C8B-B14F-4D97-AF65-F5344CB8AC3E}">
        <p14:creationId xmlns:p14="http://schemas.microsoft.com/office/powerpoint/2010/main" val="5953293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alpha val="21176"/>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4"/>
          <a:srcRect l="14197" r="8519"/>
          <a:stretch/>
        </p:blipFill>
        <p:spPr>
          <a:xfrm>
            <a:off x="457200" y="1562100"/>
            <a:ext cx="3559175" cy="4605338"/>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7713" y="1562100"/>
            <a:ext cx="38417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2"/>
          <p:cNvSpPr>
            <a:spLocks noGrp="1" noChangeArrowheads="1"/>
          </p:cNvSpPr>
          <p:nvPr>
            <p:ph type="title"/>
          </p:nvPr>
        </p:nvSpPr>
        <p:spPr/>
        <p:txBody>
          <a:bodyPr/>
          <a:lstStyle/>
          <a:p>
            <a:r>
              <a:rPr lang="en-US" dirty="0" smtClean="0"/>
              <a:t>Finding New Cheese!</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2975964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r>
              <a:rPr lang="en-US" smtClean="0"/>
              <a:t>Christensen’s Disruptive Innovation</a:t>
            </a:r>
            <a:endParaRPr lang="en-US" dirty="0"/>
          </a:p>
        </p:txBody>
      </p:sp>
      <p:sp>
        <p:nvSpPr>
          <p:cNvPr id="8" name="Content Placeholder 7"/>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74370" y="1493520"/>
            <a:ext cx="2346960" cy="3464560"/>
          </a:xfrm>
          <a:prstGeom prst="rect">
            <a:avLst/>
          </a:prstGeom>
        </p:spPr>
      </p:pic>
      <p:pic>
        <p:nvPicPr>
          <p:cNvPr id="5" name="Picture 4"/>
          <p:cNvPicPr>
            <a:picLocks noChangeAspect="1"/>
          </p:cNvPicPr>
          <p:nvPr/>
        </p:nvPicPr>
        <p:blipFill>
          <a:blip r:embed="rId4"/>
          <a:stretch>
            <a:fillRect/>
          </a:stretch>
        </p:blipFill>
        <p:spPr>
          <a:xfrm>
            <a:off x="3335020" y="1493520"/>
            <a:ext cx="2346960" cy="3464560"/>
          </a:xfrm>
          <a:prstGeom prst="rect">
            <a:avLst/>
          </a:prstGeom>
        </p:spPr>
      </p:pic>
      <p:pic>
        <p:nvPicPr>
          <p:cNvPr id="6" name="Picture 5"/>
          <p:cNvPicPr>
            <a:picLocks noChangeAspect="1"/>
          </p:cNvPicPr>
          <p:nvPr/>
        </p:nvPicPr>
        <p:blipFill>
          <a:blip r:embed="rId5"/>
          <a:stretch>
            <a:fillRect/>
          </a:stretch>
        </p:blipFill>
        <p:spPr>
          <a:xfrm>
            <a:off x="6008370" y="1493520"/>
            <a:ext cx="2346960" cy="3464560"/>
          </a:xfrm>
          <a:prstGeom prst="rect">
            <a:avLst/>
          </a:prstGeom>
        </p:spPr>
      </p:pic>
      <p:sp>
        <p:nvSpPr>
          <p:cNvPr id="2" name="Rectangle 1"/>
          <p:cNvSpPr/>
          <p:nvPr/>
        </p:nvSpPr>
        <p:spPr>
          <a:xfrm>
            <a:off x="591820" y="5580787"/>
            <a:ext cx="8158988" cy="461665"/>
          </a:xfrm>
          <a:prstGeom prst="rect">
            <a:avLst/>
          </a:prstGeom>
        </p:spPr>
        <p:txBody>
          <a:bodyPr wrap="square">
            <a:spAutoFit/>
          </a:bodyPr>
          <a:lstStyle/>
          <a:p>
            <a:r>
              <a:rPr lang="en-US" sz="1200" dirty="0"/>
              <a:t>Clayton M. Christensen is the Kim B. Clark Professor of Business Administration at the Harvard Business School, with a joint appointment in the Technology &amp; Operations Management and General Management faculty groups.</a:t>
            </a:r>
          </a:p>
        </p:txBody>
      </p:sp>
      <p:pic>
        <p:nvPicPr>
          <p:cNvPr id="10" name="Picture 9"/>
          <p:cNvPicPr>
            <a:picLocks noChangeAspect="1"/>
          </p:cNvPicPr>
          <p:nvPr/>
        </p:nvPicPr>
        <p:blipFill rotWithShape="1">
          <a:blip r:embed="rId6"/>
          <a:srcRect t="15896" b="29480"/>
          <a:stretch/>
        </p:blipFill>
        <p:spPr>
          <a:xfrm>
            <a:off x="674370" y="5014118"/>
            <a:ext cx="1744980" cy="566669"/>
          </a:xfrm>
          <a:prstGeom prst="rect">
            <a:avLst/>
          </a:prstGeom>
        </p:spPr>
      </p:pic>
    </p:spTree>
    <p:extLst>
      <p:ext uri="{BB962C8B-B14F-4D97-AF65-F5344CB8AC3E}">
        <p14:creationId xmlns:p14="http://schemas.microsoft.com/office/powerpoint/2010/main" val="2692633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5"/>
          <p:cNvSpPr txBox="1">
            <a:spLocks noChangeArrowheads="1"/>
          </p:cNvSpPr>
          <p:nvPr/>
        </p:nvSpPr>
        <p:spPr bwMode="auto">
          <a:xfrm>
            <a:off x="2724151" y="1965854"/>
            <a:ext cx="2084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b="1" cap="small" dirty="0" smtClean="0">
                <a:solidFill>
                  <a:srgbClr val="C0504D"/>
                </a:solidFill>
              </a:rPr>
              <a:t>Status Quo</a:t>
            </a:r>
            <a:endParaRPr lang="en-US" b="1" cap="small" dirty="0">
              <a:solidFill>
                <a:srgbClr val="C0504D"/>
              </a:solidFill>
            </a:endParaRPr>
          </a:p>
        </p:txBody>
      </p:sp>
      <p:sp>
        <p:nvSpPr>
          <p:cNvPr id="66561" name="Rectangle 2"/>
          <p:cNvSpPr>
            <a:spLocks noGrp="1" noChangeArrowheads="1"/>
          </p:cNvSpPr>
          <p:nvPr>
            <p:ph type="title"/>
          </p:nvPr>
        </p:nvSpPr>
        <p:spPr/>
        <p:txBody>
          <a:bodyPr/>
          <a:lstStyle/>
          <a:p>
            <a:r>
              <a:rPr lang="en-US" smtClean="0"/>
              <a:t>Innovator’s Dilemma</a:t>
            </a:r>
            <a:endParaRPr lang="en-US" dirty="0"/>
          </a:p>
        </p:txBody>
      </p:sp>
      <p:cxnSp>
        <p:nvCxnSpPr>
          <p:cNvPr id="66562" name="Straight Connector 5"/>
          <p:cNvCxnSpPr>
            <a:cxnSpLocks noChangeShapeType="1"/>
          </p:cNvCxnSpPr>
          <p:nvPr/>
        </p:nvCxnSpPr>
        <p:spPr bwMode="auto">
          <a:xfrm>
            <a:off x="1231900" y="1868488"/>
            <a:ext cx="0" cy="3733800"/>
          </a:xfrm>
          <a:prstGeom prst="line">
            <a:avLst/>
          </a:prstGeom>
          <a:noFill/>
          <a:ln w="38100">
            <a:solidFill>
              <a:srgbClr val="000000"/>
            </a:solidFill>
            <a:round/>
            <a:headEnd type="triangle" w="lg" len="lg"/>
            <a:tailEnd type="none" w="sm" len="sm"/>
          </a:ln>
          <a:extLst>
            <a:ext uri="{909E8E84-426E-40DD-AFC4-6F175D3DCCD1}">
              <a14:hiddenFill xmlns:a14="http://schemas.microsoft.com/office/drawing/2010/main">
                <a:noFill/>
              </a14:hiddenFill>
            </a:ext>
          </a:extLst>
        </p:spPr>
      </p:cxnSp>
      <p:cxnSp>
        <p:nvCxnSpPr>
          <p:cNvPr id="66563" name="Straight Connector 6"/>
          <p:cNvCxnSpPr>
            <a:cxnSpLocks noChangeShapeType="1"/>
          </p:cNvCxnSpPr>
          <p:nvPr/>
        </p:nvCxnSpPr>
        <p:spPr bwMode="auto">
          <a:xfrm flipH="1">
            <a:off x="1220788" y="5608638"/>
            <a:ext cx="7162800" cy="0"/>
          </a:xfrm>
          <a:prstGeom prst="line">
            <a:avLst/>
          </a:prstGeom>
          <a:noFill/>
          <a:ln w="38100">
            <a:solidFill>
              <a:srgbClr val="000000"/>
            </a:solidFill>
            <a:round/>
            <a:headEnd type="triangle" w="lg" len="lg"/>
            <a:tailEnd type="none" w="sm" len="sm"/>
          </a:ln>
          <a:extLst>
            <a:ext uri="{909E8E84-426E-40DD-AFC4-6F175D3DCCD1}">
              <a14:hiddenFill xmlns:a14="http://schemas.microsoft.com/office/drawing/2010/main">
                <a:noFill/>
              </a14:hiddenFill>
            </a:ext>
          </a:extLst>
        </p:spPr>
      </p:cxnSp>
      <p:grpSp>
        <p:nvGrpSpPr>
          <p:cNvPr id="66564" name="Group 7"/>
          <p:cNvGrpSpPr>
            <a:grpSpLocks/>
          </p:cNvGrpSpPr>
          <p:nvPr/>
        </p:nvGrpSpPr>
        <p:grpSpPr bwMode="auto">
          <a:xfrm>
            <a:off x="4159250" y="2755900"/>
            <a:ext cx="3919538" cy="2366963"/>
            <a:chOff x="1600200" y="3403729"/>
            <a:chExt cx="3918307" cy="2366524"/>
          </a:xfrm>
        </p:grpSpPr>
        <p:sp>
          <p:nvSpPr>
            <p:cNvPr id="66575" name="Freeform 8"/>
            <p:cNvSpPr>
              <a:spLocks/>
            </p:cNvSpPr>
            <p:nvPr/>
          </p:nvSpPr>
          <p:spPr bwMode="auto">
            <a:xfrm>
              <a:off x="1600200" y="3403729"/>
              <a:ext cx="3043229" cy="2366524"/>
            </a:xfrm>
            <a:custGeom>
              <a:avLst/>
              <a:gdLst>
                <a:gd name="T0" fmla="*/ 0 w 3357349"/>
                <a:gd name="T1" fmla="*/ 845591 h 2797791"/>
                <a:gd name="T2" fmla="*/ 96063 w 3357349"/>
                <a:gd name="T3" fmla="*/ 858276 h 2797791"/>
                <a:gd name="T4" fmla="*/ 212710 w 3357349"/>
                <a:gd name="T5" fmla="*/ 866732 h 2797791"/>
                <a:gd name="T6" fmla="*/ 322497 w 3357349"/>
                <a:gd name="T7" fmla="*/ 858276 h 2797791"/>
                <a:gd name="T8" fmla="*/ 459730 w 3357349"/>
                <a:gd name="T9" fmla="*/ 837136 h 2797791"/>
                <a:gd name="T10" fmla="*/ 555793 w 3357349"/>
                <a:gd name="T11" fmla="*/ 803313 h 2797791"/>
                <a:gd name="T12" fmla="*/ 638133 w 3357349"/>
                <a:gd name="T13" fmla="*/ 748349 h 2797791"/>
                <a:gd name="T14" fmla="*/ 699888 w 3357349"/>
                <a:gd name="T15" fmla="*/ 697613 h 2797791"/>
                <a:gd name="T16" fmla="*/ 754782 w 3357349"/>
                <a:gd name="T17" fmla="*/ 617283 h 2797791"/>
                <a:gd name="T18" fmla="*/ 823398 w 3357349"/>
                <a:gd name="T19" fmla="*/ 515811 h 2797791"/>
                <a:gd name="T20" fmla="*/ 871430 w 3357349"/>
                <a:gd name="T21" fmla="*/ 427024 h 2797791"/>
                <a:gd name="T22" fmla="*/ 912599 w 3357349"/>
                <a:gd name="T23" fmla="*/ 350920 h 2797791"/>
                <a:gd name="T24" fmla="*/ 953769 w 3357349"/>
                <a:gd name="T25" fmla="*/ 270589 h 2797791"/>
                <a:gd name="T26" fmla="*/ 1008662 w 3357349"/>
                <a:gd name="T27" fmla="*/ 177574 h 2797791"/>
                <a:gd name="T28" fmla="*/ 1056694 w 3357349"/>
                <a:gd name="T29" fmla="*/ 105699 h 2797791"/>
                <a:gd name="T30" fmla="*/ 1091002 w 3357349"/>
                <a:gd name="T31" fmla="*/ 63420 h 2797791"/>
                <a:gd name="T32" fmla="*/ 1125311 w 3357349"/>
                <a:gd name="T33" fmla="*/ 34920 h 2797791"/>
                <a:gd name="T34" fmla="*/ 1180203 w 3357349"/>
                <a:gd name="T35" fmla="*/ 8456 h 2797791"/>
                <a:gd name="T36" fmla="*/ 1228235 w 3357349"/>
                <a:gd name="T37" fmla="*/ 0 h 2797791"/>
                <a:gd name="T38" fmla="*/ 1269405 w 3357349"/>
                <a:gd name="T39" fmla="*/ 0 h 2797791"/>
                <a:gd name="T40" fmla="*/ 1344883 w 3357349"/>
                <a:gd name="T41" fmla="*/ 8456 h 2797791"/>
                <a:gd name="T42" fmla="*/ 1420361 w 3357349"/>
                <a:gd name="T43" fmla="*/ 25368 h 2797791"/>
                <a:gd name="T44" fmla="*/ 1495839 w 3357349"/>
                <a:gd name="T45" fmla="*/ 54963 h 2797791"/>
                <a:gd name="T46" fmla="*/ 1571317 w 3357349"/>
                <a:gd name="T47" fmla="*/ 88787 h 2797791"/>
                <a:gd name="T48" fmla="*/ 1633071 w 3357349"/>
                <a:gd name="T49" fmla="*/ 118383 h 2797791"/>
                <a:gd name="T50" fmla="*/ 1687965 w 3357349"/>
                <a:gd name="T51" fmla="*/ 143750 h 2797791"/>
                <a:gd name="T52" fmla="*/ 1687965 w 3357349"/>
                <a:gd name="T53" fmla="*/ 143750 h 27977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7349" h="2797791">
                  <a:moveTo>
                    <a:pt x="0" y="2729552"/>
                  </a:moveTo>
                  <a:cubicBezTo>
                    <a:pt x="60278" y="2744337"/>
                    <a:pt x="120556" y="2759122"/>
                    <a:pt x="191069" y="2770495"/>
                  </a:cubicBezTo>
                  <a:cubicBezTo>
                    <a:pt x="261582" y="2781868"/>
                    <a:pt x="348017" y="2797791"/>
                    <a:pt x="423080" y="2797791"/>
                  </a:cubicBezTo>
                  <a:cubicBezTo>
                    <a:pt x="498143" y="2797791"/>
                    <a:pt x="559558" y="2786417"/>
                    <a:pt x="641445" y="2770495"/>
                  </a:cubicBezTo>
                  <a:cubicBezTo>
                    <a:pt x="723332" y="2754573"/>
                    <a:pt x="837063" y="2731827"/>
                    <a:pt x="914400" y="2702257"/>
                  </a:cubicBezTo>
                  <a:cubicBezTo>
                    <a:pt x="991737" y="2672687"/>
                    <a:pt x="1046329" y="2640842"/>
                    <a:pt x="1105469" y="2593075"/>
                  </a:cubicBezTo>
                  <a:cubicBezTo>
                    <a:pt x="1164609" y="2545308"/>
                    <a:pt x="1221475" y="2472520"/>
                    <a:pt x="1269242" y="2415654"/>
                  </a:cubicBezTo>
                  <a:cubicBezTo>
                    <a:pt x="1317009" y="2358788"/>
                    <a:pt x="1353403" y="2322394"/>
                    <a:pt x="1392072" y="2251881"/>
                  </a:cubicBezTo>
                  <a:cubicBezTo>
                    <a:pt x="1430741" y="2181368"/>
                    <a:pt x="1460311" y="2090382"/>
                    <a:pt x="1501254" y="1992573"/>
                  </a:cubicBezTo>
                  <a:cubicBezTo>
                    <a:pt x="1542197" y="1894764"/>
                    <a:pt x="1599062" y="1767385"/>
                    <a:pt x="1637731" y="1665027"/>
                  </a:cubicBezTo>
                  <a:cubicBezTo>
                    <a:pt x="1676400" y="1562669"/>
                    <a:pt x="1733266" y="1378424"/>
                    <a:pt x="1733266" y="1378424"/>
                  </a:cubicBezTo>
                  <a:cubicBezTo>
                    <a:pt x="1762836" y="1289713"/>
                    <a:pt x="1787856" y="1216925"/>
                    <a:pt x="1815152" y="1132764"/>
                  </a:cubicBezTo>
                  <a:cubicBezTo>
                    <a:pt x="1842448" y="1048603"/>
                    <a:pt x="1865194" y="966717"/>
                    <a:pt x="1897039" y="873457"/>
                  </a:cubicBezTo>
                  <a:cubicBezTo>
                    <a:pt x="1928884" y="780197"/>
                    <a:pt x="1972102" y="661916"/>
                    <a:pt x="2006221" y="573206"/>
                  </a:cubicBezTo>
                  <a:cubicBezTo>
                    <a:pt x="2040340" y="484496"/>
                    <a:pt x="2074460" y="402609"/>
                    <a:pt x="2101755" y="341194"/>
                  </a:cubicBezTo>
                  <a:cubicBezTo>
                    <a:pt x="2129050" y="279779"/>
                    <a:pt x="2147248" y="242795"/>
                    <a:pt x="2169994" y="204716"/>
                  </a:cubicBezTo>
                  <a:cubicBezTo>
                    <a:pt x="2192740" y="166637"/>
                    <a:pt x="2238233" y="112719"/>
                    <a:pt x="2238233" y="112719"/>
                  </a:cubicBezTo>
                  <a:cubicBezTo>
                    <a:pt x="2267803" y="83149"/>
                    <a:pt x="2313296" y="46081"/>
                    <a:pt x="2347415" y="27295"/>
                  </a:cubicBezTo>
                  <a:cubicBezTo>
                    <a:pt x="2381534" y="8509"/>
                    <a:pt x="2413379" y="4549"/>
                    <a:pt x="2442949" y="0"/>
                  </a:cubicBezTo>
                  <a:cubicBezTo>
                    <a:pt x="2472519" y="-4549"/>
                    <a:pt x="2486167" y="-4549"/>
                    <a:pt x="2524836" y="0"/>
                  </a:cubicBezTo>
                  <a:cubicBezTo>
                    <a:pt x="2563505" y="4549"/>
                    <a:pt x="2624919" y="13647"/>
                    <a:pt x="2674961" y="27295"/>
                  </a:cubicBezTo>
                  <a:cubicBezTo>
                    <a:pt x="2725003" y="40943"/>
                    <a:pt x="2775044" y="56865"/>
                    <a:pt x="2825086" y="81886"/>
                  </a:cubicBezTo>
                  <a:cubicBezTo>
                    <a:pt x="2875128" y="106907"/>
                    <a:pt x="2925170" y="143302"/>
                    <a:pt x="2975212" y="177421"/>
                  </a:cubicBezTo>
                  <a:cubicBezTo>
                    <a:pt x="3025254" y="211540"/>
                    <a:pt x="3079845" y="252484"/>
                    <a:pt x="3125337" y="286603"/>
                  </a:cubicBezTo>
                  <a:cubicBezTo>
                    <a:pt x="3170830" y="320722"/>
                    <a:pt x="3209498" y="352567"/>
                    <a:pt x="3248167" y="382137"/>
                  </a:cubicBezTo>
                  <a:cubicBezTo>
                    <a:pt x="3286836" y="411707"/>
                    <a:pt x="3357349" y="464024"/>
                    <a:pt x="3357349" y="464024"/>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6576" name="Freeform 9"/>
            <p:cNvSpPr>
              <a:spLocks/>
            </p:cNvSpPr>
            <p:nvPr/>
          </p:nvSpPr>
          <p:spPr bwMode="auto">
            <a:xfrm>
              <a:off x="4518536" y="3708582"/>
              <a:ext cx="999971" cy="874783"/>
            </a:xfrm>
            <a:custGeom>
              <a:avLst/>
              <a:gdLst>
                <a:gd name="T0" fmla="*/ 0 w 1103187"/>
                <a:gd name="T1" fmla="*/ 0 h 1034201"/>
                <a:gd name="T2" fmla="*/ 95326 w 1103187"/>
                <a:gd name="T3" fmla="*/ 45047 h 1034201"/>
                <a:gd name="T4" fmla="*/ 157080 w 1103187"/>
                <a:gd name="T5" fmla="*/ 78099 h 1034201"/>
                <a:gd name="T6" fmla="*/ 227370 w 1103187"/>
                <a:gd name="T7" fmla="*/ 116310 h 1034201"/>
                <a:gd name="T8" fmla="*/ 320294 w 1103187"/>
                <a:gd name="T9" fmla="*/ 170917 h 1034201"/>
                <a:gd name="T10" fmla="*/ 382049 w 1103187"/>
                <a:gd name="T11" fmla="*/ 208968 h 1034201"/>
                <a:gd name="T12" fmla="*/ 436943 w 1103187"/>
                <a:gd name="T13" fmla="*/ 242791 h 1034201"/>
                <a:gd name="T14" fmla="*/ 498698 w 1103187"/>
                <a:gd name="T15" fmla="*/ 280843 h 1034201"/>
                <a:gd name="T16" fmla="*/ 541801 w 1103187"/>
                <a:gd name="T17" fmla="*/ 307536 h 1034201"/>
                <a:gd name="T18" fmla="*/ 547161 w 1103187"/>
                <a:gd name="T19" fmla="*/ 317864 h 1034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03187" h="1034201">
                  <a:moveTo>
                    <a:pt x="0" y="0"/>
                  </a:moveTo>
                  <a:lnTo>
                    <a:pt x="189601" y="145410"/>
                  </a:lnTo>
                  <a:cubicBezTo>
                    <a:pt x="237368" y="184078"/>
                    <a:pt x="268659" y="213765"/>
                    <a:pt x="312431" y="252105"/>
                  </a:cubicBezTo>
                  <a:cubicBezTo>
                    <a:pt x="356203" y="290445"/>
                    <a:pt x="398131" y="325513"/>
                    <a:pt x="452236" y="375448"/>
                  </a:cubicBezTo>
                  <a:cubicBezTo>
                    <a:pt x="506341" y="425383"/>
                    <a:pt x="575453" y="492961"/>
                    <a:pt x="637062" y="551718"/>
                  </a:cubicBezTo>
                  <a:cubicBezTo>
                    <a:pt x="688338" y="601568"/>
                    <a:pt x="718949" y="633605"/>
                    <a:pt x="759892" y="674548"/>
                  </a:cubicBezTo>
                  <a:lnTo>
                    <a:pt x="869074" y="783730"/>
                  </a:lnTo>
                  <a:lnTo>
                    <a:pt x="991904" y="906560"/>
                  </a:lnTo>
                  <a:lnTo>
                    <a:pt x="1077636" y="992721"/>
                  </a:lnTo>
                  <a:cubicBezTo>
                    <a:pt x="1097711" y="981964"/>
                    <a:pt x="1117785" y="1058690"/>
                    <a:pt x="1088296" y="1026063"/>
                  </a:cubicBezTo>
                </a:path>
              </a:pathLst>
            </a:custGeom>
            <a:noFill/>
            <a:ln w="38100" cap="flat" cmpd="sng">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66565" name="Group 10"/>
          <p:cNvGrpSpPr>
            <a:grpSpLocks/>
          </p:cNvGrpSpPr>
          <p:nvPr/>
        </p:nvGrpSpPr>
        <p:grpSpPr bwMode="auto">
          <a:xfrm>
            <a:off x="1373188" y="2779713"/>
            <a:ext cx="3917950" cy="2366962"/>
            <a:chOff x="1600200" y="3403729"/>
            <a:chExt cx="3918307" cy="2366524"/>
          </a:xfrm>
        </p:grpSpPr>
        <p:sp>
          <p:nvSpPr>
            <p:cNvPr id="66573" name="Freeform 11"/>
            <p:cNvSpPr>
              <a:spLocks/>
            </p:cNvSpPr>
            <p:nvPr/>
          </p:nvSpPr>
          <p:spPr bwMode="auto">
            <a:xfrm>
              <a:off x="1600200" y="3403729"/>
              <a:ext cx="3043229" cy="2366524"/>
            </a:xfrm>
            <a:custGeom>
              <a:avLst/>
              <a:gdLst>
                <a:gd name="T0" fmla="*/ 0 w 3357349"/>
                <a:gd name="T1" fmla="*/ 845591 h 2797791"/>
                <a:gd name="T2" fmla="*/ 96063 w 3357349"/>
                <a:gd name="T3" fmla="*/ 858276 h 2797791"/>
                <a:gd name="T4" fmla="*/ 212710 w 3357349"/>
                <a:gd name="T5" fmla="*/ 866732 h 2797791"/>
                <a:gd name="T6" fmla="*/ 322497 w 3357349"/>
                <a:gd name="T7" fmla="*/ 858276 h 2797791"/>
                <a:gd name="T8" fmla="*/ 459730 w 3357349"/>
                <a:gd name="T9" fmla="*/ 837136 h 2797791"/>
                <a:gd name="T10" fmla="*/ 555793 w 3357349"/>
                <a:gd name="T11" fmla="*/ 803313 h 2797791"/>
                <a:gd name="T12" fmla="*/ 638133 w 3357349"/>
                <a:gd name="T13" fmla="*/ 748349 h 2797791"/>
                <a:gd name="T14" fmla="*/ 699888 w 3357349"/>
                <a:gd name="T15" fmla="*/ 697613 h 2797791"/>
                <a:gd name="T16" fmla="*/ 754782 w 3357349"/>
                <a:gd name="T17" fmla="*/ 617283 h 2797791"/>
                <a:gd name="T18" fmla="*/ 823398 w 3357349"/>
                <a:gd name="T19" fmla="*/ 515811 h 2797791"/>
                <a:gd name="T20" fmla="*/ 871430 w 3357349"/>
                <a:gd name="T21" fmla="*/ 427024 h 2797791"/>
                <a:gd name="T22" fmla="*/ 912599 w 3357349"/>
                <a:gd name="T23" fmla="*/ 350920 h 2797791"/>
                <a:gd name="T24" fmla="*/ 953769 w 3357349"/>
                <a:gd name="T25" fmla="*/ 270589 h 2797791"/>
                <a:gd name="T26" fmla="*/ 1008662 w 3357349"/>
                <a:gd name="T27" fmla="*/ 177574 h 2797791"/>
                <a:gd name="T28" fmla="*/ 1056694 w 3357349"/>
                <a:gd name="T29" fmla="*/ 105699 h 2797791"/>
                <a:gd name="T30" fmla="*/ 1091002 w 3357349"/>
                <a:gd name="T31" fmla="*/ 63420 h 2797791"/>
                <a:gd name="T32" fmla="*/ 1125311 w 3357349"/>
                <a:gd name="T33" fmla="*/ 34920 h 2797791"/>
                <a:gd name="T34" fmla="*/ 1180203 w 3357349"/>
                <a:gd name="T35" fmla="*/ 8456 h 2797791"/>
                <a:gd name="T36" fmla="*/ 1228235 w 3357349"/>
                <a:gd name="T37" fmla="*/ 0 h 2797791"/>
                <a:gd name="T38" fmla="*/ 1269405 w 3357349"/>
                <a:gd name="T39" fmla="*/ 0 h 2797791"/>
                <a:gd name="T40" fmla="*/ 1344883 w 3357349"/>
                <a:gd name="T41" fmla="*/ 8456 h 2797791"/>
                <a:gd name="T42" fmla="*/ 1420361 w 3357349"/>
                <a:gd name="T43" fmla="*/ 25368 h 2797791"/>
                <a:gd name="T44" fmla="*/ 1495839 w 3357349"/>
                <a:gd name="T45" fmla="*/ 54963 h 2797791"/>
                <a:gd name="T46" fmla="*/ 1571317 w 3357349"/>
                <a:gd name="T47" fmla="*/ 88787 h 2797791"/>
                <a:gd name="T48" fmla="*/ 1633071 w 3357349"/>
                <a:gd name="T49" fmla="*/ 118383 h 2797791"/>
                <a:gd name="T50" fmla="*/ 1687965 w 3357349"/>
                <a:gd name="T51" fmla="*/ 143750 h 2797791"/>
                <a:gd name="T52" fmla="*/ 1687965 w 3357349"/>
                <a:gd name="T53" fmla="*/ 143750 h 27977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7349" h="2797791">
                  <a:moveTo>
                    <a:pt x="0" y="2729552"/>
                  </a:moveTo>
                  <a:cubicBezTo>
                    <a:pt x="60278" y="2744337"/>
                    <a:pt x="120556" y="2759122"/>
                    <a:pt x="191069" y="2770495"/>
                  </a:cubicBezTo>
                  <a:cubicBezTo>
                    <a:pt x="261582" y="2781868"/>
                    <a:pt x="348017" y="2797791"/>
                    <a:pt x="423080" y="2797791"/>
                  </a:cubicBezTo>
                  <a:cubicBezTo>
                    <a:pt x="498143" y="2797791"/>
                    <a:pt x="559558" y="2786417"/>
                    <a:pt x="641445" y="2770495"/>
                  </a:cubicBezTo>
                  <a:cubicBezTo>
                    <a:pt x="723332" y="2754573"/>
                    <a:pt x="837063" y="2731827"/>
                    <a:pt x="914400" y="2702257"/>
                  </a:cubicBezTo>
                  <a:cubicBezTo>
                    <a:pt x="991737" y="2672687"/>
                    <a:pt x="1046329" y="2640842"/>
                    <a:pt x="1105469" y="2593075"/>
                  </a:cubicBezTo>
                  <a:cubicBezTo>
                    <a:pt x="1164609" y="2545308"/>
                    <a:pt x="1221475" y="2472520"/>
                    <a:pt x="1269242" y="2415654"/>
                  </a:cubicBezTo>
                  <a:cubicBezTo>
                    <a:pt x="1317009" y="2358788"/>
                    <a:pt x="1353403" y="2322394"/>
                    <a:pt x="1392072" y="2251881"/>
                  </a:cubicBezTo>
                  <a:cubicBezTo>
                    <a:pt x="1430741" y="2181368"/>
                    <a:pt x="1460311" y="2090382"/>
                    <a:pt x="1501254" y="1992573"/>
                  </a:cubicBezTo>
                  <a:cubicBezTo>
                    <a:pt x="1542197" y="1894764"/>
                    <a:pt x="1599062" y="1767385"/>
                    <a:pt x="1637731" y="1665027"/>
                  </a:cubicBezTo>
                  <a:cubicBezTo>
                    <a:pt x="1676400" y="1562669"/>
                    <a:pt x="1733266" y="1378424"/>
                    <a:pt x="1733266" y="1378424"/>
                  </a:cubicBezTo>
                  <a:cubicBezTo>
                    <a:pt x="1762836" y="1289713"/>
                    <a:pt x="1787856" y="1216925"/>
                    <a:pt x="1815152" y="1132764"/>
                  </a:cubicBezTo>
                  <a:cubicBezTo>
                    <a:pt x="1842448" y="1048603"/>
                    <a:pt x="1865194" y="966717"/>
                    <a:pt x="1897039" y="873457"/>
                  </a:cubicBezTo>
                  <a:cubicBezTo>
                    <a:pt x="1928884" y="780197"/>
                    <a:pt x="1972102" y="661916"/>
                    <a:pt x="2006221" y="573206"/>
                  </a:cubicBezTo>
                  <a:cubicBezTo>
                    <a:pt x="2040340" y="484496"/>
                    <a:pt x="2074460" y="402609"/>
                    <a:pt x="2101755" y="341194"/>
                  </a:cubicBezTo>
                  <a:cubicBezTo>
                    <a:pt x="2129050" y="279779"/>
                    <a:pt x="2147248" y="242795"/>
                    <a:pt x="2169994" y="204716"/>
                  </a:cubicBezTo>
                  <a:cubicBezTo>
                    <a:pt x="2192740" y="166637"/>
                    <a:pt x="2238233" y="112719"/>
                    <a:pt x="2238233" y="112719"/>
                  </a:cubicBezTo>
                  <a:cubicBezTo>
                    <a:pt x="2267803" y="83149"/>
                    <a:pt x="2313296" y="46081"/>
                    <a:pt x="2347415" y="27295"/>
                  </a:cubicBezTo>
                  <a:cubicBezTo>
                    <a:pt x="2381534" y="8509"/>
                    <a:pt x="2413379" y="4549"/>
                    <a:pt x="2442949" y="0"/>
                  </a:cubicBezTo>
                  <a:cubicBezTo>
                    <a:pt x="2472519" y="-4549"/>
                    <a:pt x="2486167" y="-4549"/>
                    <a:pt x="2524836" y="0"/>
                  </a:cubicBezTo>
                  <a:cubicBezTo>
                    <a:pt x="2563505" y="4549"/>
                    <a:pt x="2624919" y="13647"/>
                    <a:pt x="2674961" y="27295"/>
                  </a:cubicBezTo>
                  <a:cubicBezTo>
                    <a:pt x="2725003" y="40943"/>
                    <a:pt x="2775044" y="56865"/>
                    <a:pt x="2825086" y="81886"/>
                  </a:cubicBezTo>
                  <a:cubicBezTo>
                    <a:pt x="2875128" y="106907"/>
                    <a:pt x="2925170" y="143302"/>
                    <a:pt x="2975212" y="177421"/>
                  </a:cubicBezTo>
                  <a:cubicBezTo>
                    <a:pt x="3025254" y="211540"/>
                    <a:pt x="3079845" y="252484"/>
                    <a:pt x="3125337" y="286603"/>
                  </a:cubicBezTo>
                  <a:cubicBezTo>
                    <a:pt x="3170830" y="320722"/>
                    <a:pt x="3209498" y="352567"/>
                    <a:pt x="3248167" y="382137"/>
                  </a:cubicBezTo>
                  <a:cubicBezTo>
                    <a:pt x="3286836" y="411707"/>
                    <a:pt x="3357349" y="464024"/>
                    <a:pt x="3357349" y="464024"/>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6574" name="Freeform 12"/>
            <p:cNvSpPr>
              <a:spLocks/>
            </p:cNvSpPr>
            <p:nvPr/>
          </p:nvSpPr>
          <p:spPr bwMode="auto">
            <a:xfrm>
              <a:off x="4518536" y="3708582"/>
              <a:ext cx="999971" cy="874783"/>
            </a:xfrm>
            <a:custGeom>
              <a:avLst/>
              <a:gdLst>
                <a:gd name="T0" fmla="*/ 0 w 1103187"/>
                <a:gd name="T1" fmla="*/ 0 h 1034201"/>
                <a:gd name="T2" fmla="*/ 95326 w 1103187"/>
                <a:gd name="T3" fmla="*/ 45047 h 1034201"/>
                <a:gd name="T4" fmla="*/ 157080 w 1103187"/>
                <a:gd name="T5" fmla="*/ 78099 h 1034201"/>
                <a:gd name="T6" fmla="*/ 227370 w 1103187"/>
                <a:gd name="T7" fmla="*/ 116310 h 1034201"/>
                <a:gd name="T8" fmla="*/ 320294 w 1103187"/>
                <a:gd name="T9" fmla="*/ 170917 h 1034201"/>
                <a:gd name="T10" fmla="*/ 382049 w 1103187"/>
                <a:gd name="T11" fmla="*/ 208968 h 1034201"/>
                <a:gd name="T12" fmla="*/ 436943 w 1103187"/>
                <a:gd name="T13" fmla="*/ 242791 h 1034201"/>
                <a:gd name="T14" fmla="*/ 498698 w 1103187"/>
                <a:gd name="T15" fmla="*/ 280843 h 1034201"/>
                <a:gd name="T16" fmla="*/ 541801 w 1103187"/>
                <a:gd name="T17" fmla="*/ 307536 h 1034201"/>
                <a:gd name="T18" fmla="*/ 547161 w 1103187"/>
                <a:gd name="T19" fmla="*/ 317864 h 1034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03187" h="1034201">
                  <a:moveTo>
                    <a:pt x="0" y="0"/>
                  </a:moveTo>
                  <a:lnTo>
                    <a:pt x="189601" y="145410"/>
                  </a:lnTo>
                  <a:cubicBezTo>
                    <a:pt x="237368" y="184078"/>
                    <a:pt x="268659" y="213765"/>
                    <a:pt x="312431" y="252105"/>
                  </a:cubicBezTo>
                  <a:cubicBezTo>
                    <a:pt x="356203" y="290445"/>
                    <a:pt x="398131" y="325513"/>
                    <a:pt x="452236" y="375448"/>
                  </a:cubicBezTo>
                  <a:cubicBezTo>
                    <a:pt x="506341" y="425383"/>
                    <a:pt x="575453" y="492961"/>
                    <a:pt x="637062" y="551718"/>
                  </a:cubicBezTo>
                  <a:cubicBezTo>
                    <a:pt x="688338" y="601568"/>
                    <a:pt x="718949" y="633605"/>
                    <a:pt x="759892" y="674548"/>
                  </a:cubicBezTo>
                  <a:lnTo>
                    <a:pt x="869074" y="783730"/>
                  </a:lnTo>
                  <a:lnTo>
                    <a:pt x="991904" y="906560"/>
                  </a:lnTo>
                  <a:lnTo>
                    <a:pt x="1077636" y="992721"/>
                  </a:lnTo>
                  <a:cubicBezTo>
                    <a:pt x="1097711" y="981964"/>
                    <a:pt x="1117785" y="1058690"/>
                    <a:pt x="1088296" y="1026063"/>
                  </a:cubicBezTo>
                </a:path>
              </a:pathLst>
            </a:custGeom>
            <a:noFill/>
            <a:ln w="38100" cap="flat" cmpd="sng">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grpSp>
      <p:sp>
        <p:nvSpPr>
          <p:cNvPr id="14" name="TextBox 13"/>
          <p:cNvSpPr txBox="1"/>
          <p:nvPr/>
        </p:nvSpPr>
        <p:spPr>
          <a:xfrm>
            <a:off x="467766" y="1968163"/>
            <a:ext cx="553998" cy="3733800"/>
          </a:xfrm>
          <a:prstGeom prst="rect">
            <a:avLst/>
          </a:prstGeom>
          <a:noFill/>
        </p:spPr>
        <p:txBody>
          <a:bodyPr vert="vert270">
            <a:spAutoFit/>
          </a:bodyPr>
          <a:lstStyle/>
          <a:p>
            <a:pPr algn="ctr">
              <a:defRPr/>
            </a:pPr>
            <a:r>
              <a:rPr lang="en-US" sz="2400" dirty="0">
                <a:latin typeface="Times New Roman" pitchFamily="18" charset="0"/>
                <a:cs typeface="Times New Roman" pitchFamily="18" charset="0"/>
              </a:rPr>
              <a:t>Viability &amp; Performance</a:t>
            </a:r>
          </a:p>
        </p:txBody>
      </p:sp>
      <p:sp>
        <p:nvSpPr>
          <p:cNvPr id="66567" name="TextBox 14"/>
          <p:cNvSpPr txBox="1">
            <a:spLocks noChangeArrowheads="1"/>
          </p:cNvSpPr>
          <p:nvPr/>
        </p:nvSpPr>
        <p:spPr bwMode="auto">
          <a:xfrm>
            <a:off x="1231900" y="5707063"/>
            <a:ext cx="6999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a:latin typeface="Times New Roman" charset="0"/>
                <a:cs typeface="Times New Roman" charset="0"/>
              </a:rPr>
              <a:t>Time</a:t>
            </a:r>
          </a:p>
        </p:txBody>
      </p:sp>
      <p:sp>
        <p:nvSpPr>
          <p:cNvPr id="66572" name="Text Placeholder 13"/>
          <p:cNvSpPr txBox="1">
            <a:spLocks/>
          </p:cNvSpPr>
          <p:nvPr/>
        </p:nvSpPr>
        <p:spPr bwMode="auto">
          <a:xfrm>
            <a:off x="359664" y="6297168"/>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200" dirty="0">
                <a:solidFill>
                  <a:srgbClr val="898989"/>
                </a:solidFill>
              </a:rPr>
              <a:t>Adapted from James </a:t>
            </a:r>
            <a:r>
              <a:rPr lang="en-US" sz="1200" dirty="0" err="1">
                <a:solidFill>
                  <a:srgbClr val="898989"/>
                </a:solidFill>
              </a:rPr>
              <a:t>Reinertsen</a:t>
            </a:r>
            <a:r>
              <a:rPr lang="en-US" sz="1200" dirty="0">
                <a:solidFill>
                  <a:srgbClr val="898989"/>
                </a:solidFill>
              </a:rPr>
              <a:t>, “Possible or Passable?”, 2012.</a:t>
            </a:r>
          </a:p>
          <a:p>
            <a:pPr eaLnBrk="1" hangingPunct="1"/>
            <a:endParaRPr lang="en-US" sz="1200" dirty="0">
              <a:solidFill>
                <a:srgbClr val="898989"/>
              </a:solidFill>
            </a:endParaRPr>
          </a:p>
        </p:txBody>
      </p:sp>
      <p:sp>
        <p:nvSpPr>
          <p:cNvPr id="25" name="TextBox 15"/>
          <p:cNvSpPr txBox="1">
            <a:spLocks noChangeArrowheads="1"/>
          </p:cNvSpPr>
          <p:nvPr/>
        </p:nvSpPr>
        <p:spPr bwMode="auto">
          <a:xfrm>
            <a:off x="5811554" y="1961025"/>
            <a:ext cx="2208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b="1" cap="small" dirty="0" smtClean="0">
                <a:solidFill>
                  <a:srgbClr val="C0504D"/>
                </a:solidFill>
              </a:rPr>
              <a:t>New Innovation</a:t>
            </a:r>
            <a:endParaRPr lang="en-US" b="1" cap="small" dirty="0">
              <a:solidFill>
                <a:srgbClr val="C0504D"/>
              </a:solidFill>
            </a:endParaRPr>
          </a:p>
        </p:txBody>
      </p:sp>
    </p:spTree>
    <p:extLst>
      <p:ext uri="{BB962C8B-B14F-4D97-AF65-F5344CB8AC3E}">
        <p14:creationId xmlns:p14="http://schemas.microsoft.com/office/powerpoint/2010/main" val="1416418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5"/>
          <p:cNvSpPr txBox="1">
            <a:spLocks noChangeArrowheads="1"/>
          </p:cNvSpPr>
          <p:nvPr/>
        </p:nvSpPr>
        <p:spPr bwMode="auto">
          <a:xfrm>
            <a:off x="2571751" y="1779588"/>
            <a:ext cx="20843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b="1" cap="small" dirty="0">
                <a:solidFill>
                  <a:srgbClr val="C0504D"/>
                </a:solidFill>
              </a:rPr>
              <a:t>Volume Drives Success</a:t>
            </a:r>
          </a:p>
        </p:txBody>
      </p:sp>
      <p:sp>
        <p:nvSpPr>
          <p:cNvPr id="23" name="TextBox 16"/>
          <p:cNvSpPr txBox="1">
            <a:spLocks noChangeArrowheads="1"/>
          </p:cNvSpPr>
          <p:nvPr/>
        </p:nvSpPr>
        <p:spPr bwMode="auto">
          <a:xfrm>
            <a:off x="5524501" y="1779588"/>
            <a:ext cx="24955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b="1" cap="small" dirty="0">
                <a:solidFill>
                  <a:srgbClr val="C0504D"/>
                </a:solidFill>
              </a:rPr>
              <a:t>Value Drives Success</a:t>
            </a:r>
          </a:p>
        </p:txBody>
      </p:sp>
      <p:cxnSp>
        <p:nvCxnSpPr>
          <p:cNvPr id="66562" name="Straight Connector 5"/>
          <p:cNvCxnSpPr>
            <a:cxnSpLocks noChangeShapeType="1"/>
          </p:cNvCxnSpPr>
          <p:nvPr/>
        </p:nvCxnSpPr>
        <p:spPr bwMode="auto">
          <a:xfrm>
            <a:off x="1231900" y="1868488"/>
            <a:ext cx="0" cy="3733800"/>
          </a:xfrm>
          <a:prstGeom prst="line">
            <a:avLst/>
          </a:prstGeom>
          <a:noFill/>
          <a:ln w="38100">
            <a:solidFill>
              <a:srgbClr val="000000"/>
            </a:solidFill>
            <a:round/>
            <a:headEnd type="triangle" w="lg" len="lg"/>
            <a:tailEnd type="none" w="sm" len="sm"/>
          </a:ln>
          <a:extLst>
            <a:ext uri="{909E8E84-426E-40DD-AFC4-6F175D3DCCD1}">
              <a14:hiddenFill xmlns:a14="http://schemas.microsoft.com/office/drawing/2010/main">
                <a:noFill/>
              </a14:hiddenFill>
            </a:ext>
          </a:extLst>
        </p:spPr>
      </p:cxnSp>
      <p:cxnSp>
        <p:nvCxnSpPr>
          <p:cNvPr id="66563" name="Straight Connector 6"/>
          <p:cNvCxnSpPr>
            <a:cxnSpLocks noChangeShapeType="1"/>
          </p:cNvCxnSpPr>
          <p:nvPr/>
        </p:nvCxnSpPr>
        <p:spPr bwMode="auto">
          <a:xfrm flipH="1">
            <a:off x="1220788" y="5608638"/>
            <a:ext cx="7162800" cy="0"/>
          </a:xfrm>
          <a:prstGeom prst="line">
            <a:avLst/>
          </a:prstGeom>
          <a:noFill/>
          <a:ln w="38100">
            <a:solidFill>
              <a:srgbClr val="000000"/>
            </a:solidFill>
            <a:round/>
            <a:headEnd type="triangle" w="lg" len="lg"/>
            <a:tailEnd type="none" w="sm" len="sm"/>
          </a:ln>
          <a:extLst>
            <a:ext uri="{909E8E84-426E-40DD-AFC4-6F175D3DCCD1}">
              <a14:hiddenFill xmlns:a14="http://schemas.microsoft.com/office/drawing/2010/main">
                <a:noFill/>
              </a14:hiddenFill>
            </a:ext>
          </a:extLst>
        </p:spPr>
      </p:cxnSp>
      <p:grpSp>
        <p:nvGrpSpPr>
          <p:cNvPr id="66564" name="Group 7"/>
          <p:cNvGrpSpPr>
            <a:grpSpLocks/>
          </p:cNvGrpSpPr>
          <p:nvPr/>
        </p:nvGrpSpPr>
        <p:grpSpPr bwMode="auto">
          <a:xfrm>
            <a:off x="4159250" y="2755900"/>
            <a:ext cx="3919538" cy="2366963"/>
            <a:chOff x="1600200" y="3403729"/>
            <a:chExt cx="3918307" cy="2366524"/>
          </a:xfrm>
        </p:grpSpPr>
        <p:sp>
          <p:nvSpPr>
            <p:cNvPr id="66575" name="Freeform 8"/>
            <p:cNvSpPr>
              <a:spLocks/>
            </p:cNvSpPr>
            <p:nvPr/>
          </p:nvSpPr>
          <p:spPr bwMode="auto">
            <a:xfrm>
              <a:off x="1600200" y="3403729"/>
              <a:ext cx="3043229" cy="2366524"/>
            </a:xfrm>
            <a:custGeom>
              <a:avLst/>
              <a:gdLst>
                <a:gd name="T0" fmla="*/ 0 w 3357349"/>
                <a:gd name="T1" fmla="*/ 845591 h 2797791"/>
                <a:gd name="T2" fmla="*/ 96063 w 3357349"/>
                <a:gd name="T3" fmla="*/ 858276 h 2797791"/>
                <a:gd name="T4" fmla="*/ 212710 w 3357349"/>
                <a:gd name="T5" fmla="*/ 866732 h 2797791"/>
                <a:gd name="T6" fmla="*/ 322497 w 3357349"/>
                <a:gd name="T7" fmla="*/ 858276 h 2797791"/>
                <a:gd name="T8" fmla="*/ 459730 w 3357349"/>
                <a:gd name="T9" fmla="*/ 837136 h 2797791"/>
                <a:gd name="T10" fmla="*/ 555793 w 3357349"/>
                <a:gd name="T11" fmla="*/ 803313 h 2797791"/>
                <a:gd name="T12" fmla="*/ 638133 w 3357349"/>
                <a:gd name="T13" fmla="*/ 748349 h 2797791"/>
                <a:gd name="T14" fmla="*/ 699888 w 3357349"/>
                <a:gd name="T15" fmla="*/ 697613 h 2797791"/>
                <a:gd name="T16" fmla="*/ 754782 w 3357349"/>
                <a:gd name="T17" fmla="*/ 617283 h 2797791"/>
                <a:gd name="T18" fmla="*/ 823398 w 3357349"/>
                <a:gd name="T19" fmla="*/ 515811 h 2797791"/>
                <a:gd name="T20" fmla="*/ 871430 w 3357349"/>
                <a:gd name="T21" fmla="*/ 427024 h 2797791"/>
                <a:gd name="T22" fmla="*/ 912599 w 3357349"/>
                <a:gd name="T23" fmla="*/ 350920 h 2797791"/>
                <a:gd name="T24" fmla="*/ 953769 w 3357349"/>
                <a:gd name="T25" fmla="*/ 270589 h 2797791"/>
                <a:gd name="T26" fmla="*/ 1008662 w 3357349"/>
                <a:gd name="T27" fmla="*/ 177574 h 2797791"/>
                <a:gd name="T28" fmla="*/ 1056694 w 3357349"/>
                <a:gd name="T29" fmla="*/ 105699 h 2797791"/>
                <a:gd name="T30" fmla="*/ 1091002 w 3357349"/>
                <a:gd name="T31" fmla="*/ 63420 h 2797791"/>
                <a:gd name="T32" fmla="*/ 1125311 w 3357349"/>
                <a:gd name="T33" fmla="*/ 34920 h 2797791"/>
                <a:gd name="T34" fmla="*/ 1180203 w 3357349"/>
                <a:gd name="T35" fmla="*/ 8456 h 2797791"/>
                <a:gd name="T36" fmla="*/ 1228235 w 3357349"/>
                <a:gd name="T37" fmla="*/ 0 h 2797791"/>
                <a:gd name="T38" fmla="*/ 1269405 w 3357349"/>
                <a:gd name="T39" fmla="*/ 0 h 2797791"/>
                <a:gd name="T40" fmla="*/ 1344883 w 3357349"/>
                <a:gd name="T41" fmla="*/ 8456 h 2797791"/>
                <a:gd name="T42" fmla="*/ 1420361 w 3357349"/>
                <a:gd name="T43" fmla="*/ 25368 h 2797791"/>
                <a:gd name="T44" fmla="*/ 1495839 w 3357349"/>
                <a:gd name="T45" fmla="*/ 54963 h 2797791"/>
                <a:gd name="T46" fmla="*/ 1571317 w 3357349"/>
                <a:gd name="T47" fmla="*/ 88787 h 2797791"/>
                <a:gd name="T48" fmla="*/ 1633071 w 3357349"/>
                <a:gd name="T49" fmla="*/ 118383 h 2797791"/>
                <a:gd name="T50" fmla="*/ 1687965 w 3357349"/>
                <a:gd name="T51" fmla="*/ 143750 h 2797791"/>
                <a:gd name="T52" fmla="*/ 1687965 w 3357349"/>
                <a:gd name="T53" fmla="*/ 143750 h 27977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7349" h="2797791">
                  <a:moveTo>
                    <a:pt x="0" y="2729552"/>
                  </a:moveTo>
                  <a:cubicBezTo>
                    <a:pt x="60278" y="2744337"/>
                    <a:pt x="120556" y="2759122"/>
                    <a:pt x="191069" y="2770495"/>
                  </a:cubicBezTo>
                  <a:cubicBezTo>
                    <a:pt x="261582" y="2781868"/>
                    <a:pt x="348017" y="2797791"/>
                    <a:pt x="423080" y="2797791"/>
                  </a:cubicBezTo>
                  <a:cubicBezTo>
                    <a:pt x="498143" y="2797791"/>
                    <a:pt x="559558" y="2786417"/>
                    <a:pt x="641445" y="2770495"/>
                  </a:cubicBezTo>
                  <a:cubicBezTo>
                    <a:pt x="723332" y="2754573"/>
                    <a:pt x="837063" y="2731827"/>
                    <a:pt x="914400" y="2702257"/>
                  </a:cubicBezTo>
                  <a:cubicBezTo>
                    <a:pt x="991737" y="2672687"/>
                    <a:pt x="1046329" y="2640842"/>
                    <a:pt x="1105469" y="2593075"/>
                  </a:cubicBezTo>
                  <a:cubicBezTo>
                    <a:pt x="1164609" y="2545308"/>
                    <a:pt x="1221475" y="2472520"/>
                    <a:pt x="1269242" y="2415654"/>
                  </a:cubicBezTo>
                  <a:cubicBezTo>
                    <a:pt x="1317009" y="2358788"/>
                    <a:pt x="1353403" y="2322394"/>
                    <a:pt x="1392072" y="2251881"/>
                  </a:cubicBezTo>
                  <a:cubicBezTo>
                    <a:pt x="1430741" y="2181368"/>
                    <a:pt x="1460311" y="2090382"/>
                    <a:pt x="1501254" y="1992573"/>
                  </a:cubicBezTo>
                  <a:cubicBezTo>
                    <a:pt x="1542197" y="1894764"/>
                    <a:pt x="1599062" y="1767385"/>
                    <a:pt x="1637731" y="1665027"/>
                  </a:cubicBezTo>
                  <a:cubicBezTo>
                    <a:pt x="1676400" y="1562669"/>
                    <a:pt x="1733266" y="1378424"/>
                    <a:pt x="1733266" y="1378424"/>
                  </a:cubicBezTo>
                  <a:cubicBezTo>
                    <a:pt x="1762836" y="1289713"/>
                    <a:pt x="1787856" y="1216925"/>
                    <a:pt x="1815152" y="1132764"/>
                  </a:cubicBezTo>
                  <a:cubicBezTo>
                    <a:pt x="1842448" y="1048603"/>
                    <a:pt x="1865194" y="966717"/>
                    <a:pt x="1897039" y="873457"/>
                  </a:cubicBezTo>
                  <a:cubicBezTo>
                    <a:pt x="1928884" y="780197"/>
                    <a:pt x="1972102" y="661916"/>
                    <a:pt x="2006221" y="573206"/>
                  </a:cubicBezTo>
                  <a:cubicBezTo>
                    <a:pt x="2040340" y="484496"/>
                    <a:pt x="2074460" y="402609"/>
                    <a:pt x="2101755" y="341194"/>
                  </a:cubicBezTo>
                  <a:cubicBezTo>
                    <a:pt x="2129050" y="279779"/>
                    <a:pt x="2147248" y="242795"/>
                    <a:pt x="2169994" y="204716"/>
                  </a:cubicBezTo>
                  <a:cubicBezTo>
                    <a:pt x="2192740" y="166637"/>
                    <a:pt x="2238233" y="112719"/>
                    <a:pt x="2238233" y="112719"/>
                  </a:cubicBezTo>
                  <a:cubicBezTo>
                    <a:pt x="2267803" y="83149"/>
                    <a:pt x="2313296" y="46081"/>
                    <a:pt x="2347415" y="27295"/>
                  </a:cubicBezTo>
                  <a:cubicBezTo>
                    <a:pt x="2381534" y="8509"/>
                    <a:pt x="2413379" y="4549"/>
                    <a:pt x="2442949" y="0"/>
                  </a:cubicBezTo>
                  <a:cubicBezTo>
                    <a:pt x="2472519" y="-4549"/>
                    <a:pt x="2486167" y="-4549"/>
                    <a:pt x="2524836" y="0"/>
                  </a:cubicBezTo>
                  <a:cubicBezTo>
                    <a:pt x="2563505" y="4549"/>
                    <a:pt x="2624919" y="13647"/>
                    <a:pt x="2674961" y="27295"/>
                  </a:cubicBezTo>
                  <a:cubicBezTo>
                    <a:pt x="2725003" y="40943"/>
                    <a:pt x="2775044" y="56865"/>
                    <a:pt x="2825086" y="81886"/>
                  </a:cubicBezTo>
                  <a:cubicBezTo>
                    <a:pt x="2875128" y="106907"/>
                    <a:pt x="2925170" y="143302"/>
                    <a:pt x="2975212" y="177421"/>
                  </a:cubicBezTo>
                  <a:cubicBezTo>
                    <a:pt x="3025254" y="211540"/>
                    <a:pt x="3079845" y="252484"/>
                    <a:pt x="3125337" y="286603"/>
                  </a:cubicBezTo>
                  <a:cubicBezTo>
                    <a:pt x="3170830" y="320722"/>
                    <a:pt x="3209498" y="352567"/>
                    <a:pt x="3248167" y="382137"/>
                  </a:cubicBezTo>
                  <a:cubicBezTo>
                    <a:pt x="3286836" y="411707"/>
                    <a:pt x="3357349" y="464024"/>
                    <a:pt x="3357349" y="464024"/>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6576" name="Freeform 9"/>
            <p:cNvSpPr>
              <a:spLocks/>
            </p:cNvSpPr>
            <p:nvPr/>
          </p:nvSpPr>
          <p:spPr bwMode="auto">
            <a:xfrm>
              <a:off x="4518536" y="3708582"/>
              <a:ext cx="999971" cy="874783"/>
            </a:xfrm>
            <a:custGeom>
              <a:avLst/>
              <a:gdLst>
                <a:gd name="T0" fmla="*/ 0 w 1103187"/>
                <a:gd name="T1" fmla="*/ 0 h 1034201"/>
                <a:gd name="T2" fmla="*/ 95326 w 1103187"/>
                <a:gd name="T3" fmla="*/ 45047 h 1034201"/>
                <a:gd name="T4" fmla="*/ 157080 w 1103187"/>
                <a:gd name="T5" fmla="*/ 78099 h 1034201"/>
                <a:gd name="T6" fmla="*/ 227370 w 1103187"/>
                <a:gd name="T7" fmla="*/ 116310 h 1034201"/>
                <a:gd name="T8" fmla="*/ 320294 w 1103187"/>
                <a:gd name="T9" fmla="*/ 170917 h 1034201"/>
                <a:gd name="T10" fmla="*/ 382049 w 1103187"/>
                <a:gd name="T11" fmla="*/ 208968 h 1034201"/>
                <a:gd name="T12" fmla="*/ 436943 w 1103187"/>
                <a:gd name="T13" fmla="*/ 242791 h 1034201"/>
                <a:gd name="T14" fmla="*/ 498698 w 1103187"/>
                <a:gd name="T15" fmla="*/ 280843 h 1034201"/>
                <a:gd name="T16" fmla="*/ 541801 w 1103187"/>
                <a:gd name="T17" fmla="*/ 307536 h 1034201"/>
                <a:gd name="T18" fmla="*/ 547161 w 1103187"/>
                <a:gd name="T19" fmla="*/ 317864 h 1034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03187" h="1034201">
                  <a:moveTo>
                    <a:pt x="0" y="0"/>
                  </a:moveTo>
                  <a:lnTo>
                    <a:pt x="189601" y="145410"/>
                  </a:lnTo>
                  <a:cubicBezTo>
                    <a:pt x="237368" y="184078"/>
                    <a:pt x="268659" y="213765"/>
                    <a:pt x="312431" y="252105"/>
                  </a:cubicBezTo>
                  <a:cubicBezTo>
                    <a:pt x="356203" y="290445"/>
                    <a:pt x="398131" y="325513"/>
                    <a:pt x="452236" y="375448"/>
                  </a:cubicBezTo>
                  <a:cubicBezTo>
                    <a:pt x="506341" y="425383"/>
                    <a:pt x="575453" y="492961"/>
                    <a:pt x="637062" y="551718"/>
                  </a:cubicBezTo>
                  <a:cubicBezTo>
                    <a:pt x="688338" y="601568"/>
                    <a:pt x="718949" y="633605"/>
                    <a:pt x="759892" y="674548"/>
                  </a:cubicBezTo>
                  <a:lnTo>
                    <a:pt x="869074" y="783730"/>
                  </a:lnTo>
                  <a:lnTo>
                    <a:pt x="991904" y="906560"/>
                  </a:lnTo>
                  <a:lnTo>
                    <a:pt x="1077636" y="992721"/>
                  </a:lnTo>
                  <a:cubicBezTo>
                    <a:pt x="1097711" y="981964"/>
                    <a:pt x="1117785" y="1058690"/>
                    <a:pt x="1088296" y="1026063"/>
                  </a:cubicBezTo>
                </a:path>
              </a:pathLst>
            </a:custGeom>
            <a:noFill/>
            <a:ln w="38100" cap="flat" cmpd="sng">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66565" name="Group 10"/>
          <p:cNvGrpSpPr>
            <a:grpSpLocks/>
          </p:cNvGrpSpPr>
          <p:nvPr/>
        </p:nvGrpSpPr>
        <p:grpSpPr bwMode="auto">
          <a:xfrm>
            <a:off x="1373188" y="2779713"/>
            <a:ext cx="3917950" cy="2366962"/>
            <a:chOff x="1600200" y="3403729"/>
            <a:chExt cx="3918307" cy="2366524"/>
          </a:xfrm>
        </p:grpSpPr>
        <p:sp>
          <p:nvSpPr>
            <p:cNvPr id="66573" name="Freeform 11"/>
            <p:cNvSpPr>
              <a:spLocks/>
            </p:cNvSpPr>
            <p:nvPr/>
          </p:nvSpPr>
          <p:spPr bwMode="auto">
            <a:xfrm>
              <a:off x="1600200" y="3403729"/>
              <a:ext cx="3043229" cy="2366524"/>
            </a:xfrm>
            <a:custGeom>
              <a:avLst/>
              <a:gdLst>
                <a:gd name="T0" fmla="*/ 0 w 3357349"/>
                <a:gd name="T1" fmla="*/ 845591 h 2797791"/>
                <a:gd name="T2" fmla="*/ 96063 w 3357349"/>
                <a:gd name="T3" fmla="*/ 858276 h 2797791"/>
                <a:gd name="T4" fmla="*/ 212710 w 3357349"/>
                <a:gd name="T5" fmla="*/ 866732 h 2797791"/>
                <a:gd name="T6" fmla="*/ 322497 w 3357349"/>
                <a:gd name="T7" fmla="*/ 858276 h 2797791"/>
                <a:gd name="T8" fmla="*/ 459730 w 3357349"/>
                <a:gd name="T9" fmla="*/ 837136 h 2797791"/>
                <a:gd name="T10" fmla="*/ 555793 w 3357349"/>
                <a:gd name="T11" fmla="*/ 803313 h 2797791"/>
                <a:gd name="T12" fmla="*/ 638133 w 3357349"/>
                <a:gd name="T13" fmla="*/ 748349 h 2797791"/>
                <a:gd name="T14" fmla="*/ 699888 w 3357349"/>
                <a:gd name="T15" fmla="*/ 697613 h 2797791"/>
                <a:gd name="T16" fmla="*/ 754782 w 3357349"/>
                <a:gd name="T17" fmla="*/ 617283 h 2797791"/>
                <a:gd name="T18" fmla="*/ 823398 w 3357349"/>
                <a:gd name="T19" fmla="*/ 515811 h 2797791"/>
                <a:gd name="T20" fmla="*/ 871430 w 3357349"/>
                <a:gd name="T21" fmla="*/ 427024 h 2797791"/>
                <a:gd name="T22" fmla="*/ 912599 w 3357349"/>
                <a:gd name="T23" fmla="*/ 350920 h 2797791"/>
                <a:gd name="T24" fmla="*/ 953769 w 3357349"/>
                <a:gd name="T25" fmla="*/ 270589 h 2797791"/>
                <a:gd name="T26" fmla="*/ 1008662 w 3357349"/>
                <a:gd name="T27" fmla="*/ 177574 h 2797791"/>
                <a:gd name="T28" fmla="*/ 1056694 w 3357349"/>
                <a:gd name="T29" fmla="*/ 105699 h 2797791"/>
                <a:gd name="T30" fmla="*/ 1091002 w 3357349"/>
                <a:gd name="T31" fmla="*/ 63420 h 2797791"/>
                <a:gd name="T32" fmla="*/ 1125311 w 3357349"/>
                <a:gd name="T33" fmla="*/ 34920 h 2797791"/>
                <a:gd name="T34" fmla="*/ 1180203 w 3357349"/>
                <a:gd name="T35" fmla="*/ 8456 h 2797791"/>
                <a:gd name="T36" fmla="*/ 1228235 w 3357349"/>
                <a:gd name="T37" fmla="*/ 0 h 2797791"/>
                <a:gd name="T38" fmla="*/ 1269405 w 3357349"/>
                <a:gd name="T39" fmla="*/ 0 h 2797791"/>
                <a:gd name="T40" fmla="*/ 1344883 w 3357349"/>
                <a:gd name="T41" fmla="*/ 8456 h 2797791"/>
                <a:gd name="T42" fmla="*/ 1420361 w 3357349"/>
                <a:gd name="T43" fmla="*/ 25368 h 2797791"/>
                <a:gd name="T44" fmla="*/ 1495839 w 3357349"/>
                <a:gd name="T45" fmla="*/ 54963 h 2797791"/>
                <a:gd name="T46" fmla="*/ 1571317 w 3357349"/>
                <a:gd name="T47" fmla="*/ 88787 h 2797791"/>
                <a:gd name="T48" fmla="*/ 1633071 w 3357349"/>
                <a:gd name="T49" fmla="*/ 118383 h 2797791"/>
                <a:gd name="T50" fmla="*/ 1687965 w 3357349"/>
                <a:gd name="T51" fmla="*/ 143750 h 2797791"/>
                <a:gd name="T52" fmla="*/ 1687965 w 3357349"/>
                <a:gd name="T53" fmla="*/ 143750 h 27977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7349" h="2797791">
                  <a:moveTo>
                    <a:pt x="0" y="2729552"/>
                  </a:moveTo>
                  <a:cubicBezTo>
                    <a:pt x="60278" y="2744337"/>
                    <a:pt x="120556" y="2759122"/>
                    <a:pt x="191069" y="2770495"/>
                  </a:cubicBezTo>
                  <a:cubicBezTo>
                    <a:pt x="261582" y="2781868"/>
                    <a:pt x="348017" y="2797791"/>
                    <a:pt x="423080" y="2797791"/>
                  </a:cubicBezTo>
                  <a:cubicBezTo>
                    <a:pt x="498143" y="2797791"/>
                    <a:pt x="559558" y="2786417"/>
                    <a:pt x="641445" y="2770495"/>
                  </a:cubicBezTo>
                  <a:cubicBezTo>
                    <a:pt x="723332" y="2754573"/>
                    <a:pt x="837063" y="2731827"/>
                    <a:pt x="914400" y="2702257"/>
                  </a:cubicBezTo>
                  <a:cubicBezTo>
                    <a:pt x="991737" y="2672687"/>
                    <a:pt x="1046329" y="2640842"/>
                    <a:pt x="1105469" y="2593075"/>
                  </a:cubicBezTo>
                  <a:cubicBezTo>
                    <a:pt x="1164609" y="2545308"/>
                    <a:pt x="1221475" y="2472520"/>
                    <a:pt x="1269242" y="2415654"/>
                  </a:cubicBezTo>
                  <a:cubicBezTo>
                    <a:pt x="1317009" y="2358788"/>
                    <a:pt x="1353403" y="2322394"/>
                    <a:pt x="1392072" y="2251881"/>
                  </a:cubicBezTo>
                  <a:cubicBezTo>
                    <a:pt x="1430741" y="2181368"/>
                    <a:pt x="1460311" y="2090382"/>
                    <a:pt x="1501254" y="1992573"/>
                  </a:cubicBezTo>
                  <a:cubicBezTo>
                    <a:pt x="1542197" y="1894764"/>
                    <a:pt x="1599062" y="1767385"/>
                    <a:pt x="1637731" y="1665027"/>
                  </a:cubicBezTo>
                  <a:cubicBezTo>
                    <a:pt x="1676400" y="1562669"/>
                    <a:pt x="1733266" y="1378424"/>
                    <a:pt x="1733266" y="1378424"/>
                  </a:cubicBezTo>
                  <a:cubicBezTo>
                    <a:pt x="1762836" y="1289713"/>
                    <a:pt x="1787856" y="1216925"/>
                    <a:pt x="1815152" y="1132764"/>
                  </a:cubicBezTo>
                  <a:cubicBezTo>
                    <a:pt x="1842448" y="1048603"/>
                    <a:pt x="1865194" y="966717"/>
                    <a:pt x="1897039" y="873457"/>
                  </a:cubicBezTo>
                  <a:cubicBezTo>
                    <a:pt x="1928884" y="780197"/>
                    <a:pt x="1972102" y="661916"/>
                    <a:pt x="2006221" y="573206"/>
                  </a:cubicBezTo>
                  <a:cubicBezTo>
                    <a:pt x="2040340" y="484496"/>
                    <a:pt x="2074460" y="402609"/>
                    <a:pt x="2101755" y="341194"/>
                  </a:cubicBezTo>
                  <a:cubicBezTo>
                    <a:pt x="2129050" y="279779"/>
                    <a:pt x="2147248" y="242795"/>
                    <a:pt x="2169994" y="204716"/>
                  </a:cubicBezTo>
                  <a:cubicBezTo>
                    <a:pt x="2192740" y="166637"/>
                    <a:pt x="2238233" y="112719"/>
                    <a:pt x="2238233" y="112719"/>
                  </a:cubicBezTo>
                  <a:cubicBezTo>
                    <a:pt x="2267803" y="83149"/>
                    <a:pt x="2313296" y="46081"/>
                    <a:pt x="2347415" y="27295"/>
                  </a:cubicBezTo>
                  <a:cubicBezTo>
                    <a:pt x="2381534" y="8509"/>
                    <a:pt x="2413379" y="4549"/>
                    <a:pt x="2442949" y="0"/>
                  </a:cubicBezTo>
                  <a:cubicBezTo>
                    <a:pt x="2472519" y="-4549"/>
                    <a:pt x="2486167" y="-4549"/>
                    <a:pt x="2524836" y="0"/>
                  </a:cubicBezTo>
                  <a:cubicBezTo>
                    <a:pt x="2563505" y="4549"/>
                    <a:pt x="2624919" y="13647"/>
                    <a:pt x="2674961" y="27295"/>
                  </a:cubicBezTo>
                  <a:cubicBezTo>
                    <a:pt x="2725003" y="40943"/>
                    <a:pt x="2775044" y="56865"/>
                    <a:pt x="2825086" y="81886"/>
                  </a:cubicBezTo>
                  <a:cubicBezTo>
                    <a:pt x="2875128" y="106907"/>
                    <a:pt x="2925170" y="143302"/>
                    <a:pt x="2975212" y="177421"/>
                  </a:cubicBezTo>
                  <a:cubicBezTo>
                    <a:pt x="3025254" y="211540"/>
                    <a:pt x="3079845" y="252484"/>
                    <a:pt x="3125337" y="286603"/>
                  </a:cubicBezTo>
                  <a:cubicBezTo>
                    <a:pt x="3170830" y="320722"/>
                    <a:pt x="3209498" y="352567"/>
                    <a:pt x="3248167" y="382137"/>
                  </a:cubicBezTo>
                  <a:cubicBezTo>
                    <a:pt x="3286836" y="411707"/>
                    <a:pt x="3357349" y="464024"/>
                    <a:pt x="3357349" y="464024"/>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66574" name="Freeform 12"/>
            <p:cNvSpPr>
              <a:spLocks/>
            </p:cNvSpPr>
            <p:nvPr/>
          </p:nvSpPr>
          <p:spPr bwMode="auto">
            <a:xfrm>
              <a:off x="4518536" y="3708582"/>
              <a:ext cx="999971" cy="874783"/>
            </a:xfrm>
            <a:custGeom>
              <a:avLst/>
              <a:gdLst>
                <a:gd name="T0" fmla="*/ 0 w 1103187"/>
                <a:gd name="T1" fmla="*/ 0 h 1034201"/>
                <a:gd name="T2" fmla="*/ 95326 w 1103187"/>
                <a:gd name="T3" fmla="*/ 45047 h 1034201"/>
                <a:gd name="T4" fmla="*/ 157080 w 1103187"/>
                <a:gd name="T5" fmla="*/ 78099 h 1034201"/>
                <a:gd name="T6" fmla="*/ 227370 w 1103187"/>
                <a:gd name="T7" fmla="*/ 116310 h 1034201"/>
                <a:gd name="T8" fmla="*/ 320294 w 1103187"/>
                <a:gd name="T9" fmla="*/ 170917 h 1034201"/>
                <a:gd name="T10" fmla="*/ 382049 w 1103187"/>
                <a:gd name="T11" fmla="*/ 208968 h 1034201"/>
                <a:gd name="T12" fmla="*/ 436943 w 1103187"/>
                <a:gd name="T13" fmla="*/ 242791 h 1034201"/>
                <a:gd name="T14" fmla="*/ 498698 w 1103187"/>
                <a:gd name="T15" fmla="*/ 280843 h 1034201"/>
                <a:gd name="T16" fmla="*/ 541801 w 1103187"/>
                <a:gd name="T17" fmla="*/ 307536 h 1034201"/>
                <a:gd name="T18" fmla="*/ 547161 w 1103187"/>
                <a:gd name="T19" fmla="*/ 317864 h 1034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03187" h="1034201">
                  <a:moveTo>
                    <a:pt x="0" y="0"/>
                  </a:moveTo>
                  <a:lnTo>
                    <a:pt x="189601" y="145410"/>
                  </a:lnTo>
                  <a:cubicBezTo>
                    <a:pt x="237368" y="184078"/>
                    <a:pt x="268659" y="213765"/>
                    <a:pt x="312431" y="252105"/>
                  </a:cubicBezTo>
                  <a:cubicBezTo>
                    <a:pt x="356203" y="290445"/>
                    <a:pt x="398131" y="325513"/>
                    <a:pt x="452236" y="375448"/>
                  </a:cubicBezTo>
                  <a:cubicBezTo>
                    <a:pt x="506341" y="425383"/>
                    <a:pt x="575453" y="492961"/>
                    <a:pt x="637062" y="551718"/>
                  </a:cubicBezTo>
                  <a:cubicBezTo>
                    <a:pt x="688338" y="601568"/>
                    <a:pt x="718949" y="633605"/>
                    <a:pt x="759892" y="674548"/>
                  </a:cubicBezTo>
                  <a:lnTo>
                    <a:pt x="869074" y="783730"/>
                  </a:lnTo>
                  <a:lnTo>
                    <a:pt x="991904" y="906560"/>
                  </a:lnTo>
                  <a:lnTo>
                    <a:pt x="1077636" y="992721"/>
                  </a:lnTo>
                  <a:cubicBezTo>
                    <a:pt x="1097711" y="981964"/>
                    <a:pt x="1117785" y="1058690"/>
                    <a:pt x="1088296" y="1026063"/>
                  </a:cubicBezTo>
                </a:path>
              </a:pathLst>
            </a:custGeom>
            <a:noFill/>
            <a:ln w="38100" cap="flat" cmpd="sng">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grpSp>
      <p:sp>
        <p:nvSpPr>
          <p:cNvPr id="14" name="TextBox 13"/>
          <p:cNvSpPr txBox="1"/>
          <p:nvPr/>
        </p:nvSpPr>
        <p:spPr>
          <a:xfrm>
            <a:off x="467766" y="1968163"/>
            <a:ext cx="553998" cy="3733800"/>
          </a:xfrm>
          <a:prstGeom prst="rect">
            <a:avLst/>
          </a:prstGeom>
          <a:noFill/>
        </p:spPr>
        <p:txBody>
          <a:bodyPr vert="vert270">
            <a:spAutoFit/>
          </a:bodyPr>
          <a:lstStyle/>
          <a:p>
            <a:pPr algn="ctr">
              <a:defRPr/>
            </a:pPr>
            <a:r>
              <a:rPr lang="en-US" sz="2400" dirty="0">
                <a:latin typeface="Times New Roman" pitchFamily="18" charset="0"/>
                <a:cs typeface="Times New Roman" pitchFamily="18" charset="0"/>
              </a:rPr>
              <a:t>Viability &amp; Performance</a:t>
            </a:r>
          </a:p>
        </p:txBody>
      </p:sp>
      <p:sp>
        <p:nvSpPr>
          <p:cNvPr id="66567" name="TextBox 14"/>
          <p:cNvSpPr txBox="1">
            <a:spLocks noChangeArrowheads="1"/>
          </p:cNvSpPr>
          <p:nvPr/>
        </p:nvSpPr>
        <p:spPr bwMode="auto">
          <a:xfrm>
            <a:off x="1231900" y="5707063"/>
            <a:ext cx="6999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a:latin typeface="Times New Roman" charset="0"/>
                <a:cs typeface="Times New Roman" charset="0"/>
              </a:rPr>
              <a:t>Time</a:t>
            </a:r>
          </a:p>
        </p:txBody>
      </p:sp>
      <p:cxnSp>
        <p:nvCxnSpPr>
          <p:cNvPr id="18" name="Straight Arrow Connector 17"/>
          <p:cNvCxnSpPr>
            <a:cxnSpLocks noChangeShapeType="1"/>
          </p:cNvCxnSpPr>
          <p:nvPr/>
        </p:nvCxnSpPr>
        <p:spPr bwMode="auto">
          <a:xfrm>
            <a:off x="3962400" y="2779713"/>
            <a:ext cx="2133600" cy="0"/>
          </a:xfrm>
          <a:prstGeom prst="straightConnector1">
            <a:avLst/>
          </a:prstGeom>
          <a:noFill/>
          <a:ln w="38100">
            <a:solidFill>
              <a:srgbClr val="0070C0"/>
            </a:solidFill>
            <a:round/>
            <a:headEnd type="none" w="sm" len="sm"/>
            <a:tailEnd type="arrow" w="med" len="med"/>
          </a:ln>
          <a:extLst>
            <a:ext uri="{909E8E84-426E-40DD-AFC4-6F175D3DCCD1}">
              <a14:hiddenFill xmlns:a14="http://schemas.microsoft.com/office/drawing/2010/main">
                <a:noFill/>
              </a14:hiddenFill>
            </a:ext>
          </a:extLst>
        </p:spPr>
      </p:cxnSp>
      <p:cxnSp>
        <p:nvCxnSpPr>
          <p:cNvPr id="19" name="Straight Arrow Connector 18"/>
          <p:cNvCxnSpPr>
            <a:cxnSpLocks noChangeShapeType="1"/>
          </p:cNvCxnSpPr>
          <p:nvPr/>
        </p:nvCxnSpPr>
        <p:spPr bwMode="auto">
          <a:xfrm>
            <a:off x="4159250" y="3144838"/>
            <a:ext cx="0" cy="1379537"/>
          </a:xfrm>
          <a:prstGeom prst="straightConnector1">
            <a:avLst/>
          </a:prstGeom>
          <a:noFill/>
          <a:ln w="38100">
            <a:solidFill>
              <a:srgbClr val="0070C0"/>
            </a:solidFill>
            <a:round/>
            <a:headEnd type="none" w="sm" len="sm"/>
            <a:tailEnd type="arrow" w="med" len="med"/>
          </a:ln>
          <a:extLst>
            <a:ext uri="{909E8E84-426E-40DD-AFC4-6F175D3DCCD1}">
              <a14:hiddenFill xmlns:a14="http://schemas.microsoft.com/office/drawing/2010/main">
                <a:noFill/>
              </a14:hiddenFill>
            </a:ext>
          </a:extLst>
        </p:spPr>
      </p:cxnSp>
      <p:sp>
        <p:nvSpPr>
          <p:cNvPr id="66572" name="Text Placeholder 13"/>
          <p:cNvSpPr txBox="1">
            <a:spLocks/>
          </p:cNvSpPr>
          <p:nvPr/>
        </p:nvSpPr>
        <p:spPr bwMode="auto">
          <a:xfrm>
            <a:off x="387096" y="6333744"/>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200" dirty="0">
                <a:solidFill>
                  <a:srgbClr val="898989"/>
                </a:solidFill>
              </a:rPr>
              <a:t>Adapted from James </a:t>
            </a:r>
            <a:r>
              <a:rPr lang="en-US" sz="1200" dirty="0" err="1">
                <a:solidFill>
                  <a:srgbClr val="898989"/>
                </a:solidFill>
              </a:rPr>
              <a:t>Reinertsen</a:t>
            </a:r>
            <a:r>
              <a:rPr lang="en-US" sz="1200" dirty="0">
                <a:solidFill>
                  <a:srgbClr val="898989"/>
                </a:solidFill>
              </a:rPr>
              <a:t>, “Possible or Passable?”, 2012.</a:t>
            </a:r>
          </a:p>
          <a:p>
            <a:pPr eaLnBrk="1" hangingPunct="1"/>
            <a:endParaRPr lang="en-US" sz="1200" dirty="0">
              <a:solidFill>
                <a:srgbClr val="898989"/>
              </a:solidFill>
            </a:endParaRPr>
          </a:p>
        </p:txBody>
      </p:sp>
      <p:sp>
        <p:nvSpPr>
          <p:cNvPr id="21" name="Oval 20"/>
          <p:cNvSpPr>
            <a:spLocks noChangeArrowheads="1"/>
          </p:cNvSpPr>
          <p:nvPr/>
        </p:nvSpPr>
        <p:spPr bwMode="auto">
          <a:xfrm>
            <a:off x="3433763" y="2895600"/>
            <a:ext cx="2438400" cy="23495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defTabSz="914400" eaLnBrk="0" hangingPunct="0"/>
            <a:endParaRPr lang="en-US">
              <a:latin typeface="Arial" charset="0"/>
            </a:endParaRPr>
          </a:p>
        </p:txBody>
      </p:sp>
      <p:sp>
        <p:nvSpPr>
          <p:cNvPr id="3" name="Title 2"/>
          <p:cNvSpPr>
            <a:spLocks noGrp="1"/>
          </p:cNvSpPr>
          <p:nvPr>
            <p:ph type="title"/>
          </p:nvPr>
        </p:nvSpPr>
        <p:spPr>
          <a:xfrm>
            <a:off x="457200" y="533400"/>
            <a:ext cx="8686800" cy="679764"/>
          </a:xfrm>
        </p:spPr>
        <p:txBody>
          <a:bodyPr/>
          <a:lstStyle/>
          <a:p>
            <a:r>
              <a:rPr lang="en-US" dirty="0" smtClean="0"/>
              <a:t>Transition to Value Based Imaging Care</a:t>
            </a:r>
            <a:br>
              <a:rPr lang="en-US" dirty="0" smtClean="0"/>
            </a:br>
            <a:endParaRPr lang="en-US" dirty="0"/>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40793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1.11111E-6 2.22222E-6 L 0.07014 0.0743 " pathEditMode="relative" rAng="0" ptsTypes="AA">
                                      <p:cBhvr>
                                        <p:cTn id="24" dur="2000" fill="hold"/>
                                        <p:tgtEl>
                                          <p:spTgt spid="19"/>
                                        </p:tgtEl>
                                        <p:attrNameLst>
                                          <p:attrName>ppt_x</p:attrName>
                                          <p:attrName>ppt_y</p:attrName>
                                        </p:attrNameLst>
                                      </p:cBhvr>
                                      <p:rCtr x="3507" y="3704"/>
                                    </p:animMotion>
                                  </p:childTnLst>
                                </p:cTn>
                              </p:par>
                            </p:childTnLst>
                          </p:cTn>
                        </p:par>
                        <p:par>
                          <p:cTn id="25" fill="hold">
                            <p:stCondLst>
                              <p:cond delay="2000"/>
                            </p:stCondLst>
                            <p:childTnLst>
                              <p:par>
                                <p:cTn id="26" presetID="31"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fltVal val="0"/>
                                          </p:val>
                                        </p:tav>
                                        <p:tav tm="100000">
                                          <p:val>
                                            <p:strVal val="#ppt_w"/>
                                          </p:val>
                                        </p:tav>
                                      </p:tavLst>
                                    </p:anim>
                                    <p:anim calcmode="lin" valueType="num">
                                      <p:cBhvr>
                                        <p:cTn id="29" dur="1000" fill="hold"/>
                                        <p:tgtEl>
                                          <p:spTgt spid="21"/>
                                        </p:tgtEl>
                                        <p:attrNameLst>
                                          <p:attrName>ppt_h</p:attrName>
                                        </p:attrNameLst>
                                      </p:cBhvr>
                                      <p:tavLst>
                                        <p:tav tm="0">
                                          <p:val>
                                            <p:fltVal val="0"/>
                                          </p:val>
                                        </p:tav>
                                        <p:tav tm="100000">
                                          <p:val>
                                            <p:strVal val="#ppt_h"/>
                                          </p:val>
                                        </p:tav>
                                      </p:tavLst>
                                    </p:anim>
                                    <p:anim calcmode="lin" valueType="num">
                                      <p:cBhvr>
                                        <p:cTn id="30" dur="1000" fill="hold"/>
                                        <p:tgtEl>
                                          <p:spTgt spid="21"/>
                                        </p:tgtEl>
                                        <p:attrNameLst>
                                          <p:attrName>style.rotation</p:attrName>
                                        </p:attrNameLst>
                                      </p:cBhvr>
                                      <p:tavLst>
                                        <p:tav tm="0">
                                          <p:val>
                                            <p:fltVal val="90"/>
                                          </p:val>
                                        </p:tav>
                                        <p:tav tm="100000">
                                          <p:val>
                                            <p:fltVal val="0"/>
                                          </p:val>
                                        </p:tav>
                                      </p:tavLst>
                                    </p:anim>
                                    <p:animEffect transition="in" filter="fade">
                                      <p:cBhvr>
                                        <p:cTn id="3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r>
              <a:rPr lang="en-US" smtClean="0"/>
              <a:t>Christensen’s Innovator’s Dilemma</a:t>
            </a:r>
            <a:endParaRPr lang="en-US" dirty="0"/>
          </a:p>
        </p:txBody>
      </p:sp>
      <p:sp>
        <p:nvSpPr>
          <p:cNvPr id="2" name="TextBox 1"/>
          <p:cNvSpPr txBox="1"/>
          <p:nvPr/>
        </p:nvSpPr>
        <p:spPr>
          <a:xfrm>
            <a:off x="467766" y="1149350"/>
            <a:ext cx="8229600" cy="861774"/>
          </a:xfrm>
          <a:prstGeom prst="rect">
            <a:avLst/>
          </a:prstGeom>
          <a:noFill/>
        </p:spPr>
        <p:txBody>
          <a:bodyPr wrap="square" rtlCol="0">
            <a:spAutoFit/>
          </a:bodyPr>
          <a:lstStyle/>
          <a:p>
            <a:pPr algn="ctr"/>
            <a:r>
              <a:rPr lang="en-US" sz="1200" dirty="0"/>
              <a:t>"Generally, </a:t>
            </a:r>
            <a:r>
              <a:rPr lang="en-US" sz="1200" b="1" dirty="0">
                <a:solidFill>
                  <a:srgbClr val="00446A"/>
                </a:solidFill>
              </a:rPr>
              <a:t>disruptive innovations </a:t>
            </a:r>
            <a:r>
              <a:rPr lang="en-US" sz="1200" dirty="0"/>
              <a:t>were technologically straightforward, consisting of off-the-shelf components put together in a product architecture that was often simpler than prior approaches. </a:t>
            </a:r>
            <a:r>
              <a:rPr lang="en-US" sz="1200" b="1" dirty="0">
                <a:solidFill>
                  <a:srgbClr val="00446A"/>
                </a:solidFill>
              </a:rPr>
              <a:t>They offered less of what customers in established markets wanted and so could rarely be initially employed there</a:t>
            </a:r>
            <a:r>
              <a:rPr lang="en-US" sz="1200" b="1" dirty="0">
                <a:solidFill>
                  <a:schemeClr val="accent2"/>
                </a:solidFill>
              </a:rPr>
              <a:t>.</a:t>
            </a:r>
            <a:r>
              <a:rPr lang="en-US" sz="1200" dirty="0"/>
              <a:t> They offered a different package of attributes valued only in emerging markets remote from, and unimportant to, the mainstream</a:t>
            </a:r>
            <a:r>
              <a:rPr lang="en-US" sz="1200" dirty="0" smtClean="0"/>
              <a:t>.” </a:t>
            </a:r>
            <a:r>
              <a:rPr lang="en-US" sz="1000" dirty="0" smtClean="0"/>
              <a:t>Clayton Christensen, 1997</a:t>
            </a:r>
            <a:endParaRPr lang="en-US" sz="1000" dirty="0"/>
          </a:p>
        </p:txBody>
      </p:sp>
      <p:sp>
        <p:nvSpPr>
          <p:cNvPr id="3" name="Rectangle 2"/>
          <p:cNvSpPr/>
          <p:nvPr/>
        </p:nvSpPr>
        <p:spPr>
          <a:xfrm>
            <a:off x="2514602" y="6022422"/>
            <a:ext cx="6172198" cy="400110"/>
          </a:xfrm>
          <a:prstGeom prst="rect">
            <a:avLst/>
          </a:prstGeom>
        </p:spPr>
        <p:txBody>
          <a:bodyPr wrap="square">
            <a:spAutoFit/>
          </a:bodyPr>
          <a:lstStyle/>
          <a:p>
            <a:r>
              <a:rPr lang="en-US" sz="1000" dirty="0">
                <a:hlinkClick r:id="rId3"/>
              </a:rPr>
              <a:t>Christensen, Clayton M. (1997), </a:t>
            </a:r>
            <a:r>
              <a:rPr lang="en-US" sz="1000" i="1" dirty="0">
                <a:hlinkClick r:id="rId4"/>
              </a:rPr>
              <a:t>The innovator's dilemma: when new technologies cause great firms to fail, Boston, Massachusetts, USA: </a:t>
            </a:r>
            <a:r>
              <a:rPr lang="en-US" sz="1000" i="1" dirty="0">
                <a:hlinkClick r:id="rId5"/>
              </a:rPr>
              <a:t>Harvard Business School Press, </a:t>
            </a:r>
            <a:r>
              <a:rPr lang="en-US" sz="1000" i="1" dirty="0">
                <a:hlinkClick r:id="rId6"/>
              </a:rPr>
              <a:t>ISBN </a:t>
            </a:r>
            <a:r>
              <a:rPr lang="en-US" sz="1000" i="1" dirty="0">
                <a:hlinkClick r:id="rId7"/>
              </a:rPr>
              <a:t>978-0-87584-585-2.</a:t>
            </a:r>
            <a:endParaRPr lang="en-US" sz="1000" dirty="0"/>
          </a:p>
        </p:txBody>
      </p:sp>
      <p:sp>
        <p:nvSpPr>
          <p:cNvPr id="23" name="TextBox 22"/>
          <p:cNvSpPr txBox="1"/>
          <p:nvPr/>
        </p:nvSpPr>
        <p:spPr>
          <a:xfrm>
            <a:off x="5705813" y="4577616"/>
            <a:ext cx="2142787" cy="830997"/>
          </a:xfrm>
          <a:prstGeom prst="rect">
            <a:avLst/>
          </a:prstGeom>
          <a:noFill/>
        </p:spPr>
        <p:txBody>
          <a:bodyPr wrap="square" rtlCol="0">
            <a:spAutoFit/>
          </a:bodyPr>
          <a:lstStyle/>
          <a:p>
            <a:pPr algn="ctr"/>
            <a:r>
              <a:rPr lang="en-US" sz="2400" b="1" cap="small" dirty="0" smtClean="0">
                <a:solidFill>
                  <a:srgbClr val="00446A"/>
                </a:solidFill>
              </a:rPr>
              <a:t>Imaging’s Future State</a:t>
            </a:r>
            <a:endParaRPr lang="en-US" sz="2400" b="1" cap="small" dirty="0">
              <a:solidFill>
                <a:srgbClr val="00446A"/>
              </a:solidFill>
            </a:endParaRPr>
          </a:p>
        </p:txBody>
      </p:sp>
      <p:cxnSp>
        <p:nvCxnSpPr>
          <p:cNvPr id="24" name="Straight Arrow Connector 23"/>
          <p:cNvCxnSpPr/>
          <p:nvPr/>
        </p:nvCxnSpPr>
        <p:spPr>
          <a:xfrm>
            <a:off x="3962400" y="4316413"/>
            <a:ext cx="2133600" cy="0"/>
          </a:xfrm>
          <a:prstGeom prst="straightConnector1">
            <a:avLst/>
          </a:prstGeom>
          <a:ln w="38100" cmpd="sng">
            <a:solidFill>
              <a:srgbClr val="00446A"/>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514601" y="4577616"/>
            <a:ext cx="2203450" cy="1200329"/>
          </a:xfrm>
          <a:prstGeom prst="rect">
            <a:avLst/>
          </a:prstGeom>
          <a:noFill/>
        </p:spPr>
        <p:txBody>
          <a:bodyPr wrap="square" rtlCol="0">
            <a:spAutoFit/>
          </a:bodyPr>
          <a:lstStyle/>
          <a:p>
            <a:pPr algn="ctr"/>
            <a:r>
              <a:rPr lang="en-US" sz="2400" b="1" cap="small" dirty="0" smtClean="0">
                <a:solidFill>
                  <a:srgbClr val="00446A"/>
                </a:solidFill>
              </a:rPr>
              <a:t>Imaging’s Current State</a:t>
            </a:r>
            <a:endParaRPr lang="en-US" sz="2400" b="1" cap="small" dirty="0">
              <a:solidFill>
                <a:srgbClr val="00446A"/>
              </a:solidFill>
            </a:endParaRPr>
          </a:p>
        </p:txBody>
      </p:sp>
      <p:cxnSp>
        <p:nvCxnSpPr>
          <p:cNvPr id="26" name="Straight Connector 5"/>
          <p:cNvCxnSpPr>
            <a:cxnSpLocks noChangeShapeType="1"/>
          </p:cNvCxnSpPr>
          <p:nvPr/>
        </p:nvCxnSpPr>
        <p:spPr bwMode="auto">
          <a:xfrm>
            <a:off x="1231900" y="2154238"/>
            <a:ext cx="0" cy="3733800"/>
          </a:xfrm>
          <a:prstGeom prst="line">
            <a:avLst/>
          </a:prstGeom>
          <a:noFill/>
          <a:ln w="38100">
            <a:solidFill>
              <a:srgbClr val="000000"/>
            </a:solidFill>
            <a:round/>
            <a:headEnd type="triangle" w="lg" len="lg"/>
            <a:tailEnd type="none" w="sm" len="sm"/>
          </a:ln>
          <a:extLst>
            <a:ext uri="{909E8E84-426E-40DD-AFC4-6F175D3DCCD1}">
              <a14:hiddenFill xmlns:a14="http://schemas.microsoft.com/office/drawing/2010/main">
                <a:noFill/>
              </a14:hiddenFill>
            </a:ext>
          </a:extLst>
        </p:spPr>
      </p:cxnSp>
      <p:cxnSp>
        <p:nvCxnSpPr>
          <p:cNvPr id="27" name="Straight Connector 6"/>
          <p:cNvCxnSpPr>
            <a:cxnSpLocks noChangeShapeType="1"/>
          </p:cNvCxnSpPr>
          <p:nvPr/>
        </p:nvCxnSpPr>
        <p:spPr bwMode="auto">
          <a:xfrm flipH="1">
            <a:off x="1220788" y="5894388"/>
            <a:ext cx="7162800" cy="0"/>
          </a:xfrm>
          <a:prstGeom prst="line">
            <a:avLst/>
          </a:prstGeom>
          <a:noFill/>
          <a:ln w="38100">
            <a:solidFill>
              <a:srgbClr val="000000"/>
            </a:solidFill>
            <a:round/>
            <a:headEnd type="triangle" w="lg" len="lg"/>
            <a:tailEnd type="none" w="sm" len="sm"/>
          </a:ln>
          <a:extLst>
            <a:ext uri="{909E8E84-426E-40DD-AFC4-6F175D3DCCD1}">
              <a14:hiddenFill xmlns:a14="http://schemas.microsoft.com/office/drawing/2010/main">
                <a:noFill/>
              </a14:hiddenFill>
            </a:ext>
          </a:extLst>
        </p:spPr>
      </p:cxnSp>
      <p:grpSp>
        <p:nvGrpSpPr>
          <p:cNvPr id="28" name="Group 7"/>
          <p:cNvGrpSpPr>
            <a:grpSpLocks/>
          </p:cNvGrpSpPr>
          <p:nvPr/>
        </p:nvGrpSpPr>
        <p:grpSpPr bwMode="auto">
          <a:xfrm>
            <a:off x="4159250" y="3041650"/>
            <a:ext cx="3919538" cy="2366963"/>
            <a:chOff x="1600200" y="3403729"/>
            <a:chExt cx="3918307" cy="2366524"/>
          </a:xfrm>
        </p:grpSpPr>
        <p:sp>
          <p:nvSpPr>
            <p:cNvPr id="29" name="Freeform 8"/>
            <p:cNvSpPr>
              <a:spLocks/>
            </p:cNvSpPr>
            <p:nvPr/>
          </p:nvSpPr>
          <p:spPr bwMode="auto">
            <a:xfrm>
              <a:off x="1600200" y="3403729"/>
              <a:ext cx="3043229" cy="2366524"/>
            </a:xfrm>
            <a:custGeom>
              <a:avLst/>
              <a:gdLst>
                <a:gd name="T0" fmla="*/ 0 w 3357349"/>
                <a:gd name="T1" fmla="*/ 845591 h 2797791"/>
                <a:gd name="T2" fmla="*/ 96063 w 3357349"/>
                <a:gd name="T3" fmla="*/ 858276 h 2797791"/>
                <a:gd name="T4" fmla="*/ 212710 w 3357349"/>
                <a:gd name="T5" fmla="*/ 866732 h 2797791"/>
                <a:gd name="T6" fmla="*/ 322497 w 3357349"/>
                <a:gd name="T7" fmla="*/ 858276 h 2797791"/>
                <a:gd name="T8" fmla="*/ 459730 w 3357349"/>
                <a:gd name="T9" fmla="*/ 837136 h 2797791"/>
                <a:gd name="T10" fmla="*/ 555793 w 3357349"/>
                <a:gd name="T11" fmla="*/ 803313 h 2797791"/>
                <a:gd name="T12" fmla="*/ 638133 w 3357349"/>
                <a:gd name="T13" fmla="*/ 748349 h 2797791"/>
                <a:gd name="T14" fmla="*/ 699888 w 3357349"/>
                <a:gd name="T15" fmla="*/ 697613 h 2797791"/>
                <a:gd name="T16" fmla="*/ 754782 w 3357349"/>
                <a:gd name="T17" fmla="*/ 617283 h 2797791"/>
                <a:gd name="T18" fmla="*/ 823398 w 3357349"/>
                <a:gd name="T19" fmla="*/ 515811 h 2797791"/>
                <a:gd name="T20" fmla="*/ 871430 w 3357349"/>
                <a:gd name="T21" fmla="*/ 427024 h 2797791"/>
                <a:gd name="T22" fmla="*/ 912599 w 3357349"/>
                <a:gd name="T23" fmla="*/ 350920 h 2797791"/>
                <a:gd name="T24" fmla="*/ 953769 w 3357349"/>
                <a:gd name="T25" fmla="*/ 270589 h 2797791"/>
                <a:gd name="T26" fmla="*/ 1008662 w 3357349"/>
                <a:gd name="T27" fmla="*/ 177574 h 2797791"/>
                <a:gd name="T28" fmla="*/ 1056694 w 3357349"/>
                <a:gd name="T29" fmla="*/ 105699 h 2797791"/>
                <a:gd name="T30" fmla="*/ 1091002 w 3357349"/>
                <a:gd name="T31" fmla="*/ 63420 h 2797791"/>
                <a:gd name="T32" fmla="*/ 1125311 w 3357349"/>
                <a:gd name="T33" fmla="*/ 34920 h 2797791"/>
                <a:gd name="T34" fmla="*/ 1180203 w 3357349"/>
                <a:gd name="T35" fmla="*/ 8456 h 2797791"/>
                <a:gd name="T36" fmla="*/ 1228235 w 3357349"/>
                <a:gd name="T37" fmla="*/ 0 h 2797791"/>
                <a:gd name="T38" fmla="*/ 1269405 w 3357349"/>
                <a:gd name="T39" fmla="*/ 0 h 2797791"/>
                <a:gd name="T40" fmla="*/ 1344883 w 3357349"/>
                <a:gd name="T41" fmla="*/ 8456 h 2797791"/>
                <a:gd name="T42" fmla="*/ 1420361 w 3357349"/>
                <a:gd name="T43" fmla="*/ 25368 h 2797791"/>
                <a:gd name="T44" fmla="*/ 1495839 w 3357349"/>
                <a:gd name="T45" fmla="*/ 54963 h 2797791"/>
                <a:gd name="T46" fmla="*/ 1571317 w 3357349"/>
                <a:gd name="T47" fmla="*/ 88787 h 2797791"/>
                <a:gd name="T48" fmla="*/ 1633071 w 3357349"/>
                <a:gd name="T49" fmla="*/ 118383 h 2797791"/>
                <a:gd name="T50" fmla="*/ 1687965 w 3357349"/>
                <a:gd name="T51" fmla="*/ 143750 h 2797791"/>
                <a:gd name="T52" fmla="*/ 1687965 w 3357349"/>
                <a:gd name="T53" fmla="*/ 143750 h 27977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7349" h="2797791">
                  <a:moveTo>
                    <a:pt x="0" y="2729552"/>
                  </a:moveTo>
                  <a:cubicBezTo>
                    <a:pt x="60278" y="2744337"/>
                    <a:pt x="120556" y="2759122"/>
                    <a:pt x="191069" y="2770495"/>
                  </a:cubicBezTo>
                  <a:cubicBezTo>
                    <a:pt x="261582" y="2781868"/>
                    <a:pt x="348017" y="2797791"/>
                    <a:pt x="423080" y="2797791"/>
                  </a:cubicBezTo>
                  <a:cubicBezTo>
                    <a:pt x="498143" y="2797791"/>
                    <a:pt x="559558" y="2786417"/>
                    <a:pt x="641445" y="2770495"/>
                  </a:cubicBezTo>
                  <a:cubicBezTo>
                    <a:pt x="723332" y="2754573"/>
                    <a:pt x="837063" y="2731827"/>
                    <a:pt x="914400" y="2702257"/>
                  </a:cubicBezTo>
                  <a:cubicBezTo>
                    <a:pt x="991737" y="2672687"/>
                    <a:pt x="1046329" y="2640842"/>
                    <a:pt x="1105469" y="2593075"/>
                  </a:cubicBezTo>
                  <a:cubicBezTo>
                    <a:pt x="1164609" y="2545308"/>
                    <a:pt x="1221475" y="2472520"/>
                    <a:pt x="1269242" y="2415654"/>
                  </a:cubicBezTo>
                  <a:cubicBezTo>
                    <a:pt x="1317009" y="2358788"/>
                    <a:pt x="1353403" y="2322394"/>
                    <a:pt x="1392072" y="2251881"/>
                  </a:cubicBezTo>
                  <a:cubicBezTo>
                    <a:pt x="1430741" y="2181368"/>
                    <a:pt x="1460311" y="2090382"/>
                    <a:pt x="1501254" y="1992573"/>
                  </a:cubicBezTo>
                  <a:cubicBezTo>
                    <a:pt x="1542197" y="1894764"/>
                    <a:pt x="1599062" y="1767385"/>
                    <a:pt x="1637731" y="1665027"/>
                  </a:cubicBezTo>
                  <a:cubicBezTo>
                    <a:pt x="1676400" y="1562669"/>
                    <a:pt x="1733266" y="1378424"/>
                    <a:pt x="1733266" y="1378424"/>
                  </a:cubicBezTo>
                  <a:cubicBezTo>
                    <a:pt x="1762836" y="1289713"/>
                    <a:pt x="1787856" y="1216925"/>
                    <a:pt x="1815152" y="1132764"/>
                  </a:cubicBezTo>
                  <a:cubicBezTo>
                    <a:pt x="1842448" y="1048603"/>
                    <a:pt x="1865194" y="966717"/>
                    <a:pt x="1897039" y="873457"/>
                  </a:cubicBezTo>
                  <a:cubicBezTo>
                    <a:pt x="1928884" y="780197"/>
                    <a:pt x="1972102" y="661916"/>
                    <a:pt x="2006221" y="573206"/>
                  </a:cubicBezTo>
                  <a:cubicBezTo>
                    <a:pt x="2040340" y="484496"/>
                    <a:pt x="2074460" y="402609"/>
                    <a:pt x="2101755" y="341194"/>
                  </a:cubicBezTo>
                  <a:cubicBezTo>
                    <a:pt x="2129050" y="279779"/>
                    <a:pt x="2147248" y="242795"/>
                    <a:pt x="2169994" y="204716"/>
                  </a:cubicBezTo>
                  <a:cubicBezTo>
                    <a:pt x="2192740" y="166637"/>
                    <a:pt x="2238233" y="112719"/>
                    <a:pt x="2238233" y="112719"/>
                  </a:cubicBezTo>
                  <a:cubicBezTo>
                    <a:pt x="2267803" y="83149"/>
                    <a:pt x="2313296" y="46081"/>
                    <a:pt x="2347415" y="27295"/>
                  </a:cubicBezTo>
                  <a:cubicBezTo>
                    <a:pt x="2381534" y="8509"/>
                    <a:pt x="2413379" y="4549"/>
                    <a:pt x="2442949" y="0"/>
                  </a:cubicBezTo>
                  <a:cubicBezTo>
                    <a:pt x="2472519" y="-4549"/>
                    <a:pt x="2486167" y="-4549"/>
                    <a:pt x="2524836" y="0"/>
                  </a:cubicBezTo>
                  <a:cubicBezTo>
                    <a:pt x="2563505" y="4549"/>
                    <a:pt x="2624919" y="13647"/>
                    <a:pt x="2674961" y="27295"/>
                  </a:cubicBezTo>
                  <a:cubicBezTo>
                    <a:pt x="2725003" y="40943"/>
                    <a:pt x="2775044" y="56865"/>
                    <a:pt x="2825086" y="81886"/>
                  </a:cubicBezTo>
                  <a:cubicBezTo>
                    <a:pt x="2875128" y="106907"/>
                    <a:pt x="2925170" y="143302"/>
                    <a:pt x="2975212" y="177421"/>
                  </a:cubicBezTo>
                  <a:cubicBezTo>
                    <a:pt x="3025254" y="211540"/>
                    <a:pt x="3079845" y="252484"/>
                    <a:pt x="3125337" y="286603"/>
                  </a:cubicBezTo>
                  <a:cubicBezTo>
                    <a:pt x="3170830" y="320722"/>
                    <a:pt x="3209498" y="352567"/>
                    <a:pt x="3248167" y="382137"/>
                  </a:cubicBezTo>
                  <a:cubicBezTo>
                    <a:pt x="3286836" y="411707"/>
                    <a:pt x="3357349" y="464024"/>
                    <a:pt x="3357349" y="464024"/>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0" name="Freeform 9"/>
            <p:cNvSpPr>
              <a:spLocks/>
            </p:cNvSpPr>
            <p:nvPr/>
          </p:nvSpPr>
          <p:spPr bwMode="auto">
            <a:xfrm>
              <a:off x="4518536" y="3708582"/>
              <a:ext cx="999971" cy="874783"/>
            </a:xfrm>
            <a:custGeom>
              <a:avLst/>
              <a:gdLst>
                <a:gd name="T0" fmla="*/ 0 w 1103187"/>
                <a:gd name="T1" fmla="*/ 0 h 1034201"/>
                <a:gd name="T2" fmla="*/ 95326 w 1103187"/>
                <a:gd name="T3" fmla="*/ 45047 h 1034201"/>
                <a:gd name="T4" fmla="*/ 157080 w 1103187"/>
                <a:gd name="T5" fmla="*/ 78099 h 1034201"/>
                <a:gd name="T6" fmla="*/ 227370 w 1103187"/>
                <a:gd name="T7" fmla="*/ 116310 h 1034201"/>
                <a:gd name="T8" fmla="*/ 320294 w 1103187"/>
                <a:gd name="T9" fmla="*/ 170917 h 1034201"/>
                <a:gd name="T10" fmla="*/ 382049 w 1103187"/>
                <a:gd name="T11" fmla="*/ 208968 h 1034201"/>
                <a:gd name="T12" fmla="*/ 436943 w 1103187"/>
                <a:gd name="T13" fmla="*/ 242791 h 1034201"/>
                <a:gd name="T14" fmla="*/ 498698 w 1103187"/>
                <a:gd name="T15" fmla="*/ 280843 h 1034201"/>
                <a:gd name="T16" fmla="*/ 541801 w 1103187"/>
                <a:gd name="T17" fmla="*/ 307536 h 1034201"/>
                <a:gd name="T18" fmla="*/ 547161 w 1103187"/>
                <a:gd name="T19" fmla="*/ 317864 h 1034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03187" h="1034201">
                  <a:moveTo>
                    <a:pt x="0" y="0"/>
                  </a:moveTo>
                  <a:lnTo>
                    <a:pt x="189601" y="145410"/>
                  </a:lnTo>
                  <a:cubicBezTo>
                    <a:pt x="237368" y="184078"/>
                    <a:pt x="268659" y="213765"/>
                    <a:pt x="312431" y="252105"/>
                  </a:cubicBezTo>
                  <a:cubicBezTo>
                    <a:pt x="356203" y="290445"/>
                    <a:pt x="398131" y="325513"/>
                    <a:pt x="452236" y="375448"/>
                  </a:cubicBezTo>
                  <a:cubicBezTo>
                    <a:pt x="506341" y="425383"/>
                    <a:pt x="575453" y="492961"/>
                    <a:pt x="637062" y="551718"/>
                  </a:cubicBezTo>
                  <a:cubicBezTo>
                    <a:pt x="688338" y="601568"/>
                    <a:pt x="718949" y="633605"/>
                    <a:pt x="759892" y="674548"/>
                  </a:cubicBezTo>
                  <a:lnTo>
                    <a:pt x="869074" y="783730"/>
                  </a:lnTo>
                  <a:lnTo>
                    <a:pt x="991904" y="906560"/>
                  </a:lnTo>
                  <a:lnTo>
                    <a:pt x="1077636" y="992721"/>
                  </a:lnTo>
                  <a:cubicBezTo>
                    <a:pt x="1097711" y="981964"/>
                    <a:pt x="1117785" y="1058690"/>
                    <a:pt x="1088296" y="1026063"/>
                  </a:cubicBezTo>
                </a:path>
              </a:pathLst>
            </a:custGeom>
            <a:noFill/>
            <a:ln w="38100" cap="flat" cmpd="sng">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grpSp>
      <p:grpSp>
        <p:nvGrpSpPr>
          <p:cNvPr id="31" name="Group 10"/>
          <p:cNvGrpSpPr>
            <a:grpSpLocks/>
          </p:cNvGrpSpPr>
          <p:nvPr/>
        </p:nvGrpSpPr>
        <p:grpSpPr bwMode="auto">
          <a:xfrm>
            <a:off x="1373188" y="3065463"/>
            <a:ext cx="3917950" cy="2366962"/>
            <a:chOff x="1600200" y="3403729"/>
            <a:chExt cx="3918307" cy="2366524"/>
          </a:xfrm>
        </p:grpSpPr>
        <p:sp>
          <p:nvSpPr>
            <p:cNvPr id="32" name="Freeform 11"/>
            <p:cNvSpPr>
              <a:spLocks/>
            </p:cNvSpPr>
            <p:nvPr/>
          </p:nvSpPr>
          <p:spPr bwMode="auto">
            <a:xfrm>
              <a:off x="1600200" y="3403729"/>
              <a:ext cx="3043229" cy="2366524"/>
            </a:xfrm>
            <a:custGeom>
              <a:avLst/>
              <a:gdLst>
                <a:gd name="T0" fmla="*/ 0 w 3357349"/>
                <a:gd name="T1" fmla="*/ 845591 h 2797791"/>
                <a:gd name="T2" fmla="*/ 96063 w 3357349"/>
                <a:gd name="T3" fmla="*/ 858276 h 2797791"/>
                <a:gd name="T4" fmla="*/ 212710 w 3357349"/>
                <a:gd name="T5" fmla="*/ 866732 h 2797791"/>
                <a:gd name="T6" fmla="*/ 322497 w 3357349"/>
                <a:gd name="T7" fmla="*/ 858276 h 2797791"/>
                <a:gd name="T8" fmla="*/ 459730 w 3357349"/>
                <a:gd name="T9" fmla="*/ 837136 h 2797791"/>
                <a:gd name="T10" fmla="*/ 555793 w 3357349"/>
                <a:gd name="T11" fmla="*/ 803313 h 2797791"/>
                <a:gd name="T12" fmla="*/ 638133 w 3357349"/>
                <a:gd name="T13" fmla="*/ 748349 h 2797791"/>
                <a:gd name="T14" fmla="*/ 699888 w 3357349"/>
                <a:gd name="T15" fmla="*/ 697613 h 2797791"/>
                <a:gd name="T16" fmla="*/ 754782 w 3357349"/>
                <a:gd name="T17" fmla="*/ 617283 h 2797791"/>
                <a:gd name="T18" fmla="*/ 823398 w 3357349"/>
                <a:gd name="T19" fmla="*/ 515811 h 2797791"/>
                <a:gd name="T20" fmla="*/ 871430 w 3357349"/>
                <a:gd name="T21" fmla="*/ 427024 h 2797791"/>
                <a:gd name="T22" fmla="*/ 912599 w 3357349"/>
                <a:gd name="T23" fmla="*/ 350920 h 2797791"/>
                <a:gd name="T24" fmla="*/ 953769 w 3357349"/>
                <a:gd name="T25" fmla="*/ 270589 h 2797791"/>
                <a:gd name="T26" fmla="*/ 1008662 w 3357349"/>
                <a:gd name="T27" fmla="*/ 177574 h 2797791"/>
                <a:gd name="T28" fmla="*/ 1056694 w 3357349"/>
                <a:gd name="T29" fmla="*/ 105699 h 2797791"/>
                <a:gd name="T30" fmla="*/ 1091002 w 3357349"/>
                <a:gd name="T31" fmla="*/ 63420 h 2797791"/>
                <a:gd name="T32" fmla="*/ 1125311 w 3357349"/>
                <a:gd name="T33" fmla="*/ 34920 h 2797791"/>
                <a:gd name="T34" fmla="*/ 1180203 w 3357349"/>
                <a:gd name="T35" fmla="*/ 8456 h 2797791"/>
                <a:gd name="T36" fmla="*/ 1228235 w 3357349"/>
                <a:gd name="T37" fmla="*/ 0 h 2797791"/>
                <a:gd name="T38" fmla="*/ 1269405 w 3357349"/>
                <a:gd name="T39" fmla="*/ 0 h 2797791"/>
                <a:gd name="T40" fmla="*/ 1344883 w 3357349"/>
                <a:gd name="T41" fmla="*/ 8456 h 2797791"/>
                <a:gd name="T42" fmla="*/ 1420361 w 3357349"/>
                <a:gd name="T43" fmla="*/ 25368 h 2797791"/>
                <a:gd name="T44" fmla="*/ 1495839 w 3357349"/>
                <a:gd name="T45" fmla="*/ 54963 h 2797791"/>
                <a:gd name="T46" fmla="*/ 1571317 w 3357349"/>
                <a:gd name="T47" fmla="*/ 88787 h 2797791"/>
                <a:gd name="T48" fmla="*/ 1633071 w 3357349"/>
                <a:gd name="T49" fmla="*/ 118383 h 2797791"/>
                <a:gd name="T50" fmla="*/ 1687965 w 3357349"/>
                <a:gd name="T51" fmla="*/ 143750 h 2797791"/>
                <a:gd name="T52" fmla="*/ 1687965 w 3357349"/>
                <a:gd name="T53" fmla="*/ 143750 h 27977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57349" h="2797791">
                  <a:moveTo>
                    <a:pt x="0" y="2729552"/>
                  </a:moveTo>
                  <a:cubicBezTo>
                    <a:pt x="60278" y="2744337"/>
                    <a:pt x="120556" y="2759122"/>
                    <a:pt x="191069" y="2770495"/>
                  </a:cubicBezTo>
                  <a:cubicBezTo>
                    <a:pt x="261582" y="2781868"/>
                    <a:pt x="348017" y="2797791"/>
                    <a:pt x="423080" y="2797791"/>
                  </a:cubicBezTo>
                  <a:cubicBezTo>
                    <a:pt x="498143" y="2797791"/>
                    <a:pt x="559558" y="2786417"/>
                    <a:pt x="641445" y="2770495"/>
                  </a:cubicBezTo>
                  <a:cubicBezTo>
                    <a:pt x="723332" y="2754573"/>
                    <a:pt x="837063" y="2731827"/>
                    <a:pt x="914400" y="2702257"/>
                  </a:cubicBezTo>
                  <a:cubicBezTo>
                    <a:pt x="991737" y="2672687"/>
                    <a:pt x="1046329" y="2640842"/>
                    <a:pt x="1105469" y="2593075"/>
                  </a:cubicBezTo>
                  <a:cubicBezTo>
                    <a:pt x="1164609" y="2545308"/>
                    <a:pt x="1221475" y="2472520"/>
                    <a:pt x="1269242" y="2415654"/>
                  </a:cubicBezTo>
                  <a:cubicBezTo>
                    <a:pt x="1317009" y="2358788"/>
                    <a:pt x="1353403" y="2322394"/>
                    <a:pt x="1392072" y="2251881"/>
                  </a:cubicBezTo>
                  <a:cubicBezTo>
                    <a:pt x="1430741" y="2181368"/>
                    <a:pt x="1460311" y="2090382"/>
                    <a:pt x="1501254" y="1992573"/>
                  </a:cubicBezTo>
                  <a:cubicBezTo>
                    <a:pt x="1542197" y="1894764"/>
                    <a:pt x="1599062" y="1767385"/>
                    <a:pt x="1637731" y="1665027"/>
                  </a:cubicBezTo>
                  <a:cubicBezTo>
                    <a:pt x="1676400" y="1562669"/>
                    <a:pt x="1733266" y="1378424"/>
                    <a:pt x="1733266" y="1378424"/>
                  </a:cubicBezTo>
                  <a:cubicBezTo>
                    <a:pt x="1762836" y="1289713"/>
                    <a:pt x="1787856" y="1216925"/>
                    <a:pt x="1815152" y="1132764"/>
                  </a:cubicBezTo>
                  <a:cubicBezTo>
                    <a:pt x="1842448" y="1048603"/>
                    <a:pt x="1865194" y="966717"/>
                    <a:pt x="1897039" y="873457"/>
                  </a:cubicBezTo>
                  <a:cubicBezTo>
                    <a:pt x="1928884" y="780197"/>
                    <a:pt x="1972102" y="661916"/>
                    <a:pt x="2006221" y="573206"/>
                  </a:cubicBezTo>
                  <a:cubicBezTo>
                    <a:pt x="2040340" y="484496"/>
                    <a:pt x="2074460" y="402609"/>
                    <a:pt x="2101755" y="341194"/>
                  </a:cubicBezTo>
                  <a:cubicBezTo>
                    <a:pt x="2129050" y="279779"/>
                    <a:pt x="2147248" y="242795"/>
                    <a:pt x="2169994" y="204716"/>
                  </a:cubicBezTo>
                  <a:cubicBezTo>
                    <a:pt x="2192740" y="166637"/>
                    <a:pt x="2238233" y="112719"/>
                    <a:pt x="2238233" y="112719"/>
                  </a:cubicBezTo>
                  <a:cubicBezTo>
                    <a:pt x="2267803" y="83149"/>
                    <a:pt x="2313296" y="46081"/>
                    <a:pt x="2347415" y="27295"/>
                  </a:cubicBezTo>
                  <a:cubicBezTo>
                    <a:pt x="2381534" y="8509"/>
                    <a:pt x="2413379" y="4549"/>
                    <a:pt x="2442949" y="0"/>
                  </a:cubicBezTo>
                  <a:cubicBezTo>
                    <a:pt x="2472519" y="-4549"/>
                    <a:pt x="2486167" y="-4549"/>
                    <a:pt x="2524836" y="0"/>
                  </a:cubicBezTo>
                  <a:cubicBezTo>
                    <a:pt x="2563505" y="4549"/>
                    <a:pt x="2624919" y="13647"/>
                    <a:pt x="2674961" y="27295"/>
                  </a:cubicBezTo>
                  <a:cubicBezTo>
                    <a:pt x="2725003" y="40943"/>
                    <a:pt x="2775044" y="56865"/>
                    <a:pt x="2825086" y="81886"/>
                  </a:cubicBezTo>
                  <a:cubicBezTo>
                    <a:pt x="2875128" y="106907"/>
                    <a:pt x="2925170" y="143302"/>
                    <a:pt x="2975212" y="177421"/>
                  </a:cubicBezTo>
                  <a:cubicBezTo>
                    <a:pt x="3025254" y="211540"/>
                    <a:pt x="3079845" y="252484"/>
                    <a:pt x="3125337" y="286603"/>
                  </a:cubicBezTo>
                  <a:cubicBezTo>
                    <a:pt x="3170830" y="320722"/>
                    <a:pt x="3209498" y="352567"/>
                    <a:pt x="3248167" y="382137"/>
                  </a:cubicBezTo>
                  <a:cubicBezTo>
                    <a:pt x="3286836" y="411707"/>
                    <a:pt x="3357349" y="464024"/>
                    <a:pt x="3357349" y="464024"/>
                  </a:cubicBezTo>
                </a:path>
              </a:pathLst>
            </a:custGeom>
            <a:noFill/>
            <a:ln w="38100"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33" name="Freeform 12"/>
            <p:cNvSpPr>
              <a:spLocks/>
            </p:cNvSpPr>
            <p:nvPr/>
          </p:nvSpPr>
          <p:spPr bwMode="auto">
            <a:xfrm>
              <a:off x="4518536" y="3708582"/>
              <a:ext cx="999971" cy="874783"/>
            </a:xfrm>
            <a:custGeom>
              <a:avLst/>
              <a:gdLst>
                <a:gd name="T0" fmla="*/ 0 w 1103187"/>
                <a:gd name="T1" fmla="*/ 0 h 1034201"/>
                <a:gd name="T2" fmla="*/ 95326 w 1103187"/>
                <a:gd name="T3" fmla="*/ 45047 h 1034201"/>
                <a:gd name="T4" fmla="*/ 157080 w 1103187"/>
                <a:gd name="T5" fmla="*/ 78099 h 1034201"/>
                <a:gd name="T6" fmla="*/ 227370 w 1103187"/>
                <a:gd name="T7" fmla="*/ 116310 h 1034201"/>
                <a:gd name="T8" fmla="*/ 320294 w 1103187"/>
                <a:gd name="T9" fmla="*/ 170917 h 1034201"/>
                <a:gd name="T10" fmla="*/ 382049 w 1103187"/>
                <a:gd name="T11" fmla="*/ 208968 h 1034201"/>
                <a:gd name="T12" fmla="*/ 436943 w 1103187"/>
                <a:gd name="T13" fmla="*/ 242791 h 1034201"/>
                <a:gd name="T14" fmla="*/ 498698 w 1103187"/>
                <a:gd name="T15" fmla="*/ 280843 h 1034201"/>
                <a:gd name="T16" fmla="*/ 541801 w 1103187"/>
                <a:gd name="T17" fmla="*/ 307536 h 1034201"/>
                <a:gd name="T18" fmla="*/ 547161 w 1103187"/>
                <a:gd name="T19" fmla="*/ 317864 h 10342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03187" h="1034201">
                  <a:moveTo>
                    <a:pt x="0" y="0"/>
                  </a:moveTo>
                  <a:lnTo>
                    <a:pt x="189601" y="145410"/>
                  </a:lnTo>
                  <a:cubicBezTo>
                    <a:pt x="237368" y="184078"/>
                    <a:pt x="268659" y="213765"/>
                    <a:pt x="312431" y="252105"/>
                  </a:cubicBezTo>
                  <a:cubicBezTo>
                    <a:pt x="356203" y="290445"/>
                    <a:pt x="398131" y="325513"/>
                    <a:pt x="452236" y="375448"/>
                  </a:cubicBezTo>
                  <a:cubicBezTo>
                    <a:pt x="506341" y="425383"/>
                    <a:pt x="575453" y="492961"/>
                    <a:pt x="637062" y="551718"/>
                  </a:cubicBezTo>
                  <a:cubicBezTo>
                    <a:pt x="688338" y="601568"/>
                    <a:pt x="718949" y="633605"/>
                    <a:pt x="759892" y="674548"/>
                  </a:cubicBezTo>
                  <a:lnTo>
                    <a:pt x="869074" y="783730"/>
                  </a:lnTo>
                  <a:lnTo>
                    <a:pt x="991904" y="906560"/>
                  </a:lnTo>
                  <a:lnTo>
                    <a:pt x="1077636" y="992721"/>
                  </a:lnTo>
                  <a:cubicBezTo>
                    <a:pt x="1097711" y="981964"/>
                    <a:pt x="1117785" y="1058690"/>
                    <a:pt x="1088296" y="1026063"/>
                  </a:cubicBezTo>
                </a:path>
              </a:pathLst>
            </a:custGeom>
            <a:noFill/>
            <a:ln w="38100" cap="flat" cmpd="sng">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endParaRPr lang="en-US"/>
            </a:p>
          </p:txBody>
        </p:sp>
      </p:grpSp>
      <p:sp>
        <p:nvSpPr>
          <p:cNvPr id="34" name="TextBox 33"/>
          <p:cNvSpPr txBox="1"/>
          <p:nvPr/>
        </p:nvSpPr>
        <p:spPr>
          <a:xfrm>
            <a:off x="467766" y="2253913"/>
            <a:ext cx="553998" cy="3733800"/>
          </a:xfrm>
          <a:prstGeom prst="rect">
            <a:avLst/>
          </a:prstGeom>
          <a:noFill/>
        </p:spPr>
        <p:txBody>
          <a:bodyPr vert="vert270">
            <a:spAutoFit/>
          </a:bodyPr>
          <a:lstStyle/>
          <a:p>
            <a:pPr algn="ctr">
              <a:defRPr/>
            </a:pPr>
            <a:r>
              <a:rPr lang="en-US" sz="2400" dirty="0">
                <a:latin typeface="Times New Roman" pitchFamily="18" charset="0"/>
                <a:cs typeface="Times New Roman" pitchFamily="18" charset="0"/>
              </a:rPr>
              <a:t>Viability &amp; Performance</a:t>
            </a:r>
          </a:p>
        </p:txBody>
      </p:sp>
      <p:sp>
        <p:nvSpPr>
          <p:cNvPr id="35" name="TextBox 14"/>
          <p:cNvSpPr txBox="1">
            <a:spLocks noChangeArrowheads="1"/>
          </p:cNvSpPr>
          <p:nvPr/>
        </p:nvSpPr>
        <p:spPr bwMode="auto">
          <a:xfrm>
            <a:off x="1231900" y="5983669"/>
            <a:ext cx="6999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dirty="0">
                <a:latin typeface="Times New Roman" charset="0"/>
                <a:cs typeface="Times New Roman" charset="0"/>
              </a:rPr>
              <a:t>Time</a:t>
            </a:r>
          </a:p>
        </p:txBody>
      </p:sp>
      <p:sp>
        <p:nvSpPr>
          <p:cNvPr id="36" name="TextBox 15"/>
          <p:cNvSpPr txBox="1">
            <a:spLocks noChangeArrowheads="1"/>
          </p:cNvSpPr>
          <p:nvPr/>
        </p:nvSpPr>
        <p:spPr bwMode="auto">
          <a:xfrm>
            <a:off x="2571751" y="2154238"/>
            <a:ext cx="20843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b="1" cap="small" dirty="0">
                <a:solidFill>
                  <a:srgbClr val="00446A"/>
                </a:solidFill>
              </a:rPr>
              <a:t>Volume Drives Success</a:t>
            </a:r>
          </a:p>
        </p:txBody>
      </p:sp>
      <p:sp>
        <p:nvSpPr>
          <p:cNvPr id="37" name="TextBox 16"/>
          <p:cNvSpPr txBox="1">
            <a:spLocks noChangeArrowheads="1"/>
          </p:cNvSpPr>
          <p:nvPr/>
        </p:nvSpPr>
        <p:spPr bwMode="auto">
          <a:xfrm>
            <a:off x="5524501" y="2154238"/>
            <a:ext cx="24955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b="1" cap="small" dirty="0">
                <a:solidFill>
                  <a:srgbClr val="00446A"/>
                </a:solidFill>
              </a:rPr>
              <a:t>Value Drives Success</a:t>
            </a:r>
          </a:p>
        </p:txBody>
      </p:sp>
      <p:cxnSp>
        <p:nvCxnSpPr>
          <p:cNvPr id="38" name="Straight Arrow Connector 37"/>
          <p:cNvCxnSpPr>
            <a:cxnSpLocks noChangeShapeType="1"/>
          </p:cNvCxnSpPr>
          <p:nvPr/>
        </p:nvCxnSpPr>
        <p:spPr bwMode="auto">
          <a:xfrm>
            <a:off x="3962400" y="3027363"/>
            <a:ext cx="2133600" cy="0"/>
          </a:xfrm>
          <a:prstGeom prst="straightConnector1">
            <a:avLst/>
          </a:prstGeom>
          <a:noFill/>
          <a:ln w="38100">
            <a:solidFill>
              <a:srgbClr val="00446A"/>
            </a:solidFill>
            <a:round/>
            <a:headEnd type="none" w="sm" len="sm"/>
            <a:tailEnd type="arrow" w="med" len="med"/>
          </a:ln>
          <a:extLst>
            <a:ext uri="{909E8E84-426E-40DD-AFC4-6F175D3DCCD1}">
              <a14:hiddenFill xmlns:a14="http://schemas.microsoft.com/office/drawing/2010/main">
                <a:noFill/>
              </a14:hiddenFill>
            </a:ext>
          </a:extLst>
        </p:spPr>
      </p:cxnSp>
      <p:cxnSp>
        <p:nvCxnSpPr>
          <p:cNvPr id="22" name="Straight Arrow Connector 21"/>
          <p:cNvCxnSpPr>
            <a:cxnSpLocks noChangeShapeType="1"/>
          </p:cNvCxnSpPr>
          <p:nvPr/>
        </p:nvCxnSpPr>
        <p:spPr bwMode="auto">
          <a:xfrm>
            <a:off x="4711700" y="3938588"/>
            <a:ext cx="0" cy="1379537"/>
          </a:xfrm>
          <a:prstGeom prst="straightConnector1">
            <a:avLst/>
          </a:prstGeom>
          <a:noFill/>
          <a:ln w="38100">
            <a:solidFill>
              <a:srgbClr val="00446A"/>
            </a:solidFill>
            <a:round/>
            <a:headEnd type="none" w="sm" len="sm"/>
            <a:tailEnd type="arrow" w="med" len="med"/>
          </a:ln>
          <a:extLst>
            <a:ext uri="{909E8E84-426E-40DD-AFC4-6F175D3DCCD1}">
              <a14:hiddenFill xmlns:a14="http://schemas.microsoft.com/office/drawing/2010/main">
                <a:noFill/>
              </a14:hiddenFill>
            </a:ext>
          </a:extLst>
        </p:spPr>
      </p:cxnSp>
      <p:pic>
        <p:nvPicPr>
          <p:cNvPr id="40" name="Picture 3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828048" y="3041870"/>
            <a:ext cx="2042627" cy="1347896"/>
          </a:xfrm>
          <a:prstGeom prst="rect">
            <a:avLst/>
          </a:prstGeom>
          <a:solidFill>
            <a:schemeClr val="bg1"/>
          </a:solidFill>
        </p:spPr>
      </p:pic>
    </p:spTree>
    <p:extLst>
      <p:ext uri="{BB962C8B-B14F-4D97-AF65-F5344CB8AC3E}">
        <p14:creationId xmlns:p14="http://schemas.microsoft.com/office/powerpoint/2010/main" val="150204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r>
              <a:rPr lang="en-US" smtClean="0"/>
              <a:t>Catching the Next Wave</a:t>
            </a:r>
            <a:endParaRPr lang="en-US" dirty="0"/>
          </a:p>
        </p:txBody>
      </p:sp>
      <p:pic>
        <p:nvPicPr>
          <p:cNvPr id="22" name="Picture 2" descr="C:\Users\Richie\Documents\Journals\JACR\Commentary\volume vs value wave.jpg"/>
          <p:cNvPicPr>
            <a:picLocks noChangeAspect="1" noChangeArrowheads="1"/>
          </p:cNvPicPr>
          <p:nvPr/>
        </p:nvPicPr>
        <p:blipFill rotWithShape="1">
          <a:blip r:embed="rId3">
            <a:extLst>
              <a:ext uri="{28A0092B-C50C-407E-A947-70E740481C1C}">
                <a14:useLocalDpi xmlns:a14="http://schemas.microsoft.com/office/drawing/2010/main" val="0"/>
              </a:ext>
            </a:extLst>
          </a:blip>
          <a:srcRect l="7015" t="17297" r="9005" b="15479"/>
          <a:stretch/>
        </p:blipFill>
        <p:spPr bwMode="auto">
          <a:xfrm>
            <a:off x="647700" y="1677559"/>
            <a:ext cx="7772400" cy="46662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1" y="1231900"/>
            <a:ext cx="8229600" cy="400110"/>
          </a:xfrm>
          <a:prstGeom prst="rect">
            <a:avLst/>
          </a:prstGeom>
          <a:noFill/>
        </p:spPr>
        <p:txBody>
          <a:bodyPr wrap="square" rtlCol="0">
            <a:spAutoFit/>
          </a:bodyPr>
          <a:lstStyle/>
          <a:p>
            <a:r>
              <a:rPr lang="en-US" sz="2000" b="1" dirty="0" smtClean="0"/>
              <a:t>(Without Getting Stuck In The Trough And Crashing On The Reef)</a:t>
            </a:r>
            <a:endParaRPr lang="en-US" sz="2000" b="1" dirty="0"/>
          </a:p>
        </p:txBody>
      </p:sp>
    </p:spTree>
    <p:extLst>
      <p:ext uri="{BB962C8B-B14F-4D97-AF65-F5344CB8AC3E}">
        <p14:creationId xmlns:p14="http://schemas.microsoft.com/office/powerpoint/2010/main" val="25430365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en-US" dirty="0" smtClean="0"/>
              <a:t>The Big Dilemma</a:t>
            </a:r>
            <a:endParaRPr lang="en-US" dirty="0"/>
          </a:p>
        </p:txBody>
      </p:sp>
      <p:sp>
        <p:nvSpPr>
          <p:cNvPr id="6" name="Title 1"/>
          <p:cNvSpPr txBox="1">
            <a:spLocks/>
          </p:cNvSpPr>
          <p:nvPr/>
        </p:nvSpPr>
        <p:spPr bwMode="auto">
          <a:xfrm>
            <a:off x="304800" y="3200400"/>
            <a:ext cx="2209800" cy="762000"/>
          </a:xfrm>
          <a:prstGeom prst="rect">
            <a:avLst/>
          </a:prstGeom>
          <a:noFill/>
          <a:ln w="9525">
            <a:noFill/>
            <a:miter lim="800000"/>
            <a:headEnd/>
            <a:tailEnd/>
          </a:ln>
        </p:spPr>
        <p:txBody>
          <a:bodyPr anchor="ctr"/>
          <a:lstStyle/>
          <a:p>
            <a:pPr algn="ctr">
              <a:defRPr/>
            </a:pPr>
            <a:r>
              <a:rPr lang="en-US" sz="3000" b="1" kern="0" dirty="0" smtClean="0">
                <a:solidFill>
                  <a:srgbClr val="00446A"/>
                </a:solidFill>
                <a:latin typeface="+mj-lt"/>
                <a:ea typeface="ＭＳ Ｐゴシック" charset="-128"/>
                <a:cs typeface="ＭＳ Ｐゴシック" charset="-128"/>
              </a:rPr>
              <a:t>Living In FFS</a:t>
            </a:r>
            <a:endParaRPr lang="en-US" sz="3000" b="1" kern="0" dirty="0">
              <a:solidFill>
                <a:srgbClr val="00446A"/>
              </a:solidFill>
              <a:latin typeface="+mj-lt"/>
              <a:ea typeface="ＭＳ Ｐゴシック" charset="-128"/>
              <a:cs typeface="ＭＳ Ｐゴシック" charset="-128"/>
            </a:endParaRPr>
          </a:p>
        </p:txBody>
      </p:sp>
      <p:sp>
        <p:nvSpPr>
          <p:cNvPr id="8" name="Title 1"/>
          <p:cNvSpPr txBox="1">
            <a:spLocks/>
          </p:cNvSpPr>
          <p:nvPr/>
        </p:nvSpPr>
        <p:spPr bwMode="auto">
          <a:xfrm>
            <a:off x="6629400" y="2971800"/>
            <a:ext cx="2209800" cy="1219200"/>
          </a:xfrm>
          <a:prstGeom prst="rect">
            <a:avLst/>
          </a:prstGeom>
          <a:noFill/>
          <a:ln w="9525">
            <a:noFill/>
            <a:miter lim="800000"/>
            <a:headEnd/>
            <a:tailEnd/>
          </a:ln>
        </p:spPr>
        <p:txBody>
          <a:bodyPr anchor="ctr"/>
          <a:lstStyle/>
          <a:p>
            <a:pPr algn="ctr">
              <a:defRPr/>
            </a:pPr>
            <a:r>
              <a:rPr lang="en-US" sz="3000" b="1" kern="0" dirty="0" smtClean="0">
                <a:solidFill>
                  <a:srgbClr val="00446A"/>
                </a:solidFill>
                <a:latin typeface="+mj-lt"/>
                <a:ea typeface="ＭＳ Ｐゴシック" charset="-128"/>
                <a:cs typeface="ＭＳ Ｐゴシック" charset="-128"/>
              </a:rPr>
              <a:t>Moving To Value</a:t>
            </a:r>
            <a:r>
              <a:rPr lang="en-US" sz="3000" b="1" kern="0" dirty="0">
                <a:solidFill>
                  <a:srgbClr val="00446A"/>
                </a:solidFill>
                <a:latin typeface="+mj-lt"/>
                <a:ea typeface="ＭＳ Ｐゴシック" charset="-128"/>
                <a:cs typeface="ＭＳ Ｐゴシック" charset="-128"/>
              </a:rPr>
              <a:t>-Based Payment Models</a:t>
            </a:r>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69843" y="1405999"/>
            <a:ext cx="4259557" cy="511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04800" y="2468248"/>
            <a:ext cx="8610600" cy="2235200"/>
          </a:xfrm>
          <a:prstGeom prst="rect">
            <a:avLst/>
          </a:prstGeom>
        </p:spPr>
      </p:pic>
    </p:spTree>
    <p:extLst>
      <p:ext uri="{BB962C8B-B14F-4D97-AF65-F5344CB8AC3E}">
        <p14:creationId xmlns:p14="http://schemas.microsoft.com/office/powerpoint/2010/main" val="12143537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mtClean="0"/>
              <a:t>Radiology and Health Reform</a:t>
            </a:r>
            <a:endParaRPr lang="en-US" dirty="0"/>
          </a:p>
        </p:txBody>
      </p:sp>
      <p:sp>
        <p:nvSpPr>
          <p:cNvPr id="9" name="Content Placeholder 8"/>
          <p:cNvSpPr>
            <a:spLocks noGrp="1"/>
          </p:cNvSpPr>
          <p:nvPr>
            <p:ph idx="1"/>
          </p:nvPr>
        </p:nvSpPr>
        <p:spPr/>
        <p:txBody>
          <a:bodyPr/>
          <a:lstStyle/>
          <a:p>
            <a:endParaRPr lang="en-US"/>
          </a:p>
        </p:txBody>
      </p:sp>
      <p:grpSp>
        <p:nvGrpSpPr>
          <p:cNvPr id="5" name="Group 4"/>
          <p:cNvGrpSpPr/>
          <p:nvPr/>
        </p:nvGrpSpPr>
        <p:grpSpPr>
          <a:xfrm>
            <a:off x="431697" y="1314565"/>
            <a:ext cx="7931253" cy="4682772"/>
            <a:chOff x="450850" y="1502128"/>
            <a:chExt cx="8553450" cy="5190772"/>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502128"/>
              <a:ext cx="8318500" cy="5190772"/>
            </a:xfrm>
            <a:prstGeom prst="rect">
              <a:avLst/>
            </a:prstGeom>
            <a:solidFill>
              <a:schemeClr val="accent1">
                <a:lumMod val="75000"/>
              </a:schemeClr>
            </a:solidFill>
            <a:ln>
              <a:noFill/>
            </a:ln>
            <a:extLst/>
          </p:spPr>
        </p:pic>
        <p:sp>
          <p:nvSpPr>
            <p:cNvPr id="7" name="TextBox 6"/>
            <p:cNvSpPr txBox="1">
              <a:spLocks noChangeArrowheads="1"/>
            </p:cNvSpPr>
            <p:nvPr/>
          </p:nvSpPr>
          <p:spPr bwMode="auto">
            <a:xfrm>
              <a:off x="4856112" y="1684374"/>
              <a:ext cx="4148188" cy="71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3600" dirty="0"/>
                <a:t>The Triple Aim</a:t>
              </a:r>
            </a:p>
          </p:txBody>
        </p:sp>
        <p:sp>
          <p:nvSpPr>
            <p:cNvPr id="8" name="TextBox 7"/>
            <p:cNvSpPr txBox="1">
              <a:spLocks noChangeArrowheads="1"/>
            </p:cNvSpPr>
            <p:nvPr/>
          </p:nvSpPr>
          <p:spPr bwMode="auto">
            <a:xfrm>
              <a:off x="450850" y="1688394"/>
              <a:ext cx="4000500" cy="71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smtClean="0"/>
                <a:t>Health Reform</a:t>
              </a:r>
              <a:endParaRPr lang="en-US" sz="3600" dirty="0"/>
            </a:p>
          </p:txBody>
        </p:sp>
      </p:grpSp>
    </p:spTree>
    <p:extLst>
      <p:ext uri="{BB962C8B-B14F-4D97-AF65-F5344CB8AC3E}">
        <p14:creationId xmlns:p14="http://schemas.microsoft.com/office/powerpoint/2010/main" val="17143688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Strategic Goals for Radiologists</a:t>
            </a:r>
            <a:endParaRPr lang="en-US" dirty="0"/>
          </a:p>
        </p:txBody>
      </p:sp>
      <p:sp>
        <p:nvSpPr>
          <p:cNvPr id="3" name="Content Placeholder 2"/>
          <p:cNvSpPr>
            <a:spLocks noGrp="1"/>
          </p:cNvSpPr>
          <p:nvPr>
            <p:ph idx="1"/>
          </p:nvPr>
        </p:nvSpPr>
        <p:spPr/>
        <p:txBody>
          <a:bodyPr/>
          <a:lstStyle/>
          <a:p>
            <a:pPr marL="0" indent="0">
              <a:buNone/>
            </a:pPr>
            <a:r>
              <a:rPr lang="en-US" dirty="0" smtClean="0"/>
              <a:t>PRESERVING RADIOLOGIST RELEVANCE WHILE IMPROVING PATIENT CARE</a:t>
            </a:r>
          </a:p>
          <a:p>
            <a:pPr marL="0" indent="0">
              <a:buNone/>
            </a:pPr>
            <a:r>
              <a:rPr lang="en-US" u="sng" dirty="0" smtClean="0"/>
              <a:t>Achieve The Imperatives Of Health Reform</a:t>
            </a:r>
          </a:p>
          <a:p>
            <a:r>
              <a:rPr lang="en-US" dirty="0" smtClean="0"/>
              <a:t>Provide better care at lower cost</a:t>
            </a:r>
          </a:p>
          <a:p>
            <a:r>
              <a:rPr lang="en-US" dirty="0" smtClean="0"/>
              <a:t>Improve the health of the population</a:t>
            </a:r>
          </a:p>
          <a:p>
            <a:r>
              <a:rPr lang="en-US" dirty="0" smtClean="0"/>
              <a:t>Empower patients in their health care</a:t>
            </a:r>
            <a:endParaRPr lang="en-US" dirty="0"/>
          </a:p>
        </p:txBody>
      </p:sp>
    </p:spTree>
    <p:extLst>
      <p:ext uri="{BB962C8B-B14F-4D97-AF65-F5344CB8AC3E}">
        <p14:creationId xmlns:p14="http://schemas.microsoft.com/office/powerpoint/2010/main" val="1158975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Strategic Goals for Radiologists</a:t>
            </a:r>
            <a:endParaRPr lang="en-US" dirty="0"/>
          </a:p>
        </p:txBody>
      </p:sp>
      <p:sp>
        <p:nvSpPr>
          <p:cNvPr id="3" name="Content Placeholder 2"/>
          <p:cNvSpPr>
            <a:spLocks noGrp="1"/>
          </p:cNvSpPr>
          <p:nvPr>
            <p:ph idx="1"/>
          </p:nvPr>
        </p:nvSpPr>
        <p:spPr/>
        <p:txBody>
          <a:bodyPr/>
          <a:lstStyle/>
          <a:p>
            <a:pPr marL="0" indent="0">
              <a:buNone/>
            </a:pPr>
            <a:r>
              <a:rPr lang="en-US" dirty="0" smtClean="0"/>
              <a:t>PRESERVING RADIOLOGIST RELEVANCE WHILE IMPROVING PATIENT CARE</a:t>
            </a:r>
          </a:p>
          <a:p>
            <a:pPr marL="0" indent="0">
              <a:buNone/>
            </a:pPr>
            <a:r>
              <a:rPr lang="en-US" u="sng" dirty="0" smtClean="0"/>
              <a:t>Counter The Threats To Our Profession</a:t>
            </a:r>
          </a:p>
          <a:p>
            <a:r>
              <a:rPr lang="en-US" dirty="0" smtClean="0"/>
              <a:t>Promote practice patterns that increase radiologist relevance</a:t>
            </a:r>
          </a:p>
          <a:p>
            <a:r>
              <a:rPr lang="en-US" dirty="0" smtClean="0"/>
              <a:t>Develop tools that will enhance the value of radiologists to all stakeholders</a:t>
            </a:r>
          </a:p>
          <a:p>
            <a:r>
              <a:rPr lang="en-US" dirty="0" smtClean="0"/>
              <a:t>Provide alternatives to continuing FFS payment cuts</a:t>
            </a:r>
            <a:endParaRPr lang="en-US" dirty="0"/>
          </a:p>
        </p:txBody>
      </p:sp>
    </p:spTree>
    <p:extLst>
      <p:ext uri="{BB962C8B-B14F-4D97-AF65-F5344CB8AC3E}">
        <p14:creationId xmlns:p14="http://schemas.microsoft.com/office/powerpoint/2010/main" val="1822184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dirty="0" smtClean="0"/>
              <a:t>Why Imaging 3.0?</a:t>
            </a:r>
            <a:endParaRPr lang="en-US" dirty="0"/>
          </a:p>
        </p:txBody>
      </p:sp>
      <p:sp>
        <p:nvSpPr>
          <p:cNvPr id="5" name="TextBox 4"/>
          <p:cNvSpPr txBox="1"/>
          <p:nvPr/>
        </p:nvSpPr>
        <p:spPr>
          <a:xfrm>
            <a:off x="446825" y="1456821"/>
            <a:ext cx="8404844" cy="4549963"/>
          </a:xfrm>
          <a:prstGeom prst="rect">
            <a:avLst/>
          </a:prstGeom>
          <a:noFill/>
        </p:spPr>
        <p:txBody>
          <a:bodyPr wrap="square" rtlCol="0">
            <a:spAutoFit/>
          </a:bodyPr>
          <a:lstStyle/>
          <a:p>
            <a:pPr>
              <a:lnSpc>
                <a:spcPct val="120000"/>
              </a:lnSpc>
            </a:pPr>
            <a:r>
              <a:rPr lang="en-US" sz="2200" dirty="0" smtClean="0">
                <a:latin typeface="Arial" panose="020B0604020202020204" pitchFamily="34" charset="0"/>
                <a:cs typeface="Arial" panose="020B0604020202020204" pitchFamily="34" charset="0"/>
              </a:rPr>
              <a:t>We believe a significant imaging care occurs prior to and following exam interpretation. However, for a number of reasons, most radiologists are not providing all of that care. If we did, results would be</a:t>
            </a:r>
          </a:p>
          <a:p>
            <a:pPr>
              <a:lnSpc>
                <a:spcPct val="120000"/>
              </a:lnSpc>
            </a:pPr>
            <a:endParaRPr lang="en-US" sz="2200" dirty="0">
              <a:latin typeface="Arial" panose="020B0604020202020204" pitchFamily="34" charset="0"/>
              <a:cs typeface="Arial" panose="020B0604020202020204" pitchFamily="34" charset="0"/>
            </a:endParaRPr>
          </a:p>
          <a:p>
            <a:pPr marL="800100" lvl="1" indent="-342900">
              <a:lnSpc>
                <a:spcPct val="120000"/>
              </a:lnSpc>
              <a:buClr>
                <a:srgbClr val="92D05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Improved patient safety and outcomes</a:t>
            </a:r>
          </a:p>
          <a:p>
            <a:pPr marL="800100" lvl="1" indent="-342900">
              <a:lnSpc>
                <a:spcPct val="120000"/>
              </a:lnSpc>
              <a:buClr>
                <a:srgbClr val="92D050"/>
              </a:buClr>
              <a:buFont typeface="Wingdings" panose="05000000000000000000" pitchFamily="2" charset="2"/>
              <a:buChar char="§"/>
            </a:pPr>
            <a:r>
              <a:rPr lang="en-US" sz="2200" dirty="0">
                <a:latin typeface="Arial" panose="020B0604020202020204" pitchFamily="34" charset="0"/>
                <a:cs typeface="Arial" panose="020B0604020202020204" pitchFamily="34" charset="0"/>
              </a:rPr>
              <a:t>M</a:t>
            </a:r>
            <a:r>
              <a:rPr lang="en-US" sz="2200" dirty="0" smtClean="0">
                <a:latin typeface="Arial" panose="020B0604020202020204" pitchFamily="34" charset="0"/>
                <a:cs typeface="Arial" panose="020B0604020202020204" pitchFamily="34" charset="0"/>
              </a:rPr>
              <a:t>ore cost effective care</a:t>
            </a:r>
            <a:endParaRPr lang="en-US" sz="2200" dirty="0">
              <a:latin typeface="Arial" panose="020B0604020202020204" pitchFamily="34" charset="0"/>
              <a:cs typeface="Arial" panose="020B0604020202020204" pitchFamily="34" charset="0"/>
            </a:endParaRPr>
          </a:p>
          <a:p>
            <a:pPr marL="800100" lvl="1" indent="-342900">
              <a:lnSpc>
                <a:spcPct val="120000"/>
              </a:lnSpc>
              <a:buClr>
                <a:srgbClr val="92D05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Increased radiologists’ relevance to the healthcare system</a:t>
            </a:r>
          </a:p>
          <a:p>
            <a:pPr marL="800100" lvl="1" indent="-342900">
              <a:lnSpc>
                <a:spcPct val="120000"/>
              </a:lnSpc>
              <a:buClr>
                <a:srgbClr val="92D05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A measurable role for radiologists in improving population health</a:t>
            </a:r>
          </a:p>
          <a:p>
            <a:pPr marL="800100" lvl="1" indent="-342900">
              <a:lnSpc>
                <a:spcPct val="120000"/>
              </a:lnSpc>
              <a:buClr>
                <a:srgbClr val="92D050"/>
              </a:buClr>
              <a:buFont typeface="Wingdings" panose="05000000000000000000" pitchFamily="2" charset="2"/>
              <a:buChar char="§"/>
            </a:pPr>
            <a:r>
              <a:rPr lang="en-US" sz="2200" dirty="0" smtClean="0">
                <a:latin typeface="Arial" panose="020B0604020202020204" pitchFamily="34" charset="0"/>
                <a:cs typeface="Arial" panose="020B0604020202020204" pitchFamily="34" charset="0"/>
              </a:rPr>
              <a:t>A calculation of radiology’s value in reducing per capita cost</a:t>
            </a:r>
          </a:p>
        </p:txBody>
      </p:sp>
    </p:spTree>
    <p:extLst>
      <p:ext uri="{BB962C8B-B14F-4D97-AF65-F5344CB8AC3E}">
        <p14:creationId xmlns:p14="http://schemas.microsoft.com/office/powerpoint/2010/main" val="3062928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1113" y="1524000"/>
            <a:ext cx="9144001"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6700" b="1" dirty="0">
                <a:solidFill>
                  <a:srgbClr val="00CEFF"/>
                </a:solidFill>
                <a:latin typeface="Arial" charset="0"/>
                <a:cs typeface="Arial" charset="0"/>
              </a:rPr>
              <a:t>Medical Imaging</a:t>
            </a:r>
          </a:p>
        </p:txBody>
      </p:sp>
      <p:sp>
        <p:nvSpPr>
          <p:cNvPr id="7" name="TextBox 6"/>
          <p:cNvSpPr txBox="1">
            <a:spLocks noChangeArrowheads="1"/>
          </p:cNvSpPr>
          <p:nvPr/>
        </p:nvSpPr>
        <p:spPr bwMode="auto">
          <a:xfrm>
            <a:off x="-11113" y="3132138"/>
            <a:ext cx="9144001" cy="2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n-US" sz="3400" i="1" dirty="0" smtClean="0">
              <a:solidFill>
                <a:srgbClr val="00CEFF"/>
              </a:solidFill>
              <a:latin typeface="Arial" charset="0"/>
              <a:cs typeface="Arial" charset="0"/>
            </a:endParaRPr>
          </a:p>
          <a:p>
            <a:pPr algn="ctr" eaLnBrk="1" hangingPunct="1"/>
            <a:endParaRPr lang="en-US" sz="3400" i="1" dirty="0">
              <a:solidFill>
                <a:srgbClr val="00CEFF"/>
              </a:solidFill>
              <a:latin typeface="Arial" charset="0"/>
              <a:cs typeface="Arial" charset="0"/>
            </a:endParaRPr>
          </a:p>
          <a:p>
            <a:pPr algn="ctr" eaLnBrk="1" hangingPunct="1"/>
            <a:r>
              <a:rPr lang="en-US" sz="3400" i="1" dirty="0" smtClean="0">
                <a:solidFill>
                  <a:srgbClr val="00CEFF"/>
                </a:solidFill>
                <a:latin typeface="Arial" charset="0"/>
                <a:cs typeface="Arial" charset="0"/>
              </a:rPr>
              <a:t>Imaging 3.0</a:t>
            </a:r>
          </a:p>
          <a:p>
            <a:pPr algn="ctr" eaLnBrk="1" hangingPunct="1"/>
            <a:r>
              <a:rPr lang="en-US" sz="3400" i="1" dirty="0" smtClean="0">
                <a:solidFill>
                  <a:srgbClr val="00CEFF"/>
                </a:solidFill>
                <a:latin typeface="Arial" charset="0"/>
                <a:cs typeface="Arial" charset="0"/>
              </a:rPr>
              <a:t>Evolution </a:t>
            </a:r>
            <a:r>
              <a:rPr lang="en-US" sz="3400" i="1" dirty="0">
                <a:solidFill>
                  <a:srgbClr val="00CEFF"/>
                </a:solidFill>
                <a:latin typeface="Arial" charset="0"/>
                <a:cs typeface="Arial" charset="0"/>
              </a:rPr>
              <a:t>in Patient Care</a:t>
            </a: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28822" y="2740624"/>
            <a:ext cx="2086356" cy="1376752"/>
          </a:xfrm>
          <a:prstGeom prst="rect">
            <a:avLst/>
          </a:prstGeom>
          <a:solidFill>
            <a:schemeClr val="bg1"/>
          </a:solidFill>
        </p:spPr>
      </p:pic>
    </p:spTree>
    <p:extLst>
      <p:ext uri="{BB962C8B-B14F-4D97-AF65-F5344CB8AC3E}">
        <p14:creationId xmlns:p14="http://schemas.microsoft.com/office/powerpoint/2010/main" val="1257706352"/>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fade">
                                      <p:cBhvr>
                                        <p:cTn id="11" dur="2000"/>
                                        <p:tgtEl>
                                          <p:spTgt spid="7">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1-mi-plain-bckgrn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Box 2"/>
          <p:cNvSpPr txBox="1">
            <a:spLocks noChangeArrowheads="1"/>
          </p:cNvSpPr>
          <p:nvPr/>
        </p:nvSpPr>
        <p:spPr bwMode="auto">
          <a:xfrm>
            <a:off x="0" y="261938"/>
            <a:ext cx="91440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6700" b="1">
                <a:solidFill>
                  <a:srgbClr val="00CEFF"/>
                </a:solidFill>
                <a:latin typeface="Arial" charset="0"/>
                <a:cs typeface="Arial" charset="0"/>
              </a:rPr>
              <a:t>Medical Imaging</a:t>
            </a:r>
          </a:p>
        </p:txBody>
      </p:sp>
      <p:sp>
        <p:nvSpPr>
          <p:cNvPr id="81923" name="TextBox 4"/>
          <p:cNvSpPr txBox="1">
            <a:spLocks noChangeArrowheads="1"/>
          </p:cNvSpPr>
          <p:nvPr/>
        </p:nvSpPr>
        <p:spPr bwMode="auto">
          <a:xfrm>
            <a:off x="0" y="1501775"/>
            <a:ext cx="91440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400" i="1">
                <a:solidFill>
                  <a:srgbClr val="00CEFF"/>
                </a:solidFill>
                <a:latin typeface="Arial" charset="0"/>
                <a:cs typeface="Arial" charset="0"/>
              </a:rPr>
              <a:t>Evolution in Patient Care</a:t>
            </a:r>
          </a:p>
          <a:p>
            <a:pPr eaLnBrk="1" hangingPunct="1"/>
            <a:endParaRPr lang="en-US" sz="1800"/>
          </a:p>
        </p:txBody>
      </p:sp>
      <p:pic>
        <p:nvPicPr>
          <p:cNvPr id="11" name="Picture 10" descr="2-mi-a-new-kind-of-ray.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745712"/>
      </p:ext>
    </p:extLst>
  </p:cSld>
  <p:clrMapOvr>
    <a:masterClrMapping/>
  </p:clrMapOvr>
  <p:transition spd="med" advClick="0" advTm="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New Kind of Ray Bckgrn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he-early-years.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ew-hand-ray-sepia2.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66825" y="506413"/>
            <a:ext cx="914241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photography.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medical-applications.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896-1920.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ideshows.pn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091340"/>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nodeType="afterGroup">
                            <p:stCondLst>
                              <p:cond delay="1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nodeType="afterGroup">
                            <p:stCondLst>
                              <p:cond delay="2000"/>
                            </p:stCondLst>
                            <p:childTnLst>
                              <p:par>
                                <p:cTn id="13" presetID="6" presetClass="emph" presetSubtype="0" fill="hold" nodeType="afterEffect">
                                  <p:stCondLst>
                                    <p:cond delay="0"/>
                                  </p:stCondLst>
                                  <p:childTnLst>
                                    <p:animScale>
                                      <p:cBhvr>
                                        <p:cTn id="14" dur="2000" fill="hold"/>
                                        <p:tgtEl>
                                          <p:spTgt spid="15"/>
                                        </p:tgtEl>
                                      </p:cBhvr>
                                      <p:by x="150000" y="150000"/>
                                    </p:animScale>
                                  </p:childTnLst>
                                </p:cTn>
                              </p:par>
                            </p:childTnLst>
                          </p:cTn>
                        </p:par>
                        <p:par>
                          <p:cTn id="15" fill="hold" nodeType="afterGroup">
                            <p:stCondLst>
                              <p:cond delay="4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par>
                          <p:cTn id="19" fill="hold" nodeType="afterGroup">
                            <p:stCondLst>
                              <p:cond delay="5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par>
                          <p:cTn id="23" fill="hold" nodeType="afterGroup">
                            <p:stCondLst>
                              <p:cond delay="6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childTnLst>
                                </p:cTn>
                              </p:par>
                            </p:childTnLst>
                          </p:cTn>
                        </p:par>
                        <p:par>
                          <p:cTn id="27" fill="hold" nodeType="afterGroup">
                            <p:stCondLst>
                              <p:cond delay="7000"/>
                            </p:stCondLst>
                            <p:childTnLst>
                              <p:par>
                                <p:cTn id="28" presetID="42"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1-mi-plain-bckgrn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p:cNvSpPr txBox="1">
            <a:spLocks noChangeArrowheads="1"/>
          </p:cNvSpPr>
          <p:nvPr/>
        </p:nvSpPr>
        <p:spPr bwMode="auto">
          <a:xfrm>
            <a:off x="0" y="261938"/>
            <a:ext cx="91440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6700" b="1">
                <a:solidFill>
                  <a:srgbClr val="00CEFF"/>
                </a:solidFill>
                <a:latin typeface="Arial" charset="0"/>
                <a:cs typeface="Arial" charset="0"/>
              </a:rPr>
              <a:t>Medical Imaging</a:t>
            </a:r>
          </a:p>
        </p:txBody>
      </p:sp>
      <p:sp>
        <p:nvSpPr>
          <p:cNvPr id="83971" name="TextBox 4"/>
          <p:cNvSpPr txBox="1">
            <a:spLocks noChangeArrowheads="1"/>
          </p:cNvSpPr>
          <p:nvPr/>
        </p:nvSpPr>
        <p:spPr bwMode="auto">
          <a:xfrm>
            <a:off x="0" y="1501775"/>
            <a:ext cx="91440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400" i="1">
                <a:solidFill>
                  <a:srgbClr val="00CEFF"/>
                </a:solidFill>
                <a:latin typeface="Arial" charset="0"/>
                <a:cs typeface="Arial" charset="0"/>
              </a:rPr>
              <a:t>Evolution in Patient Care</a:t>
            </a:r>
          </a:p>
          <a:p>
            <a:pPr eaLnBrk="1" hangingPunct="1"/>
            <a:endParaRPr lang="en-US" sz="1800"/>
          </a:p>
        </p:txBody>
      </p:sp>
      <p:pic>
        <p:nvPicPr>
          <p:cNvPr id="83972" name="Picture 3" descr="1-mi-screened-new-kind-of-ray.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2-mi-imaging1.0.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474073"/>
      </p:ext>
    </p:extLst>
  </p:cSld>
  <p:clrMapOvr>
    <a:masterClrMapping/>
  </p:clrMapOvr>
  <p:transition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imaging1.0-bckgrn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xray-group.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2-breast-cancer.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4-chest-xray.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3-foot-xray.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5-head-xray.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73100" y="3338513"/>
            <a:ext cx="4489450" cy="1533525"/>
          </a:xfrm>
          <a:prstGeom prst="rect">
            <a:avLst/>
          </a:prstGeom>
          <a:noFill/>
        </p:spPr>
        <p:txBody>
          <a:bodyPr lIns="51206" tIns="25603" rIns="51206" bIns="25603">
            <a:spAutoFit/>
          </a:bodyPr>
          <a:lstStyle/>
          <a:p>
            <a:pPr>
              <a:lnSpc>
                <a:spcPct val="120000"/>
              </a:lnSpc>
              <a:defRPr/>
            </a:pPr>
            <a:r>
              <a:rPr lang="en-US" sz="2700" b="1" dirty="0">
                <a:solidFill>
                  <a:schemeClr val="bg1"/>
                </a:solidFill>
                <a:effectLst>
                  <a:outerShdw blurRad="50800" dist="38100" dir="5400000" algn="t" rotWithShape="0">
                    <a:prstClr val="black">
                      <a:alpha val="40000"/>
                    </a:prstClr>
                  </a:outerShdw>
                </a:effectLst>
                <a:latin typeface="Arial"/>
                <a:cs typeface="Arial"/>
              </a:rPr>
              <a:t>• Physicians</a:t>
            </a:r>
          </a:p>
          <a:p>
            <a:pPr>
              <a:lnSpc>
                <a:spcPct val="120000"/>
              </a:lnSpc>
              <a:defRPr/>
            </a:pPr>
            <a:r>
              <a:rPr lang="en-US" sz="2700" b="1" dirty="0">
                <a:solidFill>
                  <a:schemeClr val="bg1"/>
                </a:solidFill>
                <a:effectLst>
                  <a:outerShdw blurRad="50800" dist="38100" dir="5400000" algn="t" rotWithShape="0">
                    <a:prstClr val="black">
                      <a:alpha val="40000"/>
                    </a:prstClr>
                  </a:outerShdw>
                </a:effectLst>
                <a:latin typeface="Arial"/>
                <a:cs typeface="Arial"/>
              </a:rPr>
              <a:t>• Contrast Agents</a:t>
            </a:r>
          </a:p>
          <a:p>
            <a:pPr>
              <a:lnSpc>
                <a:spcPct val="120000"/>
              </a:lnSpc>
              <a:defRPr/>
            </a:pPr>
            <a:r>
              <a:rPr lang="en-US" sz="2700" b="1" dirty="0">
                <a:solidFill>
                  <a:schemeClr val="bg1"/>
                </a:solidFill>
                <a:effectLst>
                  <a:outerShdw blurRad="50800" dist="38100" dir="5400000" algn="t" rotWithShape="0">
                    <a:prstClr val="black">
                      <a:alpha val="40000"/>
                    </a:prstClr>
                  </a:outerShdw>
                </a:effectLst>
                <a:latin typeface="Arial"/>
                <a:cs typeface="Arial"/>
              </a:rPr>
              <a:t>• New Modalities</a:t>
            </a:r>
          </a:p>
        </p:txBody>
      </p:sp>
      <p:pic>
        <p:nvPicPr>
          <p:cNvPr id="17" name="Picture 16" descr="1920-1990.pn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ing-in-medical-care.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294148"/>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nodeType="afterGroup">
                            <p:stCondLst>
                              <p:cond delay="3000"/>
                            </p:stCondLst>
                            <p:childTnLst>
                              <p:par>
                                <p:cTn id="25" presetID="10" presetClass="entr" presetSubtype="0" fill="hold" nodeType="afterEffect">
                                  <p:stCondLst>
                                    <p:cond delay="100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1000"/>
                                        <p:tgtEl>
                                          <p:spTgt spid="18">
                                            <p:txEl>
                                              <p:pRg st="0" end="0"/>
                                            </p:txEl>
                                          </p:spTgt>
                                        </p:tgtEl>
                                      </p:cBhvr>
                                    </p:animEffect>
                                  </p:childTnLst>
                                </p:cTn>
                              </p:par>
                            </p:childTnLst>
                          </p:cTn>
                        </p:par>
                        <p:par>
                          <p:cTn id="28" fill="hold" nodeType="afterGroup">
                            <p:stCondLst>
                              <p:cond delay="5000"/>
                            </p:stCondLst>
                            <p:childTnLst>
                              <p:par>
                                <p:cTn id="29" presetID="10" presetClass="entr" presetSubtype="0" fill="hold" nodeType="after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fade">
                                      <p:cBhvr>
                                        <p:cTn id="31" dur="1000"/>
                                        <p:tgtEl>
                                          <p:spTgt spid="18">
                                            <p:txEl>
                                              <p:pRg st="1" end="1"/>
                                            </p:txEl>
                                          </p:spTgt>
                                        </p:tgtEl>
                                      </p:cBhvr>
                                    </p:animEffect>
                                  </p:childTnLst>
                                </p:cTn>
                              </p:par>
                            </p:childTnLst>
                          </p:cTn>
                        </p:par>
                        <p:par>
                          <p:cTn id="32" fill="hold" nodeType="afterGroup">
                            <p:stCondLst>
                              <p:cond delay="6000"/>
                            </p:stCondLst>
                            <p:childTnLst>
                              <p:par>
                                <p:cTn id="33" presetID="10" presetClass="entr" presetSubtype="0" fill="hold" nodeType="after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fade">
                                      <p:cBhvr>
                                        <p:cTn id="35" dur="1000"/>
                                        <p:tgtEl>
                                          <p:spTgt spid="18">
                                            <p:txEl>
                                              <p:pRg st="2" end="2"/>
                                            </p:txEl>
                                          </p:spTgt>
                                        </p:tgtEl>
                                      </p:cBhvr>
                                    </p:animEffect>
                                  </p:childTnLst>
                                </p:cTn>
                              </p:par>
                            </p:childTnLst>
                          </p:cTn>
                        </p:par>
                        <p:par>
                          <p:cTn id="36" fill="hold" nodeType="afterGroup">
                            <p:stCondLst>
                              <p:cond delay="7000"/>
                            </p:stCondLst>
                            <p:childTnLst>
                              <p:par>
                                <p:cTn id="37" presetID="42" presetClass="entr" presetSubtype="0" fill="hold" nodeType="afterEffect">
                                  <p:stCondLst>
                                    <p:cond delay="10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1-mi-plain-bckgrn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p:cNvSpPr txBox="1">
            <a:spLocks noChangeArrowheads="1"/>
          </p:cNvSpPr>
          <p:nvPr/>
        </p:nvSpPr>
        <p:spPr bwMode="auto">
          <a:xfrm>
            <a:off x="0" y="261938"/>
            <a:ext cx="91440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6700" b="1">
                <a:solidFill>
                  <a:srgbClr val="00CEFF"/>
                </a:solidFill>
                <a:latin typeface="Arial" charset="0"/>
                <a:cs typeface="Arial" charset="0"/>
              </a:rPr>
              <a:t>Medical Imaging</a:t>
            </a:r>
          </a:p>
        </p:txBody>
      </p:sp>
      <p:sp>
        <p:nvSpPr>
          <p:cNvPr id="86019" name="TextBox 4"/>
          <p:cNvSpPr txBox="1">
            <a:spLocks noChangeArrowheads="1"/>
          </p:cNvSpPr>
          <p:nvPr/>
        </p:nvSpPr>
        <p:spPr bwMode="auto">
          <a:xfrm>
            <a:off x="0" y="1501775"/>
            <a:ext cx="91440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400" i="1">
                <a:solidFill>
                  <a:srgbClr val="00CEFF"/>
                </a:solidFill>
                <a:latin typeface="Arial" charset="0"/>
                <a:cs typeface="Arial" charset="0"/>
              </a:rPr>
              <a:t>Evolution in Patient Care</a:t>
            </a:r>
          </a:p>
          <a:p>
            <a:pPr eaLnBrk="1" hangingPunct="1"/>
            <a:endParaRPr lang="en-US" sz="1800"/>
          </a:p>
        </p:txBody>
      </p:sp>
      <p:pic>
        <p:nvPicPr>
          <p:cNvPr id="86020" name="Picture 8" descr="1-mi-imaging1.0-screened.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2-mi-imaging2.0.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073215"/>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descr="imaging2.0-bckgrn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echnology-explosion.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82575"/>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8-spine-pelvis2.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xrays-computer-hands.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four-monitors-on-bottom.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3-dr-speaks-recorder2.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6-scoliosis-xrays.pn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5-upper-right-xrays.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4-sonogram.pn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3-dr-studying-xray.png"/>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1990-present.png"/>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46088" y="3024188"/>
            <a:ext cx="4806950" cy="1908112"/>
          </a:xfrm>
          <a:prstGeom prst="rect">
            <a:avLst/>
          </a:prstGeom>
          <a:noFill/>
        </p:spPr>
        <p:txBody>
          <a:bodyPr lIns="51206" tIns="25603" rIns="51206" bIns="25603">
            <a:spAutoFit/>
          </a:bodyPr>
          <a:lstStyle/>
          <a:p>
            <a:pPr marL="342900" indent="-342900">
              <a:lnSpc>
                <a:spcPct val="110000"/>
              </a:lnSpc>
              <a:buFont typeface="Arial"/>
              <a:buChar char="•"/>
              <a:defRPr/>
            </a:pPr>
            <a:r>
              <a:rPr lang="en-US" sz="2200" dirty="0" smtClean="0">
                <a:solidFill>
                  <a:srgbClr val="B0F8FF"/>
                </a:solidFill>
                <a:effectLst>
                  <a:outerShdw blurRad="50800" dist="38100" dir="5400000" algn="t" rotWithShape="0">
                    <a:prstClr val="black">
                      <a:alpha val="40000"/>
                    </a:prstClr>
                  </a:outerShdw>
                </a:effectLst>
                <a:latin typeface="Arial"/>
                <a:cs typeface="Arial"/>
              </a:rPr>
              <a:t>Evolving </a:t>
            </a:r>
            <a:r>
              <a:rPr lang="en-US" sz="2200" dirty="0">
                <a:solidFill>
                  <a:srgbClr val="B0F8FF"/>
                </a:solidFill>
                <a:effectLst>
                  <a:outerShdw blurRad="50800" dist="38100" dir="5400000" algn="t" rotWithShape="0">
                    <a:prstClr val="black">
                      <a:alpha val="40000"/>
                    </a:prstClr>
                  </a:outerShdw>
                </a:effectLst>
                <a:latin typeface="Arial"/>
                <a:cs typeface="Arial"/>
              </a:rPr>
              <a:t>Modalities</a:t>
            </a:r>
          </a:p>
          <a:p>
            <a:pPr marL="342900" indent="-342900">
              <a:lnSpc>
                <a:spcPct val="110000"/>
              </a:lnSpc>
              <a:buFont typeface="Arial"/>
              <a:buChar char="•"/>
              <a:defRPr/>
            </a:pPr>
            <a:r>
              <a:rPr lang="en-US" sz="2200" dirty="0" smtClean="0">
                <a:solidFill>
                  <a:srgbClr val="B0F8FF"/>
                </a:solidFill>
                <a:effectLst>
                  <a:outerShdw blurRad="50800" dist="38100" dir="5400000" algn="t" rotWithShape="0">
                    <a:prstClr val="black">
                      <a:alpha val="40000"/>
                    </a:prstClr>
                  </a:outerShdw>
                </a:effectLst>
                <a:latin typeface="Arial"/>
                <a:cs typeface="Arial"/>
              </a:rPr>
              <a:t>PACS</a:t>
            </a:r>
            <a:endParaRPr lang="en-US" sz="2200" dirty="0">
              <a:solidFill>
                <a:srgbClr val="B0F8FF"/>
              </a:solidFill>
              <a:effectLst>
                <a:outerShdw blurRad="50800" dist="38100" dir="5400000" algn="t" rotWithShape="0">
                  <a:prstClr val="black">
                    <a:alpha val="40000"/>
                  </a:prstClr>
                </a:outerShdw>
              </a:effectLst>
              <a:latin typeface="Arial"/>
              <a:cs typeface="Arial"/>
            </a:endParaRPr>
          </a:p>
          <a:p>
            <a:pPr marL="342900" indent="-342900">
              <a:lnSpc>
                <a:spcPct val="110000"/>
              </a:lnSpc>
              <a:buFont typeface="Arial"/>
              <a:buChar char="•"/>
              <a:defRPr/>
            </a:pPr>
            <a:r>
              <a:rPr lang="en-US" sz="2200" dirty="0" smtClean="0">
                <a:solidFill>
                  <a:srgbClr val="B0F8FF"/>
                </a:solidFill>
                <a:effectLst>
                  <a:outerShdw blurRad="50800" dist="38100" dir="5400000" algn="t" rotWithShape="0">
                    <a:prstClr val="black">
                      <a:alpha val="40000"/>
                    </a:prstClr>
                  </a:outerShdw>
                </a:effectLst>
                <a:latin typeface="Arial"/>
                <a:cs typeface="Arial"/>
              </a:rPr>
              <a:t>Knowledge </a:t>
            </a:r>
            <a:r>
              <a:rPr lang="en-US" sz="2200" dirty="0">
                <a:solidFill>
                  <a:srgbClr val="B0F8FF"/>
                </a:solidFill>
                <a:effectLst>
                  <a:outerShdw blurRad="50800" dist="38100" dir="5400000" algn="t" rotWithShape="0">
                    <a:prstClr val="black">
                      <a:alpha val="40000"/>
                    </a:prstClr>
                  </a:outerShdw>
                </a:effectLst>
                <a:latin typeface="Arial"/>
                <a:cs typeface="Arial"/>
              </a:rPr>
              <a:t>Base</a:t>
            </a:r>
          </a:p>
          <a:p>
            <a:pPr marL="342900" indent="-342900">
              <a:lnSpc>
                <a:spcPct val="110000"/>
              </a:lnSpc>
              <a:buFont typeface="Arial"/>
              <a:buChar char="•"/>
              <a:defRPr/>
            </a:pPr>
            <a:r>
              <a:rPr lang="en-US" sz="2200" dirty="0" smtClean="0">
                <a:solidFill>
                  <a:srgbClr val="B0F8FF"/>
                </a:solidFill>
                <a:effectLst>
                  <a:outerShdw blurRad="50800" dist="38100" dir="5400000" algn="t" rotWithShape="0">
                    <a:prstClr val="black">
                      <a:alpha val="40000"/>
                    </a:prstClr>
                  </a:outerShdw>
                </a:effectLst>
                <a:latin typeface="Arial"/>
                <a:cs typeface="Arial"/>
              </a:rPr>
              <a:t>Consultant </a:t>
            </a:r>
            <a:r>
              <a:rPr lang="en-US" sz="2200" dirty="0">
                <a:solidFill>
                  <a:srgbClr val="B0F8FF"/>
                </a:solidFill>
                <a:effectLst>
                  <a:outerShdw blurRad="50800" dist="38100" dir="5400000" algn="t" rotWithShape="0">
                    <a:prstClr val="black">
                      <a:alpha val="40000"/>
                    </a:prstClr>
                  </a:outerShdw>
                </a:effectLst>
                <a:latin typeface="Arial"/>
                <a:cs typeface="Arial"/>
              </a:rPr>
              <a:t>to Referring Physicians</a:t>
            </a:r>
          </a:p>
          <a:p>
            <a:pPr marL="342900" indent="-342900">
              <a:lnSpc>
                <a:spcPct val="110000"/>
              </a:lnSpc>
              <a:buFont typeface="Arial"/>
              <a:buChar char="•"/>
              <a:defRPr/>
            </a:pPr>
            <a:r>
              <a:rPr lang="en-US" sz="2200" dirty="0" smtClean="0">
                <a:solidFill>
                  <a:srgbClr val="B0F8FF"/>
                </a:solidFill>
                <a:effectLst>
                  <a:outerShdw blurRad="50800" dist="38100" dir="5400000" algn="t" rotWithShape="0">
                    <a:prstClr val="black">
                      <a:alpha val="40000"/>
                    </a:prstClr>
                  </a:outerShdw>
                </a:effectLst>
                <a:latin typeface="Arial"/>
                <a:cs typeface="Arial"/>
              </a:rPr>
              <a:t>Unprecedented </a:t>
            </a:r>
            <a:r>
              <a:rPr lang="en-US" sz="2200" dirty="0">
                <a:solidFill>
                  <a:srgbClr val="B0F8FF"/>
                </a:solidFill>
                <a:effectLst>
                  <a:outerShdw blurRad="50800" dist="38100" dir="5400000" algn="t" rotWithShape="0">
                    <a:prstClr val="black">
                      <a:alpha val="40000"/>
                    </a:prstClr>
                  </a:outerShdw>
                </a:effectLst>
                <a:latin typeface="Arial"/>
                <a:cs typeface="Arial"/>
              </a:rPr>
              <a:t>Demand</a:t>
            </a:r>
          </a:p>
        </p:txBody>
      </p:sp>
    </p:spTree>
    <p:extLst>
      <p:ext uri="{BB962C8B-B14F-4D97-AF65-F5344CB8AC3E}">
        <p14:creationId xmlns:p14="http://schemas.microsoft.com/office/powerpoint/2010/main" val="1765876031"/>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100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1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10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nodeType="afterGroup">
                            <p:stCondLst>
                              <p:cond delay="3000"/>
                            </p:stCondLst>
                            <p:childTnLst>
                              <p:par>
                                <p:cTn id="34" presetID="10" presetClass="entr" presetSubtype="0" fill="hold" nodeType="afterEffect">
                                  <p:stCondLst>
                                    <p:cond delay="1000"/>
                                  </p:stCondLst>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fade">
                                      <p:cBhvr>
                                        <p:cTn id="36" dur="2000"/>
                                        <p:tgtEl>
                                          <p:spTgt spid="21">
                                            <p:txEl>
                                              <p:pRg st="0" end="0"/>
                                            </p:txEl>
                                          </p:spTgt>
                                        </p:tgtEl>
                                      </p:cBhvr>
                                    </p:animEffect>
                                  </p:childTnLst>
                                </p:cTn>
                              </p:par>
                            </p:childTnLst>
                          </p:cTn>
                        </p:par>
                        <p:par>
                          <p:cTn id="37" fill="hold" nodeType="afterGroup">
                            <p:stCondLst>
                              <p:cond delay="6000"/>
                            </p:stCondLst>
                            <p:childTnLst>
                              <p:par>
                                <p:cTn id="38" presetID="10" presetClass="entr" presetSubtype="0" fill="hold" nodeType="afterEffect">
                                  <p:stCondLst>
                                    <p:cond delay="0"/>
                                  </p:stCondLst>
                                  <p:childTnLst>
                                    <p:set>
                                      <p:cBhvr>
                                        <p:cTn id="39" dur="1" fill="hold">
                                          <p:stCondLst>
                                            <p:cond delay="0"/>
                                          </p:stCondLst>
                                        </p:cTn>
                                        <p:tgtEl>
                                          <p:spTgt spid="21">
                                            <p:txEl>
                                              <p:pRg st="1" end="1"/>
                                            </p:txEl>
                                          </p:spTgt>
                                        </p:tgtEl>
                                        <p:attrNameLst>
                                          <p:attrName>style.visibility</p:attrName>
                                        </p:attrNameLst>
                                      </p:cBhvr>
                                      <p:to>
                                        <p:strVal val="visible"/>
                                      </p:to>
                                    </p:set>
                                    <p:animEffect transition="in" filter="fade">
                                      <p:cBhvr>
                                        <p:cTn id="40" dur="2000"/>
                                        <p:tgtEl>
                                          <p:spTgt spid="21">
                                            <p:txEl>
                                              <p:pRg st="1" end="1"/>
                                            </p:txEl>
                                          </p:spTgt>
                                        </p:tgtEl>
                                      </p:cBhvr>
                                    </p:animEffect>
                                  </p:childTnLst>
                                </p:cTn>
                              </p:par>
                            </p:childTnLst>
                          </p:cTn>
                        </p:par>
                        <p:par>
                          <p:cTn id="41" fill="hold" nodeType="afterGroup">
                            <p:stCondLst>
                              <p:cond delay="8000"/>
                            </p:stCondLst>
                            <p:childTnLst>
                              <p:par>
                                <p:cTn id="42" presetID="10" presetClass="entr" presetSubtype="0" fill="hold" nodeType="afterEffect">
                                  <p:stCondLst>
                                    <p:cond delay="0"/>
                                  </p:stCondLst>
                                  <p:childTnLst>
                                    <p:set>
                                      <p:cBhvr>
                                        <p:cTn id="43" dur="1" fill="hold">
                                          <p:stCondLst>
                                            <p:cond delay="0"/>
                                          </p:stCondLst>
                                        </p:cTn>
                                        <p:tgtEl>
                                          <p:spTgt spid="21">
                                            <p:txEl>
                                              <p:pRg st="2" end="2"/>
                                            </p:txEl>
                                          </p:spTgt>
                                        </p:tgtEl>
                                        <p:attrNameLst>
                                          <p:attrName>style.visibility</p:attrName>
                                        </p:attrNameLst>
                                      </p:cBhvr>
                                      <p:to>
                                        <p:strVal val="visible"/>
                                      </p:to>
                                    </p:set>
                                    <p:animEffect transition="in" filter="fade">
                                      <p:cBhvr>
                                        <p:cTn id="44" dur="2000"/>
                                        <p:tgtEl>
                                          <p:spTgt spid="21">
                                            <p:txEl>
                                              <p:pRg st="2" end="2"/>
                                            </p:txEl>
                                          </p:spTgt>
                                        </p:tgtEl>
                                      </p:cBhvr>
                                    </p:animEffect>
                                  </p:childTnLst>
                                </p:cTn>
                              </p:par>
                            </p:childTnLst>
                          </p:cTn>
                        </p:par>
                        <p:par>
                          <p:cTn id="45" fill="hold" nodeType="afterGroup">
                            <p:stCondLst>
                              <p:cond delay="10000"/>
                            </p:stCondLst>
                            <p:childTnLst>
                              <p:par>
                                <p:cTn id="46" presetID="10" presetClass="entr" presetSubtype="0" fill="hold" nodeType="afterEffect">
                                  <p:stCondLst>
                                    <p:cond delay="0"/>
                                  </p:stCondLst>
                                  <p:childTnLst>
                                    <p:set>
                                      <p:cBhvr>
                                        <p:cTn id="47" dur="1" fill="hold">
                                          <p:stCondLst>
                                            <p:cond delay="0"/>
                                          </p:stCondLst>
                                        </p:cTn>
                                        <p:tgtEl>
                                          <p:spTgt spid="21">
                                            <p:txEl>
                                              <p:pRg st="3" end="3"/>
                                            </p:txEl>
                                          </p:spTgt>
                                        </p:tgtEl>
                                        <p:attrNameLst>
                                          <p:attrName>style.visibility</p:attrName>
                                        </p:attrNameLst>
                                      </p:cBhvr>
                                      <p:to>
                                        <p:strVal val="visible"/>
                                      </p:to>
                                    </p:set>
                                    <p:animEffect transition="in" filter="fade">
                                      <p:cBhvr>
                                        <p:cTn id="48" dur="2000"/>
                                        <p:tgtEl>
                                          <p:spTgt spid="21">
                                            <p:txEl>
                                              <p:pRg st="3" end="3"/>
                                            </p:txEl>
                                          </p:spTgt>
                                        </p:tgtEl>
                                      </p:cBhvr>
                                    </p:animEffect>
                                  </p:childTnLst>
                                </p:cTn>
                              </p:par>
                            </p:childTnLst>
                          </p:cTn>
                        </p:par>
                        <p:par>
                          <p:cTn id="49" fill="hold" nodeType="afterGroup">
                            <p:stCondLst>
                              <p:cond delay="12000"/>
                            </p:stCondLst>
                            <p:childTnLst>
                              <p:par>
                                <p:cTn id="50" presetID="10" presetClass="entr" presetSubtype="0" fill="hold" nodeType="afterEffect">
                                  <p:stCondLst>
                                    <p:cond delay="0"/>
                                  </p:stCondLst>
                                  <p:childTnLst>
                                    <p:set>
                                      <p:cBhvr>
                                        <p:cTn id="51" dur="1" fill="hold">
                                          <p:stCondLst>
                                            <p:cond delay="0"/>
                                          </p:stCondLst>
                                        </p:cTn>
                                        <p:tgtEl>
                                          <p:spTgt spid="21">
                                            <p:txEl>
                                              <p:pRg st="4" end="4"/>
                                            </p:txEl>
                                          </p:spTgt>
                                        </p:tgtEl>
                                        <p:attrNameLst>
                                          <p:attrName>style.visibility</p:attrName>
                                        </p:attrNameLst>
                                      </p:cBhvr>
                                      <p:to>
                                        <p:strVal val="visible"/>
                                      </p:to>
                                    </p:set>
                                    <p:animEffect transition="in" filter="fade">
                                      <p:cBhvr>
                                        <p:cTn id="52" dur="2000"/>
                                        <p:tgtEl>
                                          <p:spTgt spid="21">
                                            <p:txEl>
                                              <p:pRg st="4" end="4"/>
                                            </p:txEl>
                                          </p:spTgt>
                                        </p:tgtEl>
                                      </p:cBhvr>
                                    </p:animEffect>
                                  </p:childTnLst>
                                </p:cTn>
                              </p:par>
                            </p:childTnLst>
                          </p:cTn>
                        </p:par>
                        <p:par>
                          <p:cTn id="53" fill="hold" nodeType="afterGroup">
                            <p:stCondLst>
                              <p:cond delay="14000"/>
                            </p:stCondLst>
                            <p:childTnLst>
                              <p:par>
                                <p:cTn id="54" presetID="42"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1-mi-plain-bckgrn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Box 2"/>
          <p:cNvSpPr txBox="1">
            <a:spLocks noChangeArrowheads="1"/>
          </p:cNvSpPr>
          <p:nvPr/>
        </p:nvSpPr>
        <p:spPr bwMode="auto">
          <a:xfrm>
            <a:off x="0" y="261938"/>
            <a:ext cx="91440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6700" b="1">
                <a:solidFill>
                  <a:srgbClr val="00CEFF"/>
                </a:solidFill>
                <a:latin typeface="Arial" charset="0"/>
                <a:cs typeface="Arial" charset="0"/>
              </a:rPr>
              <a:t>Medical Imaging</a:t>
            </a:r>
          </a:p>
        </p:txBody>
      </p:sp>
      <p:sp>
        <p:nvSpPr>
          <p:cNvPr id="88067" name="TextBox 4"/>
          <p:cNvSpPr txBox="1">
            <a:spLocks noChangeArrowheads="1"/>
          </p:cNvSpPr>
          <p:nvPr/>
        </p:nvSpPr>
        <p:spPr bwMode="auto">
          <a:xfrm>
            <a:off x="0" y="1501775"/>
            <a:ext cx="91440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6" tIns="25603" rIns="51206" bIns="25603">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400" i="1">
                <a:solidFill>
                  <a:srgbClr val="00CEFF"/>
                </a:solidFill>
                <a:latin typeface="Arial" charset="0"/>
                <a:cs typeface="Arial" charset="0"/>
              </a:rPr>
              <a:t>Evolution in Patient Care</a:t>
            </a:r>
          </a:p>
          <a:p>
            <a:pPr eaLnBrk="1" hangingPunct="1"/>
            <a:endParaRPr lang="en-US" sz="1800"/>
          </a:p>
        </p:txBody>
      </p:sp>
      <p:pic>
        <p:nvPicPr>
          <p:cNvPr id="88068" name="Picture 8" descr="1-mi-screened-imaging2.0.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2-mi-imaging3.0.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196922"/>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imaging3.0-bckgrn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lueprint-for-high-value.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doctor-bckgrnd.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and.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5-brain.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6-breast-cancer.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7-whole-body.pn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8-ct-scan.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91-brain.pn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an-only.png"/>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96862" y="2625725"/>
            <a:ext cx="4465638" cy="3609603"/>
          </a:xfrm>
          <a:prstGeom prst="rect">
            <a:avLst/>
          </a:prstGeom>
          <a:noFill/>
        </p:spPr>
        <p:txBody>
          <a:bodyPr wrap="square" lIns="51206" tIns="25603" rIns="51206" bIns="25603">
            <a:spAutoFit/>
          </a:bodyPr>
          <a:lstStyle/>
          <a:p>
            <a:pPr>
              <a:lnSpc>
                <a:spcPct val="120000"/>
              </a:lnSpc>
              <a:defRPr/>
            </a:pPr>
            <a:r>
              <a:rPr lang="en-US" sz="2400" b="1" spc="-84" dirty="0" smtClean="0">
                <a:solidFill>
                  <a:srgbClr val="00FFFF"/>
                </a:solidFill>
                <a:effectLst>
                  <a:outerShdw blurRad="50800" dist="38100" dir="2700000" algn="tl" rotWithShape="0">
                    <a:prstClr val="black">
                      <a:alpha val="40000"/>
                    </a:prstClr>
                  </a:outerShdw>
                </a:effectLst>
                <a:latin typeface="Arial"/>
                <a:cs typeface="Arial"/>
              </a:rPr>
              <a:t>Beyond Interpretations</a:t>
            </a:r>
          </a:p>
          <a:p>
            <a:pPr marL="457200" indent="-457200">
              <a:lnSpc>
                <a:spcPct val="120000"/>
              </a:lnSpc>
              <a:buFont typeface="Arial"/>
              <a:buChar char="•"/>
              <a:defRPr/>
            </a:pPr>
            <a:r>
              <a:rPr lang="en-US" sz="2200" b="1" spc="-84" dirty="0" smtClean="0">
                <a:solidFill>
                  <a:srgbClr val="00FFFF"/>
                </a:solidFill>
                <a:effectLst>
                  <a:outerShdw blurRad="50800" dist="38100" dir="2700000" algn="tl" rotWithShape="0">
                    <a:prstClr val="black">
                      <a:alpha val="40000"/>
                    </a:prstClr>
                  </a:outerShdw>
                </a:effectLst>
                <a:latin typeface="Arial"/>
                <a:cs typeface="Arial"/>
              </a:rPr>
              <a:t>Assuring Appropriateness</a:t>
            </a:r>
          </a:p>
          <a:p>
            <a:pPr marL="457200" indent="-457200">
              <a:buFont typeface="Arial"/>
              <a:buChar char="•"/>
              <a:defRPr/>
            </a:pPr>
            <a:r>
              <a:rPr lang="en-US" sz="2200" b="1" spc="-84" dirty="0" smtClean="0">
                <a:solidFill>
                  <a:srgbClr val="00FFFF"/>
                </a:solidFill>
                <a:effectLst>
                  <a:outerShdw blurRad="50800" dist="38100" dir="2700000" algn="tl" rotWithShape="0">
                    <a:prstClr val="black">
                      <a:alpha val="40000"/>
                    </a:prstClr>
                  </a:outerShdw>
                </a:effectLst>
                <a:latin typeface="Arial"/>
                <a:cs typeface="Arial"/>
              </a:rPr>
              <a:t>Documenting the Quality and Patient Safety Radiologists Provide</a:t>
            </a:r>
            <a:endParaRPr lang="en-US" sz="2200" b="1" spc="-84" dirty="0">
              <a:solidFill>
                <a:srgbClr val="00FFFF"/>
              </a:solidFill>
              <a:effectLst>
                <a:outerShdw blurRad="50800" dist="38100" dir="2700000" algn="tl" rotWithShape="0">
                  <a:prstClr val="black">
                    <a:alpha val="40000"/>
                  </a:prstClr>
                </a:outerShdw>
              </a:effectLst>
              <a:latin typeface="Arial"/>
              <a:cs typeface="Arial"/>
            </a:endParaRPr>
          </a:p>
          <a:p>
            <a:pPr marL="457200" indent="-457200">
              <a:buFont typeface="Arial"/>
              <a:buChar char="•"/>
              <a:defRPr/>
            </a:pPr>
            <a:r>
              <a:rPr lang="en-US" sz="2200" b="1" spc="-84" dirty="0" smtClean="0">
                <a:solidFill>
                  <a:srgbClr val="00FFFF"/>
                </a:solidFill>
                <a:effectLst>
                  <a:outerShdw blurRad="50800" dist="38100" dir="2700000" algn="tl" rotWithShape="0">
                    <a:prstClr val="black">
                      <a:alpha val="40000"/>
                    </a:prstClr>
                  </a:outerShdw>
                </a:effectLst>
                <a:latin typeface="Arial"/>
                <a:cs typeface="Arial"/>
              </a:rPr>
              <a:t>Actionable Reporting with Evidence-based Follow-up Recommendations</a:t>
            </a:r>
          </a:p>
          <a:p>
            <a:pPr marL="457200" indent="-457200">
              <a:buFont typeface="Arial"/>
              <a:buChar char="•"/>
              <a:defRPr/>
            </a:pPr>
            <a:r>
              <a:rPr lang="en-US" sz="2200" b="1" spc="-84" dirty="0" smtClean="0">
                <a:solidFill>
                  <a:srgbClr val="00FFFF"/>
                </a:solidFill>
                <a:effectLst>
                  <a:outerShdw blurRad="50800" dist="38100" dir="2700000" algn="tl" rotWithShape="0">
                    <a:prstClr val="black">
                      <a:alpha val="40000"/>
                    </a:prstClr>
                  </a:outerShdw>
                </a:effectLst>
                <a:latin typeface="Arial"/>
                <a:cs typeface="Arial"/>
              </a:rPr>
              <a:t>Empowered Patients</a:t>
            </a:r>
          </a:p>
          <a:p>
            <a:pPr>
              <a:defRPr/>
            </a:pPr>
            <a:endParaRPr lang="en-US" sz="2200" dirty="0"/>
          </a:p>
        </p:txBody>
      </p:sp>
      <p:pic>
        <p:nvPicPr>
          <p:cNvPr id="8" name="Picture 7" descr="2013-and-beyond.png"/>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0" y="16933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071894" y="500822"/>
            <a:ext cx="1735301" cy="1145097"/>
          </a:xfrm>
          <a:prstGeom prst="rect">
            <a:avLst/>
          </a:prstGeom>
          <a:solidFill>
            <a:schemeClr val="bg1"/>
          </a:solidFill>
        </p:spPr>
      </p:pic>
    </p:spTree>
    <p:extLst>
      <p:ext uri="{BB962C8B-B14F-4D97-AF65-F5344CB8AC3E}">
        <p14:creationId xmlns:p14="http://schemas.microsoft.com/office/powerpoint/2010/main" val="74373603"/>
      </p:ext>
    </p:extLst>
  </p:cSld>
  <p:clrMapOvr>
    <a:masterClrMapping/>
  </p:clrMapOvr>
  <p:transition spd="slow" advClick="0" advTm="20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300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3000"/>
                            </p:stCondLst>
                            <p:childTnLst>
                              <p:par>
                                <p:cTn id="16" presetID="2" presetClass="entr" presetSubtype="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3500"/>
                            </p:stCondLst>
                            <p:childTnLst>
                              <p:par>
                                <p:cTn id="21" presetID="10" presetClass="exit" presetSubtype="0" fill="hold" nodeType="afterEffect">
                                  <p:stCondLst>
                                    <p:cond delay="0"/>
                                  </p:stCondLst>
                                  <p:childTnLst>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par>
                          <p:cTn id="24" fill="hold" nodeType="afterGroup">
                            <p:stCondLst>
                              <p:cond delay="4500"/>
                            </p:stCondLst>
                            <p:childTnLst>
                              <p:par>
                                <p:cTn id="25" presetID="10" presetClass="entr" presetSubtype="0" fill="hold"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1000"/>
                                        <p:tgtEl>
                                          <p:spTgt spid="7">
                                            <p:txEl>
                                              <p:pRg st="0" end="0"/>
                                            </p:txEl>
                                          </p:spTgt>
                                        </p:tgtEl>
                                      </p:cBhvr>
                                    </p:animEffect>
                                  </p:childTnLst>
                                </p:cTn>
                              </p:par>
                            </p:childTnLst>
                          </p:cTn>
                        </p:par>
                        <p:par>
                          <p:cTn id="28" fill="hold" nodeType="afterGroup">
                            <p:stCondLst>
                              <p:cond delay="5500"/>
                            </p:stCondLst>
                            <p:childTnLst>
                              <p:par>
                                <p:cTn id="29" presetID="2" presetClass="entr" presetSubtype="2"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6000"/>
                            </p:stCondLst>
                            <p:childTnLst>
                              <p:par>
                                <p:cTn id="34" presetID="10" presetClass="exit" presetSubtype="0" fill="hold" nodeType="afterEffect">
                                  <p:stCondLst>
                                    <p:cond delay="100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par>
                          <p:cTn id="37" fill="hold">
                            <p:stCondLst>
                              <p:cond delay="7500"/>
                            </p:stCondLst>
                            <p:childTnLst>
                              <p:par>
                                <p:cTn id="38" presetID="10" presetClass="entr" presetSubtype="0" fill="hold" nodeType="after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fade">
                                      <p:cBhvr>
                                        <p:cTn id="40" dur="1000"/>
                                        <p:tgtEl>
                                          <p:spTgt spid="7">
                                            <p:txEl>
                                              <p:pRg st="1" end="1"/>
                                            </p:txEl>
                                          </p:spTgt>
                                        </p:tgtEl>
                                      </p:cBhvr>
                                    </p:animEffect>
                                  </p:childTnLst>
                                </p:cTn>
                              </p:par>
                            </p:childTnLst>
                          </p:cTn>
                        </p:par>
                        <p:par>
                          <p:cTn id="41" fill="hold">
                            <p:stCondLst>
                              <p:cond delay="8500"/>
                            </p:stCondLst>
                            <p:childTnLst>
                              <p:par>
                                <p:cTn id="42" presetID="2" presetClass="entr" presetSubtype="2"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1+#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childTnLst>
                          </p:cTn>
                        </p:par>
                        <p:par>
                          <p:cTn id="46" fill="hold">
                            <p:stCondLst>
                              <p:cond delay="9000"/>
                            </p:stCondLst>
                            <p:childTnLst>
                              <p:par>
                                <p:cTn id="47" presetID="10" presetClass="exit" presetSubtype="0" fill="hold" nodeType="afterEffect">
                                  <p:stCondLst>
                                    <p:cond delay="100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par>
                          <p:cTn id="50" fill="hold">
                            <p:stCondLst>
                              <p:cond delay="10500"/>
                            </p:stCondLst>
                            <p:childTnLst>
                              <p:par>
                                <p:cTn id="51" presetID="10" presetClass="entr" presetSubtype="0" fill="hold" nodeType="afterEffect">
                                  <p:stCondLst>
                                    <p:cond delay="0"/>
                                  </p:stCondLst>
                                  <p:childTnLst>
                                    <p:set>
                                      <p:cBhvr>
                                        <p:cTn id="52" dur="1" fill="hold">
                                          <p:stCondLst>
                                            <p:cond delay="0"/>
                                          </p:stCondLst>
                                        </p:cTn>
                                        <p:tgtEl>
                                          <p:spTgt spid="7">
                                            <p:txEl>
                                              <p:pRg st="2" end="2"/>
                                            </p:txEl>
                                          </p:spTgt>
                                        </p:tgtEl>
                                        <p:attrNameLst>
                                          <p:attrName>style.visibility</p:attrName>
                                        </p:attrNameLst>
                                      </p:cBhvr>
                                      <p:to>
                                        <p:strVal val="visible"/>
                                      </p:to>
                                    </p:set>
                                    <p:animEffect transition="in" filter="fade">
                                      <p:cBhvr>
                                        <p:cTn id="53" dur="1000"/>
                                        <p:tgtEl>
                                          <p:spTgt spid="7">
                                            <p:txEl>
                                              <p:pRg st="2" end="2"/>
                                            </p:txEl>
                                          </p:spTgt>
                                        </p:tgtEl>
                                      </p:cBhvr>
                                    </p:animEffect>
                                  </p:childTnLst>
                                </p:cTn>
                              </p:par>
                            </p:childTnLst>
                          </p:cTn>
                        </p:par>
                        <p:par>
                          <p:cTn id="54" fill="hold" nodeType="afterGroup">
                            <p:stCondLst>
                              <p:cond delay="11500"/>
                            </p:stCondLst>
                            <p:childTnLst>
                              <p:par>
                                <p:cTn id="55" presetID="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1+#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12000"/>
                            </p:stCondLst>
                            <p:childTnLst>
                              <p:par>
                                <p:cTn id="60" presetID="10" presetClass="exit" presetSubtype="0" fill="hold" nodeType="afterEffect">
                                  <p:stCondLst>
                                    <p:cond delay="10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par>
                          <p:cTn id="63" fill="hold">
                            <p:stCondLst>
                              <p:cond delay="13500"/>
                            </p:stCondLst>
                            <p:childTnLst>
                              <p:par>
                                <p:cTn id="64" presetID="10" presetClass="entr" presetSubtype="0" fill="hold" nodeType="afterEffect">
                                  <p:stCondLst>
                                    <p:cond delay="0"/>
                                  </p:stCondLst>
                                  <p:childTnLst>
                                    <p:set>
                                      <p:cBhvr>
                                        <p:cTn id="65" dur="1" fill="hold">
                                          <p:stCondLst>
                                            <p:cond delay="0"/>
                                          </p:stCondLst>
                                        </p:cTn>
                                        <p:tgtEl>
                                          <p:spTgt spid="7">
                                            <p:txEl>
                                              <p:pRg st="3" end="3"/>
                                            </p:txEl>
                                          </p:spTgt>
                                        </p:tgtEl>
                                        <p:attrNameLst>
                                          <p:attrName>style.visibility</p:attrName>
                                        </p:attrNameLst>
                                      </p:cBhvr>
                                      <p:to>
                                        <p:strVal val="visible"/>
                                      </p:to>
                                    </p:set>
                                    <p:animEffect transition="in" filter="fade">
                                      <p:cBhvr>
                                        <p:cTn id="66" dur="1000"/>
                                        <p:tgtEl>
                                          <p:spTgt spid="7">
                                            <p:txEl>
                                              <p:pRg st="3" end="3"/>
                                            </p:txEl>
                                          </p:spTgt>
                                        </p:tgtEl>
                                      </p:cBhvr>
                                    </p:animEffect>
                                  </p:childTnLst>
                                </p:cTn>
                              </p:par>
                            </p:childTnLst>
                          </p:cTn>
                        </p:par>
                        <p:par>
                          <p:cTn id="67" fill="hold" nodeType="afterGroup">
                            <p:stCondLst>
                              <p:cond delay="14500"/>
                            </p:stCondLst>
                            <p:childTnLst>
                              <p:par>
                                <p:cTn id="68" presetID="2" presetClass="entr" presetSubtype="2"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fill="hold"/>
                                        <p:tgtEl>
                                          <p:spTgt spid="16"/>
                                        </p:tgtEl>
                                        <p:attrNameLst>
                                          <p:attrName>ppt_x</p:attrName>
                                        </p:attrNameLst>
                                      </p:cBhvr>
                                      <p:tavLst>
                                        <p:tav tm="0">
                                          <p:val>
                                            <p:strVal val="1+#ppt_w/2"/>
                                          </p:val>
                                        </p:tav>
                                        <p:tav tm="100000">
                                          <p:val>
                                            <p:strVal val="#ppt_x"/>
                                          </p:val>
                                        </p:tav>
                                      </p:tavLst>
                                    </p:anim>
                                    <p:anim calcmode="lin" valueType="num">
                                      <p:cBhvr additive="base">
                                        <p:cTn id="71" dur="500" fill="hold"/>
                                        <p:tgtEl>
                                          <p:spTgt spid="16"/>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15000"/>
                            </p:stCondLst>
                            <p:childTnLst>
                              <p:par>
                                <p:cTn id="73" presetID="10" presetClass="exit" presetSubtype="0" fill="hold" nodeType="afterEffect">
                                  <p:stCondLst>
                                    <p:cond delay="100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par>
                          <p:cTn id="76" fill="hold">
                            <p:stCondLst>
                              <p:cond delay="16500"/>
                            </p:stCondLst>
                            <p:childTnLst>
                              <p:par>
                                <p:cTn id="77" presetID="10" presetClass="entr" presetSubtype="0" fill="hold" nodeType="afterEffect">
                                  <p:stCondLst>
                                    <p:cond delay="0"/>
                                  </p:stCondLst>
                                  <p:childTnLst>
                                    <p:set>
                                      <p:cBhvr>
                                        <p:cTn id="78" dur="1" fill="hold">
                                          <p:stCondLst>
                                            <p:cond delay="0"/>
                                          </p:stCondLst>
                                        </p:cTn>
                                        <p:tgtEl>
                                          <p:spTgt spid="7">
                                            <p:txEl>
                                              <p:pRg st="4" end="4"/>
                                            </p:txEl>
                                          </p:spTgt>
                                        </p:tgtEl>
                                        <p:attrNameLst>
                                          <p:attrName>style.visibility</p:attrName>
                                        </p:attrNameLst>
                                      </p:cBhvr>
                                      <p:to>
                                        <p:strVal val="visible"/>
                                      </p:to>
                                    </p:set>
                                    <p:animEffect transition="in" filter="fade">
                                      <p:cBhvr>
                                        <p:cTn id="79" dur="1000"/>
                                        <p:tgtEl>
                                          <p:spTgt spid="7">
                                            <p:txEl>
                                              <p:pRg st="4" end="4"/>
                                            </p:txEl>
                                          </p:spTgt>
                                        </p:tgtEl>
                                      </p:cBhvr>
                                    </p:animEffect>
                                  </p:childTnLst>
                                </p:cTn>
                              </p:par>
                            </p:childTnLst>
                          </p:cTn>
                        </p:par>
                        <p:par>
                          <p:cTn id="80" fill="hold" nodeType="afterGroup">
                            <p:stCondLst>
                              <p:cond delay="17500"/>
                            </p:stCondLst>
                            <p:childTnLst>
                              <p:par>
                                <p:cTn id="81" presetID="2" presetClass="entr" presetSubtype="2"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1+#ppt_w/2"/>
                                          </p:val>
                                        </p:tav>
                                        <p:tav tm="100000">
                                          <p:val>
                                            <p:strVal val="#ppt_x"/>
                                          </p:val>
                                        </p:tav>
                                      </p:tavLst>
                                    </p:anim>
                                    <p:anim calcmode="lin" valueType="num">
                                      <p:cBhvr additive="base">
                                        <p:cTn id="84" dur="500" fill="hold"/>
                                        <p:tgtEl>
                                          <p:spTgt spid="17"/>
                                        </p:tgtEl>
                                        <p:attrNameLst>
                                          <p:attrName>ppt_y</p:attrName>
                                        </p:attrNameLst>
                                      </p:cBhvr>
                                      <p:tavLst>
                                        <p:tav tm="0">
                                          <p:val>
                                            <p:strVal val="#ppt_y"/>
                                          </p:val>
                                        </p:tav>
                                        <p:tav tm="100000">
                                          <p:val>
                                            <p:strVal val="#ppt_y"/>
                                          </p:val>
                                        </p:tav>
                                      </p:tavLst>
                                    </p:anim>
                                  </p:childTnLst>
                                </p:cTn>
                              </p:par>
                            </p:childTnLst>
                          </p:cTn>
                        </p:par>
                        <p:par>
                          <p:cTn id="85" fill="hold" nodeType="afterGroup">
                            <p:stCondLst>
                              <p:cond delay="18000"/>
                            </p:stCondLst>
                            <p:childTnLst>
                              <p:par>
                                <p:cTn id="86" presetID="10" presetClass="exit" presetSubtype="0" fill="hold" nodeType="afterEffect">
                                  <p:stCondLst>
                                    <p:cond delay="1000"/>
                                  </p:stCondLst>
                                  <p:childTnLst>
                                    <p:animEffect transition="out" filter="fade">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childTnLst>
                          </p:cTn>
                        </p:par>
                        <p:par>
                          <p:cTn id="89" fill="hold" nodeType="afterGroup">
                            <p:stCondLst>
                              <p:cond delay="19500"/>
                            </p:stCondLst>
                            <p:childTnLst>
                              <p:par>
                                <p:cTn id="90" presetID="42" presetClass="entr" presetSubtype="0" fill="hold"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1000"/>
                                        <p:tgtEl>
                                          <p:spTgt spid="8"/>
                                        </p:tgtEl>
                                      </p:cBhvr>
                                    </p:animEffect>
                                    <p:anim calcmode="lin" valueType="num">
                                      <p:cBhvr>
                                        <p:cTn id="93" dur="1000" fill="hold"/>
                                        <p:tgtEl>
                                          <p:spTgt spid="8"/>
                                        </p:tgtEl>
                                        <p:attrNameLst>
                                          <p:attrName>ppt_x</p:attrName>
                                        </p:attrNameLst>
                                      </p:cBhvr>
                                      <p:tavLst>
                                        <p:tav tm="0">
                                          <p:val>
                                            <p:strVal val="#ppt_x"/>
                                          </p:val>
                                        </p:tav>
                                        <p:tav tm="100000">
                                          <p:val>
                                            <p:strVal val="#ppt_x"/>
                                          </p:val>
                                        </p:tav>
                                      </p:tavLst>
                                    </p:anim>
                                    <p:anim calcmode="lin" valueType="num">
                                      <p:cBhvr>
                                        <p:cTn id="9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512281"/>
      </p:ext>
    </p:extLst>
  </p:cSld>
  <p:clrMapOvr>
    <a:masterClrMapping/>
  </p:clrMapOvr>
  <p:transition spd="slow" advClick="0" advTm="500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dirty="0" smtClean="0"/>
              <a:t>How Do We Get There?</a:t>
            </a:r>
            <a:endParaRPr lang="en-US" dirty="0"/>
          </a:p>
        </p:txBody>
      </p:sp>
      <p:sp>
        <p:nvSpPr>
          <p:cNvPr id="4" name="Content Placeholder 2"/>
          <p:cNvSpPr txBox="1">
            <a:spLocks/>
          </p:cNvSpPr>
          <p:nvPr/>
        </p:nvSpPr>
        <p:spPr>
          <a:xfrm>
            <a:off x="457199" y="1433529"/>
            <a:ext cx="8381895" cy="5055084"/>
          </a:xfrm>
          <a:prstGeom prst="rect">
            <a:avLst/>
          </a:prstGeom>
        </p:spPr>
        <p:txBody>
          <a:bodyPr vert="horz" lIns="91440" tIns="45720" rIns="91440" bIns="45720" rtlCol="0" anchor="t">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rgbClr val="000000">
                    <a:alpha val="95000"/>
                  </a:srgbClr>
                </a:solidFill>
                <a:latin typeface="+mj-lt"/>
                <a:cs typeface="Arial"/>
              </a:rPr>
              <a:t>Cultural shift</a:t>
            </a:r>
          </a:p>
          <a:p>
            <a:pPr lvl="1">
              <a:lnSpc>
                <a:spcPct val="100000"/>
              </a:lnSpc>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rgbClr val="000000">
                    <a:alpha val="95000"/>
                  </a:srgbClr>
                </a:solidFill>
                <a:latin typeface="+mj-lt"/>
                <a:cs typeface="Arial"/>
              </a:rPr>
              <a:t>Encourage radiologists to own all aspects of imaging</a:t>
            </a:r>
          </a:p>
          <a:p>
            <a:pPr lvl="1">
              <a:lnSpc>
                <a:spcPct val="100000"/>
              </a:lnSpc>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rgbClr val="000000">
                    <a:alpha val="95000"/>
                  </a:srgbClr>
                </a:solidFill>
                <a:latin typeface="+mj-lt"/>
                <a:cs typeface="Arial"/>
              </a:rPr>
              <a:t>Provide better, not more, care by delivering ALL imaging care that is necessary, safe and beneficial and NO imaging care that is not</a:t>
            </a:r>
          </a:p>
          <a:p>
            <a:pPr lvl="1">
              <a:lnSpc>
                <a:spcPct val="100000"/>
              </a:lnSpc>
              <a:buClr>
                <a:srgbClr val="92D050"/>
              </a:buClr>
              <a:buFont typeface="Wingdings" panose="05000000000000000000" pitchFamily="2" charset="2"/>
              <a:buChar char="§"/>
            </a:pPr>
            <a:endParaRPr lang="en-US" sz="2400" spc="50" dirty="0" smtClean="0">
              <a:ln w="13500">
                <a:solidFill>
                  <a:schemeClr val="accent1">
                    <a:shade val="2500"/>
                    <a:alpha val="6500"/>
                  </a:schemeClr>
                </a:solidFill>
                <a:prstDash val="solid"/>
              </a:ln>
              <a:solidFill>
                <a:srgbClr val="000000">
                  <a:alpha val="95000"/>
                </a:srgbClr>
              </a:solidFill>
              <a:latin typeface="+mj-lt"/>
              <a:cs typeface="Arial"/>
            </a:endParaRPr>
          </a:p>
          <a:p>
            <a:pPr>
              <a:lnSpc>
                <a:spcPct val="100000"/>
              </a:lnSpc>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rgbClr val="000000">
                    <a:alpha val="95000"/>
                  </a:srgbClr>
                </a:solidFill>
                <a:latin typeface="+mj-lt"/>
                <a:cs typeface="Arial"/>
              </a:rPr>
              <a:t>Use evidence-based medicine </a:t>
            </a:r>
            <a:r>
              <a:rPr lang="en-US" sz="2400" spc="50" dirty="0">
                <a:ln w="13500">
                  <a:solidFill>
                    <a:schemeClr val="accent1">
                      <a:shade val="2500"/>
                      <a:alpha val="6500"/>
                    </a:schemeClr>
                  </a:solidFill>
                  <a:prstDash val="solid"/>
                </a:ln>
                <a:solidFill>
                  <a:srgbClr val="000000">
                    <a:alpha val="95000"/>
                  </a:srgbClr>
                </a:solidFill>
                <a:latin typeface="+mj-lt"/>
                <a:cs typeface="Arial"/>
              </a:rPr>
              <a:t>t</a:t>
            </a:r>
            <a:r>
              <a:rPr lang="en-US" sz="2400" spc="50" dirty="0" smtClean="0">
                <a:ln w="13500">
                  <a:solidFill>
                    <a:schemeClr val="accent1">
                      <a:shade val="2500"/>
                      <a:alpha val="6500"/>
                    </a:schemeClr>
                  </a:solidFill>
                  <a:prstDash val="solid"/>
                </a:ln>
                <a:solidFill>
                  <a:srgbClr val="000000">
                    <a:alpha val="95000"/>
                  </a:srgbClr>
                </a:solidFill>
                <a:latin typeface="+mj-lt"/>
                <a:cs typeface="Arial"/>
              </a:rPr>
              <a:t>o </a:t>
            </a:r>
            <a:r>
              <a:rPr lang="en-US" sz="2400" spc="50" dirty="0">
                <a:ln w="13500">
                  <a:solidFill>
                    <a:schemeClr val="accent1">
                      <a:shade val="2500"/>
                      <a:alpha val="6500"/>
                    </a:schemeClr>
                  </a:solidFill>
                  <a:prstDash val="solid"/>
                </a:ln>
                <a:solidFill>
                  <a:srgbClr val="000000">
                    <a:alpha val="95000"/>
                  </a:srgbClr>
                </a:solidFill>
                <a:latin typeface="+mj-lt"/>
                <a:cs typeface="Arial"/>
              </a:rPr>
              <a:t>g</a:t>
            </a:r>
            <a:r>
              <a:rPr lang="en-US" sz="2400" spc="50" dirty="0" smtClean="0">
                <a:ln w="13500">
                  <a:solidFill>
                    <a:schemeClr val="accent1">
                      <a:shade val="2500"/>
                      <a:alpha val="6500"/>
                    </a:schemeClr>
                  </a:solidFill>
                  <a:prstDash val="solid"/>
                </a:ln>
                <a:solidFill>
                  <a:srgbClr val="000000">
                    <a:alpha val="95000"/>
                  </a:srgbClr>
                </a:solidFill>
                <a:latin typeface="+mj-lt"/>
                <a:cs typeface="Arial"/>
              </a:rPr>
              <a:t>uide </a:t>
            </a:r>
            <a:r>
              <a:rPr lang="en-US" sz="2400" spc="50" dirty="0">
                <a:ln w="13500">
                  <a:solidFill>
                    <a:schemeClr val="accent1">
                      <a:shade val="2500"/>
                      <a:alpha val="6500"/>
                    </a:schemeClr>
                  </a:solidFill>
                  <a:prstDash val="solid"/>
                </a:ln>
                <a:solidFill>
                  <a:srgbClr val="000000">
                    <a:alpha val="95000"/>
                  </a:srgbClr>
                </a:solidFill>
                <a:latin typeface="+mj-lt"/>
                <a:cs typeface="Arial"/>
              </a:rPr>
              <a:t>o</a:t>
            </a:r>
            <a:r>
              <a:rPr lang="en-US" sz="2400" spc="50" dirty="0" smtClean="0">
                <a:ln w="13500">
                  <a:solidFill>
                    <a:schemeClr val="accent1">
                      <a:shade val="2500"/>
                      <a:alpha val="6500"/>
                    </a:schemeClr>
                  </a:solidFill>
                  <a:prstDash val="solid"/>
                </a:ln>
                <a:solidFill>
                  <a:srgbClr val="000000">
                    <a:alpha val="95000"/>
                  </a:srgbClr>
                </a:solidFill>
                <a:latin typeface="+mj-lt"/>
                <a:cs typeface="Arial"/>
              </a:rPr>
              <a:t>ur practice</a:t>
            </a:r>
            <a:endParaRPr lang="en-US" sz="2400" spc="50" dirty="0">
              <a:ln w="13500">
                <a:solidFill>
                  <a:schemeClr val="accent1">
                    <a:shade val="2500"/>
                    <a:alpha val="6500"/>
                  </a:schemeClr>
                </a:solidFill>
                <a:prstDash val="solid"/>
              </a:ln>
              <a:solidFill>
                <a:srgbClr val="000000">
                  <a:alpha val="95000"/>
                </a:srgbClr>
              </a:solidFill>
              <a:latin typeface="+mj-lt"/>
              <a:cs typeface="Arial"/>
            </a:endParaRPr>
          </a:p>
          <a:p>
            <a:pPr lvl="1">
              <a:lnSpc>
                <a:spcPct val="100000"/>
              </a:lnSpc>
              <a:buClr>
                <a:srgbClr val="92D050"/>
              </a:buClr>
              <a:buFont typeface="Wingdings" panose="05000000000000000000" pitchFamily="2" charset="2"/>
              <a:buChar char="§"/>
            </a:pPr>
            <a:r>
              <a:rPr lang="en-US" sz="2400" spc="50" dirty="0">
                <a:ln w="13500">
                  <a:solidFill>
                    <a:schemeClr val="accent1">
                      <a:shade val="2500"/>
                      <a:alpha val="6500"/>
                    </a:schemeClr>
                  </a:solidFill>
                  <a:prstDash val="solid"/>
                </a:ln>
                <a:solidFill>
                  <a:srgbClr val="000000">
                    <a:alpha val="95000"/>
                  </a:srgbClr>
                </a:solidFill>
                <a:latin typeface="+mj-lt"/>
                <a:cs typeface="Arial"/>
              </a:rPr>
              <a:t>Clinical Decision </a:t>
            </a:r>
            <a:r>
              <a:rPr lang="en-US" sz="2400" spc="50" dirty="0" smtClean="0">
                <a:ln w="13500">
                  <a:solidFill>
                    <a:schemeClr val="accent1">
                      <a:shade val="2500"/>
                      <a:alpha val="6500"/>
                    </a:schemeClr>
                  </a:solidFill>
                  <a:prstDash val="solid"/>
                </a:ln>
                <a:solidFill>
                  <a:srgbClr val="000000">
                    <a:alpha val="95000"/>
                  </a:srgbClr>
                </a:solidFill>
                <a:latin typeface="+mj-lt"/>
                <a:cs typeface="Arial"/>
              </a:rPr>
              <a:t>Support for referring physicians</a:t>
            </a:r>
          </a:p>
          <a:p>
            <a:pPr lvl="1">
              <a:lnSpc>
                <a:spcPct val="100000"/>
              </a:lnSpc>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rgbClr val="000000">
                    <a:alpha val="95000"/>
                  </a:srgbClr>
                </a:solidFill>
                <a:latin typeface="+mj-lt"/>
                <a:cs typeface="Arial"/>
              </a:rPr>
              <a:t>Decision Support for radiologists</a:t>
            </a:r>
            <a:endParaRPr lang="en-US" sz="2400" spc="50" dirty="0">
              <a:ln w="13500">
                <a:solidFill>
                  <a:schemeClr val="accent1">
                    <a:shade val="2500"/>
                    <a:alpha val="6500"/>
                  </a:schemeClr>
                </a:solidFill>
                <a:prstDash val="solid"/>
              </a:ln>
              <a:solidFill>
                <a:srgbClr val="000000">
                  <a:alpha val="95000"/>
                </a:srgbClr>
              </a:solidFill>
              <a:latin typeface="+mj-lt"/>
              <a:cs typeface="Arial"/>
            </a:endParaRPr>
          </a:p>
          <a:p>
            <a:pPr marL="0" indent="0">
              <a:lnSpc>
                <a:spcPct val="130000"/>
              </a:lnSpc>
              <a:buNone/>
            </a:pPr>
            <a:endParaRPr lang="en-US" sz="2400" cap="small" spc="50" dirty="0" smtClean="0">
              <a:ln w="13500">
                <a:solidFill>
                  <a:schemeClr val="accent1">
                    <a:shade val="2500"/>
                    <a:alpha val="6500"/>
                  </a:schemeClr>
                </a:solidFill>
                <a:prstDash val="solid"/>
              </a:ln>
              <a:solidFill>
                <a:srgbClr val="000000">
                  <a:alpha val="95000"/>
                </a:srgbClr>
              </a:solidFill>
              <a:latin typeface="+mj-lt"/>
              <a:cs typeface="Arial"/>
            </a:endParaRPr>
          </a:p>
          <a:p>
            <a:pPr marL="0" indent="0">
              <a:lnSpc>
                <a:spcPct val="130000"/>
              </a:lnSpc>
              <a:buNone/>
            </a:pPr>
            <a:endParaRPr lang="en-US" sz="2200" cap="small" spc="50" dirty="0" smtClean="0">
              <a:ln w="13500">
                <a:solidFill>
                  <a:schemeClr val="accent1">
                    <a:shade val="2500"/>
                    <a:alpha val="6500"/>
                  </a:schemeClr>
                </a:solidFill>
                <a:prstDash val="solid"/>
              </a:ln>
              <a:solidFill>
                <a:srgbClr val="000000">
                  <a:alpha val="95000"/>
                </a:srgbClr>
              </a:solidFill>
              <a:latin typeface="+mj-lt"/>
              <a:cs typeface="Arial"/>
            </a:endParaRPr>
          </a:p>
        </p:txBody>
      </p:sp>
    </p:spTree>
    <p:extLst>
      <p:ext uri="{BB962C8B-B14F-4D97-AF65-F5344CB8AC3E}">
        <p14:creationId xmlns:p14="http://schemas.microsoft.com/office/powerpoint/2010/main" val="3953949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873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7013" y="2120900"/>
            <a:ext cx="8672512" cy="2732088"/>
          </a:xfrm>
          <a:prstGeom prst="rect">
            <a:avLst/>
          </a:prstGeom>
          <a:noFill/>
        </p:spPr>
        <p:txBody>
          <a:bodyPr lIns="51206" tIns="25603" rIns="51206" bIns="25603">
            <a:spAutoFit/>
          </a:bodyPr>
          <a:lstStyle/>
          <a:p>
            <a:pPr algn="ctr">
              <a:lnSpc>
                <a:spcPct val="130000"/>
              </a:lnSpc>
              <a:defRPr/>
            </a:pPr>
            <a:r>
              <a:rPr lang="en-US" sz="2700" b="1" spc="-84" dirty="0">
                <a:solidFill>
                  <a:srgbClr val="00FFFF"/>
                </a:solidFill>
                <a:effectLst>
                  <a:outerShdw blurRad="50800" dist="38100" dir="2700000" algn="tl" rotWithShape="0">
                    <a:prstClr val="black">
                      <a:alpha val="40000"/>
                    </a:prstClr>
                  </a:outerShdw>
                </a:effectLst>
                <a:latin typeface="Arial"/>
                <a:cs typeface="Arial"/>
              </a:rPr>
              <a:t>Leveraging radiologists’ tools and expertise to</a:t>
            </a:r>
            <a:br>
              <a:rPr lang="en-US" sz="2700" b="1" spc="-84" dirty="0">
                <a:solidFill>
                  <a:srgbClr val="00FFFF"/>
                </a:solidFill>
                <a:effectLst>
                  <a:outerShdw blurRad="50800" dist="38100" dir="2700000" algn="tl" rotWithShape="0">
                    <a:prstClr val="black">
                      <a:alpha val="40000"/>
                    </a:prstClr>
                  </a:outerShdw>
                </a:effectLst>
                <a:latin typeface="Arial"/>
                <a:cs typeface="Arial"/>
              </a:rPr>
            </a:br>
            <a:r>
              <a:rPr lang="en-US" sz="2700" b="1" spc="-84" dirty="0">
                <a:solidFill>
                  <a:srgbClr val="00FFFF"/>
                </a:solidFill>
                <a:effectLst>
                  <a:outerShdw blurRad="50800" dist="38100" dir="2700000" algn="tl" rotWithShape="0">
                    <a:prstClr val="black">
                      <a:alpha val="40000"/>
                    </a:prstClr>
                  </a:outerShdw>
                </a:effectLst>
                <a:latin typeface="Arial"/>
                <a:cs typeface="Arial"/>
              </a:rPr>
              <a:t>optimize patient care from the time imaging is</a:t>
            </a:r>
            <a:br>
              <a:rPr lang="en-US" sz="2700" b="1" spc="-84" dirty="0">
                <a:solidFill>
                  <a:srgbClr val="00FFFF"/>
                </a:solidFill>
                <a:effectLst>
                  <a:outerShdw blurRad="50800" dist="38100" dir="2700000" algn="tl" rotWithShape="0">
                    <a:prstClr val="black">
                      <a:alpha val="40000"/>
                    </a:prstClr>
                  </a:outerShdw>
                </a:effectLst>
                <a:latin typeface="Arial"/>
                <a:cs typeface="Arial"/>
              </a:rPr>
            </a:br>
            <a:r>
              <a:rPr lang="en-US" sz="2700" b="1" spc="-84" dirty="0">
                <a:solidFill>
                  <a:srgbClr val="00FFFF"/>
                </a:solidFill>
                <a:effectLst>
                  <a:outerShdw blurRad="50800" dist="38100" dir="2700000" algn="tl" rotWithShape="0">
                    <a:prstClr val="black">
                      <a:alpha val="40000"/>
                    </a:prstClr>
                  </a:outerShdw>
                </a:effectLst>
                <a:latin typeface="Arial"/>
                <a:cs typeface="Arial"/>
              </a:rPr>
              <a:t>first considered until referring physicians and patients</a:t>
            </a:r>
            <a:br>
              <a:rPr lang="en-US" sz="2700" b="1" spc="-84" dirty="0">
                <a:solidFill>
                  <a:srgbClr val="00FFFF"/>
                </a:solidFill>
                <a:effectLst>
                  <a:outerShdw blurRad="50800" dist="38100" dir="2700000" algn="tl" rotWithShape="0">
                    <a:prstClr val="black">
                      <a:alpha val="40000"/>
                    </a:prstClr>
                  </a:outerShdw>
                </a:effectLst>
                <a:latin typeface="Arial"/>
                <a:cs typeface="Arial"/>
              </a:rPr>
            </a:br>
            <a:r>
              <a:rPr lang="en-US" sz="2700" b="1" spc="-84" dirty="0">
                <a:solidFill>
                  <a:srgbClr val="00FFFF"/>
                </a:solidFill>
                <a:effectLst>
                  <a:outerShdw blurRad="50800" dist="38100" dir="2700000" algn="tl" rotWithShape="0">
                    <a:prstClr val="black">
                      <a:alpha val="40000"/>
                    </a:prstClr>
                  </a:outerShdw>
                </a:effectLst>
                <a:latin typeface="Arial"/>
                <a:cs typeface="Arial"/>
              </a:rPr>
              <a:t>fully understand the imaging results and recommendations</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71894" y="500822"/>
            <a:ext cx="1735301" cy="1145097"/>
          </a:xfrm>
          <a:prstGeom prst="rect">
            <a:avLst/>
          </a:prstGeom>
          <a:solidFill>
            <a:schemeClr val="bg1"/>
          </a:solidFill>
        </p:spPr>
      </p:pic>
    </p:spTree>
    <p:extLst>
      <p:ext uri="{BB962C8B-B14F-4D97-AF65-F5344CB8AC3E}">
        <p14:creationId xmlns:p14="http://schemas.microsoft.com/office/powerpoint/2010/main" val="2757778109"/>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childTnLst>
                                </p:cTn>
                              </p:par>
                            </p:childTnLst>
                          </p:cTn>
                        </p:par>
                        <p:par>
                          <p:cTn id="8" fill="hold" nodeType="afterGroup">
                            <p:stCondLst>
                              <p:cond delay="3000"/>
                            </p:stCondLst>
                            <p:childTnLst>
                              <p:par>
                                <p:cTn id="9" presetID="10" presetClass="exit" presetSubtype="0" fill="hold" nodeType="afterEffect">
                                  <p:stCondLst>
                                    <p:cond delay="10000"/>
                                  </p:stCondLst>
                                  <p:childTnLst>
                                    <p:animEffect transition="out" filter="fade">
                                      <p:cBhvr>
                                        <p:cTn id="10" dur="3000"/>
                                        <p:tgtEl>
                                          <p:spTgt spid="2">
                                            <p:txEl>
                                              <p:pRg st="0" end="0"/>
                                            </p:txEl>
                                          </p:spTgt>
                                        </p:tgtEl>
                                      </p:cBhvr>
                                    </p:animEffect>
                                    <p:set>
                                      <p:cBhvr>
                                        <p:cTn id="11" dur="1" fill="hold">
                                          <p:stCondLst>
                                            <p:cond delay="29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9763" y="1790700"/>
            <a:ext cx="8039100" cy="3895066"/>
          </a:xfrm>
          <a:prstGeom prst="rect">
            <a:avLst/>
          </a:prstGeom>
          <a:noFill/>
        </p:spPr>
        <p:txBody>
          <a:bodyPr wrap="square" lIns="51206" tIns="25603" rIns="51206" bIns="25603">
            <a:spAutoFit/>
          </a:bodyPr>
          <a:lstStyle/>
          <a:p>
            <a:pPr marL="457200" indent="-457200">
              <a:lnSpc>
                <a:spcPct val="150000"/>
              </a:lnSpc>
              <a:buFont typeface="Arial"/>
              <a:buChar char="•"/>
              <a:defRPr/>
            </a:pPr>
            <a:r>
              <a:rPr lang="en-US" sz="2400" b="1" spc="-84" dirty="0" smtClean="0">
                <a:solidFill>
                  <a:srgbClr val="00FFFF"/>
                </a:solidFill>
                <a:effectLst>
                  <a:outerShdw blurRad="50800" dist="38100" dir="2700000" algn="tl" rotWithShape="0">
                    <a:prstClr val="black">
                      <a:alpha val="40000"/>
                    </a:prstClr>
                  </a:outerShdw>
                </a:effectLst>
                <a:latin typeface="Arial"/>
                <a:cs typeface="Arial"/>
              </a:rPr>
              <a:t>Maximizing Radiologists’ Value</a:t>
            </a:r>
          </a:p>
          <a:p>
            <a:pPr marL="457200" indent="-457200">
              <a:lnSpc>
                <a:spcPct val="150000"/>
              </a:lnSpc>
              <a:buFont typeface="Arial"/>
              <a:buChar char="•"/>
              <a:defRPr/>
            </a:pPr>
            <a:endParaRPr lang="en-US" sz="2400" b="1" spc="-84" dirty="0" smtClean="0">
              <a:solidFill>
                <a:srgbClr val="00FFFF"/>
              </a:solidFill>
              <a:effectLst>
                <a:outerShdw blurRad="50800" dist="38100" dir="2700000" algn="tl" rotWithShape="0">
                  <a:prstClr val="black">
                    <a:alpha val="40000"/>
                  </a:prstClr>
                </a:outerShdw>
              </a:effectLst>
              <a:latin typeface="Arial"/>
              <a:cs typeface="Arial"/>
            </a:endParaRPr>
          </a:p>
          <a:p>
            <a:pPr marL="457200" indent="-457200">
              <a:buFont typeface="Arial"/>
              <a:buChar char="•"/>
              <a:defRPr/>
            </a:pPr>
            <a:r>
              <a:rPr lang="en-US" sz="2400" b="1" spc="-84" dirty="0" smtClean="0">
                <a:solidFill>
                  <a:srgbClr val="00FFFF"/>
                </a:solidFill>
                <a:effectLst>
                  <a:outerShdw blurRad="50800" dist="38100" dir="2700000" algn="tl" rotWithShape="0">
                    <a:prstClr val="black">
                      <a:alpha val="40000"/>
                    </a:prstClr>
                  </a:outerShdw>
                </a:effectLst>
                <a:latin typeface="Arial"/>
                <a:cs typeface="Arial"/>
              </a:rPr>
              <a:t>Collaborating with Other Physicians to Improve Imaging Care</a:t>
            </a:r>
          </a:p>
          <a:p>
            <a:pPr marL="457200" indent="-457200">
              <a:buFont typeface="Arial"/>
              <a:buChar char="•"/>
              <a:defRPr/>
            </a:pPr>
            <a:endParaRPr lang="en-US" sz="2400" b="1" spc="-84" dirty="0" smtClean="0">
              <a:solidFill>
                <a:srgbClr val="00FFFF"/>
              </a:solidFill>
              <a:effectLst>
                <a:outerShdw blurRad="50800" dist="38100" dir="2700000" algn="tl" rotWithShape="0">
                  <a:prstClr val="black">
                    <a:alpha val="40000"/>
                  </a:prstClr>
                </a:outerShdw>
              </a:effectLst>
              <a:latin typeface="Arial"/>
              <a:cs typeface="Arial"/>
            </a:endParaRPr>
          </a:p>
          <a:p>
            <a:pPr marL="457200" indent="-457200">
              <a:buFont typeface="Arial"/>
              <a:buChar char="•"/>
              <a:defRPr/>
            </a:pPr>
            <a:r>
              <a:rPr lang="en-US" sz="2400" b="1" spc="-84" dirty="0" smtClean="0">
                <a:solidFill>
                  <a:srgbClr val="00FFFF"/>
                </a:solidFill>
                <a:effectLst>
                  <a:outerShdw blurRad="50800" dist="38100" dir="2700000" algn="tl" rotWithShape="0">
                    <a:prstClr val="black">
                      <a:alpha val="40000"/>
                    </a:prstClr>
                  </a:outerShdw>
                </a:effectLst>
                <a:latin typeface="Arial"/>
                <a:cs typeface="Arial"/>
              </a:rPr>
              <a:t>Empowering Patients</a:t>
            </a:r>
          </a:p>
          <a:p>
            <a:pPr marL="457200" indent="-457200">
              <a:buFont typeface="Arial"/>
              <a:buChar char="•"/>
              <a:defRPr/>
            </a:pPr>
            <a:endParaRPr lang="en-US" sz="2400" b="1" spc="-84" dirty="0" smtClean="0">
              <a:solidFill>
                <a:srgbClr val="00FFFF"/>
              </a:solidFill>
              <a:effectLst>
                <a:outerShdw blurRad="50800" dist="38100" dir="2700000" algn="tl" rotWithShape="0">
                  <a:prstClr val="black">
                    <a:alpha val="40000"/>
                  </a:prstClr>
                </a:outerShdw>
              </a:effectLst>
              <a:latin typeface="Arial"/>
              <a:cs typeface="Arial"/>
            </a:endParaRPr>
          </a:p>
          <a:p>
            <a:pPr marL="457200" indent="-457200">
              <a:buFont typeface="Arial"/>
              <a:buChar char="•"/>
              <a:defRPr/>
            </a:pPr>
            <a:r>
              <a:rPr lang="en-US" sz="2400" b="1" spc="-84" dirty="0" smtClean="0">
                <a:solidFill>
                  <a:srgbClr val="00FFFF"/>
                </a:solidFill>
                <a:effectLst>
                  <a:outerShdw blurRad="50800" dist="38100" dir="2700000" algn="tl" rotWithShape="0">
                    <a:prstClr val="black">
                      <a:alpha val="40000"/>
                    </a:prstClr>
                  </a:outerShdw>
                </a:effectLst>
                <a:latin typeface="Arial"/>
                <a:cs typeface="Arial"/>
              </a:rPr>
              <a:t>Changing the Discussion in Washington</a:t>
            </a:r>
          </a:p>
          <a:p>
            <a:pPr marL="457200" indent="-457200">
              <a:lnSpc>
                <a:spcPct val="130000"/>
              </a:lnSpc>
              <a:buFont typeface="Arial"/>
              <a:buChar char="•"/>
              <a:defRPr/>
            </a:pPr>
            <a:endParaRPr lang="en-US" sz="270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71894" y="500822"/>
            <a:ext cx="1735301" cy="1145097"/>
          </a:xfrm>
          <a:prstGeom prst="rect">
            <a:avLst/>
          </a:prstGeom>
          <a:solidFill>
            <a:schemeClr val="bg1"/>
          </a:solidFill>
        </p:spPr>
      </p:pic>
    </p:spTree>
    <p:extLst>
      <p:ext uri="{BB962C8B-B14F-4D97-AF65-F5344CB8AC3E}">
        <p14:creationId xmlns:p14="http://schemas.microsoft.com/office/powerpoint/2010/main" val="827999763"/>
      </p:ext>
    </p:extLst>
  </p:cSld>
  <p:clrMapOvr>
    <a:masterClrMapping/>
  </p:clrMapOvr>
  <p:transition spd="med" advClick="0" advTm="10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1000"/>
                                        <p:tgtEl>
                                          <p:spTgt spid="2">
                                            <p:txEl>
                                              <p:pRg st="2" end="2"/>
                                            </p:txEl>
                                          </p:spTgt>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1000"/>
                                        <p:tgtEl>
                                          <p:spTgt spid="2">
                                            <p:txEl>
                                              <p:pRg st="4" end="4"/>
                                            </p:txEl>
                                          </p:spTgt>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mtClean="0"/>
              <a:t>Imaging 2.0</a:t>
            </a:r>
            <a:endParaRPr lang="en-US" dirty="0"/>
          </a:p>
        </p:txBody>
      </p:sp>
      <p:sp>
        <p:nvSpPr>
          <p:cNvPr id="5" name="Content Placeholder 4"/>
          <p:cNvSpPr>
            <a:spLocks noGrp="1"/>
          </p:cNvSpPr>
          <p:nvPr>
            <p:ph idx="1"/>
          </p:nvPr>
        </p:nvSpPr>
        <p:spPr/>
        <p:txBody>
          <a:bodyPr/>
          <a:lstStyle/>
          <a:p>
            <a:endParaRPr lang="en-US"/>
          </a:p>
        </p:txBody>
      </p:sp>
      <p:sp>
        <p:nvSpPr>
          <p:cNvPr id="2" name="TextBox 1"/>
          <p:cNvSpPr txBox="1"/>
          <p:nvPr/>
        </p:nvSpPr>
        <p:spPr>
          <a:xfrm>
            <a:off x="958850" y="5864009"/>
            <a:ext cx="7194550" cy="523220"/>
          </a:xfrm>
          <a:prstGeom prst="rect">
            <a:avLst/>
          </a:prstGeom>
          <a:noFill/>
        </p:spPr>
        <p:txBody>
          <a:bodyPr wrap="square" rtlCol="0">
            <a:spAutoFit/>
          </a:bodyPr>
          <a:lstStyle/>
          <a:p>
            <a:pPr algn="ctr"/>
            <a:r>
              <a:rPr lang="en-US" sz="2800" b="1" cap="small" dirty="0" smtClean="0"/>
              <a:t>Focus On The Interpretation</a:t>
            </a:r>
            <a:endParaRPr lang="en-US" sz="2800" b="1" cap="small"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3500" y="1402080"/>
            <a:ext cx="6324600" cy="4208951"/>
          </a:xfrm>
          <a:prstGeom prst="rect">
            <a:avLst/>
          </a:prstGeom>
          <a:ln>
            <a:solidFill>
              <a:schemeClr val="accent1"/>
            </a:solidFill>
          </a:ln>
        </p:spPr>
      </p:pic>
    </p:spTree>
    <p:extLst>
      <p:ext uri="{BB962C8B-B14F-4D97-AF65-F5344CB8AC3E}">
        <p14:creationId xmlns:p14="http://schemas.microsoft.com/office/powerpoint/2010/main" val="6879200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8"/>
          <p:cNvSpPr txBox="1">
            <a:spLocks noChangeArrowheads="1"/>
          </p:cNvSpPr>
          <p:nvPr/>
        </p:nvSpPr>
        <p:spPr bwMode="auto">
          <a:xfrm>
            <a:off x="4746625" y="5238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endParaRPr lang="en-US" sz="1800">
              <a:latin typeface="Arial" charset="0"/>
              <a:ea typeface="ＭＳ Ｐゴシック" charset="0"/>
              <a:cs typeface="ＭＳ Ｐゴシック" charset="0"/>
            </a:endParaRPr>
          </a:p>
        </p:txBody>
      </p:sp>
      <p:pic>
        <p:nvPicPr>
          <p:cNvPr id="94210" name="Pictur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3853" y="1290638"/>
            <a:ext cx="5176837"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81400" y="2127250"/>
            <a:ext cx="480060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itle 1"/>
          <p:cNvSpPr>
            <a:spLocks noGrp="1"/>
          </p:cNvSpPr>
          <p:nvPr>
            <p:ph type="title"/>
          </p:nvPr>
        </p:nvSpPr>
        <p:spPr/>
        <p:txBody>
          <a:bodyPr/>
          <a:lstStyle/>
          <a:p>
            <a:r>
              <a:rPr lang="en-US" smtClean="0"/>
              <a:t>Imaging 2.0 – Radiology Culture</a:t>
            </a:r>
            <a:endParaRPr lang="en-US" dirty="0"/>
          </a:p>
        </p:txBody>
      </p:sp>
      <p:sp>
        <p:nvSpPr>
          <p:cNvPr id="5" name="Content Placeholder 4"/>
          <p:cNvSpPr>
            <a:spLocks noGrp="1"/>
          </p:cNvSpPr>
          <p:nvPr>
            <p:ph idx="1"/>
          </p:nvPr>
        </p:nvSpPr>
        <p:spPr/>
        <p:txBody>
          <a:bodyPr/>
          <a:lstStyle/>
          <a:p>
            <a:endParaRPr lang="en-US" dirty="0"/>
          </a:p>
        </p:txBody>
      </p:sp>
      <p:sp>
        <p:nvSpPr>
          <p:cNvPr id="2" name="Rectangle 1"/>
          <p:cNvSpPr/>
          <p:nvPr/>
        </p:nvSpPr>
        <p:spPr>
          <a:xfrm>
            <a:off x="428435" y="1882140"/>
            <a:ext cx="434340" cy="3284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70290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3"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600200"/>
            <a:ext cx="49403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8200" y="1752600"/>
            <a:ext cx="1174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p:cNvPicPr>
            <a:picLocks noChangeAspect="1"/>
          </p:cNvPicPr>
          <p:nvPr/>
        </p:nvPicPr>
        <p:blipFill rotWithShape="1">
          <a:blip r:embed="rId5">
            <a:extLst>
              <a:ext uri="{28A0092B-C50C-407E-A947-70E740481C1C}">
                <a14:useLocalDpi xmlns:a14="http://schemas.microsoft.com/office/drawing/2010/main" val="0"/>
              </a:ext>
            </a:extLst>
          </a:blip>
          <a:srcRect b="39171"/>
          <a:stretch/>
        </p:blipFill>
        <p:spPr bwMode="auto">
          <a:xfrm>
            <a:off x="5486400" y="3276600"/>
            <a:ext cx="33416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7"/>
          <p:cNvSpPr txBox="1">
            <a:spLocks noChangeArrowheads="1"/>
          </p:cNvSpPr>
          <p:nvPr/>
        </p:nvSpPr>
        <p:spPr bwMode="auto">
          <a:xfrm>
            <a:off x="2341563" y="5469467"/>
            <a:ext cx="5118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800" b="1" dirty="0"/>
              <a:t>How Do You Improve Your Productivity 40%?</a:t>
            </a:r>
          </a:p>
          <a:p>
            <a:pPr algn="ctr" eaLnBrk="1" hangingPunct="1"/>
            <a:r>
              <a:rPr lang="en-US" sz="1800" b="1" dirty="0"/>
              <a:t>No Interruptions!</a:t>
            </a:r>
          </a:p>
        </p:txBody>
      </p:sp>
      <p:sp>
        <p:nvSpPr>
          <p:cNvPr id="95238" name="Title 2"/>
          <p:cNvSpPr>
            <a:spLocks noGrp="1"/>
          </p:cNvSpPr>
          <p:nvPr>
            <p:ph type="title"/>
          </p:nvPr>
        </p:nvSpPr>
        <p:spPr/>
        <p:txBody>
          <a:bodyPr/>
          <a:lstStyle/>
          <a:p>
            <a:r>
              <a:rPr lang="en-US" smtClean="0"/>
              <a:t>Imaging 2.0 – Radiology Culture</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2720454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r>
              <a:rPr lang="en-US" smtClean="0"/>
              <a:t>Drivers of Imaging 2.0 Culture</a:t>
            </a:r>
            <a:endParaRPr lang="en-US" dirty="0"/>
          </a:p>
        </p:txBody>
      </p:sp>
      <p:sp>
        <p:nvSpPr>
          <p:cNvPr id="3" name="Content Placeholder 2"/>
          <p:cNvSpPr>
            <a:spLocks noGrp="1"/>
          </p:cNvSpPr>
          <p:nvPr>
            <p:ph idx="1"/>
          </p:nvPr>
        </p:nvSpPr>
        <p:spPr>
          <a:xfrm>
            <a:off x="457200" y="1428193"/>
            <a:ext cx="8229600" cy="4913838"/>
          </a:xfrm>
        </p:spPr>
        <p:txBody>
          <a:bodyPr/>
          <a:lstStyle/>
          <a:p>
            <a:r>
              <a:rPr lang="en-US" dirty="0" smtClean="0"/>
              <a:t>Payment models have driven our practice patterns</a:t>
            </a:r>
          </a:p>
          <a:p>
            <a:pPr lvl="1"/>
            <a:r>
              <a:rPr lang="en-US" dirty="0" smtClean="0"/>
              <a:t>Fee-for-service has incentivized volume</a:t>
            </a:r>
          </a:p>
          <a:p>
            <a:pPr lvl="1"/>
            <a:r>
              <a:rPr lang="en-US" dirty="0" smtClean="0"/>
              <a:t>Fee-for-service is neutral on value</a:t>
            </a:r>
          </a:p>
          <a:p>
            <a:r>
              <a:rPr lang="en-US" dirty="0" smtClean="0"/>
              <a:t>Our practice patterns have driven technology development</a:t>
            </a:r>
          </a:p>
          <a:p>
            <a:pPr lvl="1"/>
            <a:r>
              <a:rPr lang="en-US" dirty="0" smtClean="0"/>
              <a:t>Maximizing productivity and volume</a:t>
            </a:r>
          </a:p>
          <a:p>
            <a:pPr lvl="1"/>
            <a:r>
              <a:rPr lang="en-US" dirty="0" smtClean="0"/>
              <a:t>Our technology development has been focused on internally and not optimized for the system or the patients</a:t>
            </a:r>
          </a:p>
          <a:p>
            <a:pPr lvl="1"/>
            <a:r>
              <a:rPr lang="en-US" dirty="0" smtClean="0"/>
              <a:t>Not optimized for reporting performance metrics for quality, safety, access or patient outcomes</a:t>
            </a:r>
          </a:p>
          <a:p>
            <a:r>
              <a:rPr lang="en-US" dirty="0" smtClean="0"/>
              <a:t>Resulting Technologies</a:t>
            </a:r>
          </a:p>
          <a:p>
            <a:pPr lvl="1"/>
            <a:r>
              <a:rPr lang="en-US" dirty="0" smtClean="0"/>
              <a:t>PACS</a:t>
            </a:r>
          </a:p>
          <a:p>
            <a:pPr lvl="1"/>
            <a:r>
              <a:rPr lang="en-US" dirty="0" smtClean="0"/>
              <a:t>Teleradiology</a:t>
            </a:r>
          </a:p>
          <a:p>
            <a:pPr lvl="2"/>
            <a:endParaRPr lang="en-US" dirty="0" smtClean="0"/>
          </a:p>
          <a:p>
            <a:endParaRPr lang="en-US" dirty="0"/>
          </a:p>
        </p:txBody>
      </p:sp>
    </p:spTree>
    <p:extLst>
      <p:ext uri="{BB962C8B-B14F-4D97-AF65-F5344CB8AC3E}">
        <p14:creationId xmlns:p14="http://schemas.microsoft.com/office/powerpoint/2010/main" val="108863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p:cNvPicPr>
            <a:picLocks noChangeAspect="1"/>
          </p:cNvPicPr>
          <p:nvPr/>
        </p:nvPicPr>
        <p:blipFill>
          <a:blip r:embed="rId2">
            <a:alphaModFix amt="28000"/>
            <a:extLst>
              <a:ext uri="{28A0092B-C50C-407E-A947-70E740481C1C}">
                <a14:useLocalDpi xmlns:a14="http://schemas.microsoft.com/office/drawing/2010/main" val="0"/>
              </a:ext>
            </a:extLst>
          </a:blip>
          <a:srcRect/>
          <a:stretch>
            <a:fillRect/>
          </a:stretch>
        </p:blipFill>
        <p:spPr bwMode="auto">
          <a:xfrm>
            <a:off x="457200" y="466344"/>
            <a:ext cx="8556624" cy="5952744"/>
          </a:xfrm>
          <a:prstGeom prst="rect">
            <a:avLst/>
          </a:prstGeom>
          <a:noFill/>
          <a:ln>
            <a:noFill/>
          </a:ln>
          <a:extLst>
            <a:ext uri="{909E8E84-426E-40DD-AFC4-6F175D3DCCD1}">
              <a14:hiddenFill xmlns:a14="http://schemas.microsoft.com/office/drawing/2010/main">
                <a:solidFill>
                  <a:srgbClr val="FFFFFF">
                    <a:alpha val="27843"/>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itle 1"/>
          <p:cNvSpPr>
            <a:spLocks noGrp="1"/>
          </p:cNvSpPr>
          <p:nvPr>
            <p:ph type="title"/>
          </p:nvPr>
        </p:nvSpPr>
        <p:spPr/>
        <p:txBody>
          <a:bodyPr/>
          <a:lstStyle/>
          <a:p>
            <a:r>
              <a:rPr lang="en-US" smtClean="0"/>
              <a:t>Teleradiology</a:t>
            </a:r>
            <a:endParaRPr lang="en-US" dirty="0"/>
          </a:p>
        </p:txBody>
      </p:sp>
      <p:sp>
        <p:nvSpPr>
          <p:cNvPr id="3" name="Content Placeholder 2"/>
          <p:cNvSpPr>
            <a:spLocks noGrp="1"/>
          </p:cNvSpPr>
          <p:nvPr>
            <p:ph idx="1"/>
          </p:nvPr>
        </p:nvSpPr>
        <p:spPr/>
        <p:txBody>
          <a:bodyPr/>
          <a:lstStyle/>
          <a:p>
            <a:r>
              <a:rPr lang="en-US" smtClean="0"/>
              <a:t>Access for remote radiologists</a:t>
            </a:r>
          </a:p>
          <a:p>
            <a:pPr lvl="1"/>
            <a:r>
              <a:rPr lang="en-US" smtClean="0"/>
              <a:t>Not designed for regional colleagues</a:t>
            </a:r>
          </a:p>
          <a:p>
            <a:pPr lvl="1"/>
            <a:r>
              <a:rPr lang="en-US" smtClean="0"/>
              <a:t>Not designed for patients</a:t>
            </a:r>
          </a:p>
          <a:p>
            <a:r>
              <a:rPr lang="en-US" smtClean="0"/>
              <a:t>Improve radiologists productivity and convenience</a:t>
            </a:r>
          </a:p>
          <a:p>
            <a:r>
              <a:rPr lang="en-US" smtClean="0"/>
              <a:t>Allowed radiologists to provide subspecialty coverage with in their practices</a:t>
            </a:r>
          </a:p>
          <a:p>
            <a:pPr lvl="2"/>
            <a:endParaRPr lang="en-US" smtClean="0"/>
          </a:p>
          <a:p>
            <a:r>
              <a:rPr lang="en-US" smtClean="0"/>
              <a:t>Unintended consequence</a:t>
            </a:r>
          </a:p>
          <a:p>
            <a:pPr lvl="1"/>
            <a:r>
              <a:rPr lang="en-US" smtClean="0"/>
              <a:t>Potential conduit for commoditization</a:t>
            </a:r>
          </a:p>
          <a:p>
            <a:pPr lvl="1"/>
            <a:r>
              <a:rPr lang="en-US" smtClean="0"/>
              <a:t>Fueled the development of national radiology companies</a:t>
            </a:r>
          </a:p>
          <a:p>
            <a:pPr lvl="2"/>
            <a:endParaRPr lang="en-US" smtClean="0"/>
          </a:p>
          <a:p>
            <a:endParaRPr lang="en-US" dirty="0"/>
          </a:p>
        </p:txBody>
      </p:sp>
    </p:spTree>
    <p:extLst>
      <p:ext uri="{BB962C8B-B14F-4D97-AF65-F5344CB8AC3E}">
        <p14:creationId xmlns:p14="http://schemas.microsoft.com/office/powerpoint/2010/main" val="120317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3000"/>
          </a:blip>
          <a:stretch>
            <a:fillRect/>
          </a:stretch>
        </p:blipFill>
        <p:spPr>
          <a:xfrm>
            <a:off x="470262" y="480714"/>
            <a:ext cx="8719457" cy="6395573"/>
          </a:xfrm>
          <a:prstGeom prst="rect">
            <a:avLst/>
          </a:prstGeom>
        </p:spPr>
      </p:pic>
      <p:sp>
        <p:nvSpPr>
          <p:cNvPr id="2" name="Title 1"/>
          <p:cNvSpPr>
            <a:spLocks noGrp="1"/>
          </p:cNvSpPr>
          <p:nvPr>
            <p:ph type="title"/>
          </p:nvPr>
        </p:nvSpPr>
        <p:spPr/>
        <p:txBody>
          <a:bodyPr/>
          <a:lstStyle/>
          <a:p>
            <a:r>
              <a:rPr lang="en-US" dirty="0" smtClean="0"/>
              <a:t>Presence                       </a:t>
            </a:r>
            <a:endParaRPr lang="en-US" dirty="0"/>
          </a:p>
        </p:txBody>
      </p:sp>
      <p:sp>
        <p:nvSpPr>
          <p:cNvPr id="6" name="Rectangle 3"/>
          <p:cNvSpPr txBox="1">
            <a:spLocks noChangeArrowheads="1"/>
          </p:cNvSpPr>
          <p:nvPr/>
        </p:nvSpPr>
        <p:spPr bwMode="auto">
          <a:xfrm>
            <a:off x="525206" y="1355233"/>
            <a:ext cx="77724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MS PGothic" pitchFamily="34"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sz="2400" b="1" dirty="0" smtClean="0">
                <a:latin typeface="Arial" charset="0"/>
                <a:ea typeface="MS PGothic" charset="0"/>
              </a:rPr>
              <a:t>How Radiologists Are Perceived</a:t>
            </a:r>
          </a:p>
          <a:p>
            <a:pPr eaLnBrk="1" hangingPunct="1">
              <a:buClr>
                <a:srgbClr val="92D050"/>
              </a:buClr>
              <a:buFont typeface="Wingdings" pitchFamily="2" charset="2"/>
              <a:buChar char="§"/>
            </a:pPr>
            <a:r>
              <a:rPr lang="en-US" sz="2400" dirty="0" smtClean="0">
                <a:latin typeface="Arial" charset="0"/>
                <a:ea typeface="MS PGothic" charset="0"/>
              </a:rPr>
              <a:t>The public may not realize radiologists are physicians</a:t>
            </a:r>
          </a:p>
          <a:p>
            <a:pPr eaLnBrk="1" hangingPunct="1">
              <a:buClr>
                <a:srgbClr val="92D050"/>
              </a:buClr>
              <a:buFont typeface="Wingdings" pitchFamily="2" charset="2"/>
              <a:buChar char="§"/>
            </a:pPr>
            <a:r>
              <a:rPr lang="en-US" sz="2400" dirty="0" smtClean="0">
                <a:latin typeface="Arial" charset="0"/>
                <a:ea typeface="MS PGothic" charset="0"/>
              </a:rPr>
              <a:t>Other physicians perceive radiologists are underworked and unavailable</a:t>
            </a:r>
          </a:p>
          <a:p>
            <a:pPr eaLnBrk="1" hangingPunct="1">
              <a:buClr>
                <a:srgbClr val="92D050"/>
              </a:buClr>
              <a:buFont typeface="Wingdings" pitchFamily="2" charset="2"/>
              <a:buChar char="§"/>
            </a:pPr>
            <a:r>
              <a:rPr lang="en-US" sz="2400" dirty="0" smtClean="0">
                <a:latin typeface="Arial" charset="0"/>
                <a:ea typeface="MS PGothic" charset="0"/>
              </a:rPr>
              <a:t>Hospital administrators often view radiologists as competitors</a:t>
            </a:r>
          </a:p>
          <a:p>
            <a:pPr eaLnBrk="1" hangingPunct="1">
              <a:buClr>
                <a:srgbClr val="92D050"/>
              </a:buClr>
              <a:buFont typeface="Wingdings" pitchFamily="2" charset="2"/>
              <a:buChar char="§"/>
            </a:pPr>
            <a:r>
              <a:rPr lang="en-US" sz="2400" dirty="0" smtClean="0">
                <a:latin typeface="Arial" charset="0"/>
                <a:ea typeface="MS PGothic" charset="0"/>
              </a:rPr>
              <a:t>Policy makers only hear reimbursement and turf issues</a:t>
            </a:r>
          </a:p>
        </p:txBody>
      </p:sp>
      <p:sp>
        <p:nvSpPr>
          <p:cNvPr id="8" name="Title 1"/>
          <p:cNvSpPr txBox="1">
            <a:spLocks/>
          </p:cNvSpPr>
          <p:nvPr/>
        </p:nvSpPr>
        <p:spPr bwMode="auto">
          <a:xfrm>
            <a:off x="3341706" y="480714"/>
            <a:ext cx="412894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600" kern="1200">
                <a:solidFill>
                  <a:srgbClr val="9C0D11"/>
                </a:solidFill>
                <a:latin typeface="Arial"/>
                <a:ea typeface="MS PGothic" pitchFamily="34" charset="-128"/>
                <a:cs typeface="Arial"/>
              </a:defRPr>
            </a:lvl1pPr>
            <a:lvl2pPr algn="ctr" rtl="0" eaLnBrk="0" fontAlgn="base" hangingPunct="0">
              <a:spcBef>
                <a:spcPct val="0"/>
              </a:spcBef>
              <a:spcAft>
                <a:spcPct val="0"/>
              </a:spcAft>
              <a:defRPr sz="4400">
                <a:solidFill>
                  <a:schemeClr val="tx1"/>
                </a:solidFill>
                <a:latin typeface="Arial" pitchFamily="34" charset="0"/>
                <a:ea typeface="MS PGothic" pitchFamily="34" charset="-128"/>
                <a:cs typeface="Arial" pitchFamily="34" charset="0"/>
              </a:defRPr>
            </a:lvl2pPr>
            <a:lvl3pPr algn="ctr" rtl="0" eaLnBrk="0" fontAlgn="base" hangingPunct="0">
              <a:spcBef>
                <a:spcPct val="0"/>
              </a:spcBef>
              <a:spcAft>
                <a:spcPct val="0"/>
              </a:spcAft>
              <a:defRPr sz="4400">
                <a:solidFill>
                  <a:schemeClr val="tx1"/>
                </a:solidFill>
                <a:latin typeface="Arial" pitchFamily="34" charset="0"/>
                <a:ea typeface="MS PGothic" pitchFamily="34" charset="-128"/>
                <a:cs typeface="Arial" pitchFamily="34" charset="0"/>
              </a:defRPr>
            </a:lvl3pPr>
            <a:lvl4pPr algn="ctr" rtl="0" eaLnBrk="0" fontAlgn="base" hangingPunct="0">
              <a:spcBef>
                <a:spcPct val="0"/>
              </a:spcBef>
              <a:spcAft>
                <a:spcPct val="0"/>
              </a:spcAft>
              <a:defRPr sz="4400">
                <a:solidFill>
                  <a:schemeClr val="tx1"/>
                </a:solidFill>
                <a:latin typeface="Arial" pitchFamily="34" charset="0"/>
                <a:ea typeface="MS PGothic" pitchFamily="34" charset="-128"/>
                <a:cs typeface="Arial" pitchFamily="34" charset="0"/>
              </a:defRPr>
            </a:lvl4pPr>
            <a:lvl5pPr algn="ctr" rtl="0" eaLnBrk="0" fontAlgn="base" hangingPunct="0">
              <a:spcBef>
                <a:spcPct val="0"/>
              </a:spcBef>
              <a:spcAft>
                <a:spcPct val="0"/>
              </a:spcAft>
              <a:defRPr sz="4400">
                <a:solidFill>
                  <a:schemeClr val="tx1"/>
                </a:solidFill>
                <a:latin typeface="Arial" pitchFamily="34" charset="0"/>
                <a:ea typeface="MS PGothic" pitchFamily="34" charset="-128"/>
                <a:cs typeface="Arial" pitchFamily="34" charset="0"/>
              </a:defRPr>
            </a:lvl5pPr>
            <a:lvl6pPr marL="457200" algn="ctr" rtl="0" eaLnBrk="1" fontAlgn="base" hangingPunct="1">
              <a:spcBef>
                <a:spcPct val="0"/>
              </a:spcBef>
              <a:spcAft>
                <a:spcPct val="0"/>
              </a:spcAft>
              <a:defRPr sz="4400">
                <a:solidFill>
                  <a:schemeClr val="tx1"/>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tx1"/>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tx1"/>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tx1"/>
                </a:solidFill>
                <a:latin typeface="Arial" pitchFamily="34" charset="0"/>
                <a:cs typeface="Arial" pitchFamily="34" charset="0"/>
              </a:defRPr>
            </a:lvl9pPr>
          </a:lstStyle>
          <a:p>
            <a:r>
              <a:rPr lang="en-US" dirty="0" smtClean="0">
                <a:sym typeface="Wingdings"/>
              </a:rPr>
              <a:t>Relevance</a:t>
            </a:r>
            <a:endParaRPr lang="en-US" dirty="0"/>
          </a:p>
        </p:txBody>
      </p:sp>
      <p:cxnSp>
        <p:nvCxnSpPr>
          <p:cNvPr id="7" name="Straight Arrow Connector 6"/>
          <p:cNvCxnSpPr/>
          <p:nvPr/>
        </p:nvCxnSpPr>
        <p:spPr>
          <a:xfrm>
            <a:off x="2663698" y="899668"/>
            <a:ext cx="1339850" cy="0"/>
          </a:xfrm>
          <a:prstGeom prst="straightConnector1">
            <a:avLst/>
          </a:prstGeom>
          <a:ln w="76200" cmpd="sng">
            <a:solidFill>
              <a:srgbClr val="900000"/>
            </a:solidFill>
            <a:tailEnd type="arrow"/>
          </a:ln>
        </p:spPr>
        <p:style>
          <a:lnRef idx="2">
            <a:schemeClr val="accent1"/>
          </a:lnRef>
          <a:fillRef idx="0">
            <a:schemeClr val="accent1"/>
          </a:fillRef>
          <a:effectRef idx="1">
            <a:schemeClr val="accent1"/>
          </a:effectRef>
          <a:fontRef idx="minor">
            <a:schemeClr val="tx1"/>
          </a:fontRef>
        </p:style>
      </p:cxnSp>
      <p:pic>
        <p:nvPicPr>
          <p:cNvPr id="4" name="Content Placeholder 3"/>
          <p:cNvPicPr>
            <a:picLocks noGrp="1" noChangeAspect="1"/>
          </p:cNvPicPr>
          <p:nvPr>
            <p:ph idx="1"/>
          </p:nvPr>
        </p:nvPicPr>
        <p:blipFill rotWithShape="1">
          <a:blip r:embed="rId3"/>
          <a:srcRect l="-296" r="-296"/>
          <a:stretch/>
        </p:blipFill>
        <p:spPr>
          <a:xfrm>
            <a:off x="436563" y="1903397"/>
            <a:ext cx="8522173" cy="3758955"/>
          </a:xfrm>
        </p:spPr>
      </p:pic>
    </p:spTree>
    <p:extLst>
      <p:ext uri="{BB962C8B-B14F-4D97-AF65-F5344CB8AC3E}">
        <p14:creationId xmlns:p14="http://schemas.microsoft.com/office/powerpoint/2010/main" val="345759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1000"/>
                                        <p:tgtEl>
                                          <p:spTgt spid="8"/>
                                        </p:tgtEl>
                                        <p:attrNameLst>
                                          <p:attrName>ppt_x</p:attrName>
                                        </p:attrNameLst>
                                      </p:cBhvr>
                                      <p:tavLst>
                                        <p:tav tm="0">
                                          <p:val>
                                            <p:strVal val="#ppt_x-#ppt_w*1.125000"/>
                                          </p:val>
                                        </p:tav>
                                        <p:tav tm="100000">
                                          <p:val>
                                            <p:strVal val="#ppt_x"/>
                                          </p:val>
                                        </p:tav>
                                      </p:tavLst>
                                    </p:anim>
                                    <p:animEffect transition="in" filter="wipe(right)">
                                      <p:cBhvr>
                                        <p:cTn id="39" dur="1000"/>
                                        <p:tgtEl>
                                          <p:spTgt spid="8"/>
                                        </p:tgtEl>
                                      </p:cBhvr>
                                    </p:animEffect>
                                  </p:childTnLst>
                                </p:cTn>
                              </p:par>
                              <p:par>
                                <p:cTn id="40" presetID="2" presetClass="entr" presetSubtype="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1000" fill="hold"/>
                                        <p:tgtEl>
                                          <p:spTgt spid="7"/>
                                        </p:tgtEl>
                                        <p:attrNameLst>
                                          <p:attrName>ppt_x</p:attrName>
                                        </p:attrNameLst>
                                      </p:cBhvr>
                                      <p:tavLst>
                                        <p:tav tm="0">
                                          <p:val>
                                            <p:strVal val="0-#ppt_w/2"/>
                                          </p:val>
                                        </p:tav>
                                        <p:tav tm="100000">
                                          <p:val>
                                            <p:strVal val="#ppt_x"/>
                                          </p:val>
                                        </p:tav>
                                      </p:tavLst>
                                    </p:anim>
                                    <p:anim calcmode="lin" valueType="num">
                                      <p:cBhvr additive="base">
                                        <p:cTn id="4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41243" y="1024701"/>
          <a:ext cx="7474663" cy="2861656"/>
        </p:xfrm>
        <a:graphic>
          <a:graphicData uri="http://schemas.openxmlformats.org/drawingml/2006/table">
            <a:tbl>
              <a:tblPr firstRow="1" bandRow="1">
                <a:tableStyleId>{93296810-A885-4BE3-A3E7-6D5BEEA58F35}</a:tableStyleId>
              </a:tblPr>
              <a:tblGrid>
                <a:gridCol w="354754"/>
                <a:gridCol w="1519813"/>
                <a:gridCol w="1400024"/>
                <a:gridCol w="1400024"/>
                <a:gridCol w="1400024"/>
                <a:gridCol w="1400024"/>
              </a:tblGrid>
              <a:tr h="256540">
                <a:tc gridSpan="2">
                  <a:txBody>
                    <a:bodyPr/>
                    <a:lstStyle/>
                    <a:p>
                      <a:pPr algn="ctr" fontAlgn="b"/>
                      <a:r>
                        <a:rPr lang="en-US" sz="1600" b="0" u="none" strike="noStrike" cap="small" dirty="0">
                          <a:solidFill>
                            <a:srgbClr val="000000"/>
                          </a:solidFill>
                          <a:effectLst/>
                        </a:rPr>
                        <a:t> </a:t>
                      </a:r>
                      <a:r>
                        <a:rPr lang="en-US" sz="1600" b="0" u="none" strike="noStrike" cap="small" dirty="0" smtClean="0">
                          <a:solidFill>
                            <a:srgbClr val="000000"/>
                          </a:solidFill>
                          <a:effectLst/>
                        </a:rPr>
                        <a:t>Innovation</a:t>
                      </a:r>
                      <a:endParaRPr lang="en-US" sz="1600" b="0"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R w="12700" cap="flat" cmpd="sng" algn="ctr">
                      <a:solidFill>
                        <a:prstClr val="white"/>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hMerge="1">
                  <a:txBody>
                    <a:bodyPr/>
                    <a:lstStyle/>
                    <a:p>
                      <a:pPr algn="ctr" fontAlgn="b"/>
                      <a:endParaRPr lang="en-US" sz="1600" b="0" i="0" u="none" strike="noStrike" cap="small" dirty="0">
                        <a:solidFill>
                          <a:schemeClr val="tx1"/>
                        </a:solidFill>
                        <a:effectLst/>
                        <a:latin typeface="Calibri"/>
                      </a:endParaRPr>
                    </a:p>
                  </a:txBody>
                  <a:tcPr marL="12700" marR="12700" marT="12700" marB="0" anchor="ctr">
                    <a:lnL w="12700" cmpd="sng">
                      <a:noFill/>
                    </a:lnL>
                    <a:lnR w="12700" cap="flat" cmpd="sng" algn="ctr">
                      <a:solidFill>
                        <a:prstClr val="white"/>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a:txBody>
                    <a:bodyPr/>
                    <a:lstStyle/>
                    <a:p>
                      <a:pPr algn="ctr" fontAlgn="b"/>
                      <a:r>
                        <a:rPr lang="en-US" sz="1600" b="0" u="none" strike="noStrike" cap="small" dirty="0" smtClean="0">
                          <a:solidFill>
                            <a:srgbClr val="000000"/>
                          </a:solidFill>
                          <a:effectLst/>
                        </a:rPr>
                        <a:t>Productivity</a:t>
                      </a:r>
                      <a:endParaRPr lang="en-US" sz="1600" b="0" i="0" u="none" strike="noStrike" cap="small" dirty="0">
                        <a:solidFill>
                          <a:srgbClr val="000000"/>
                        </a:solidFill>
                        <a:effectLst/>
                        <a:latin typeface="Calibri"/>
                      </a:endParaRPr>
                    </a:p>
                  </a:txBody>
                  <a:tcPr marL="12700" marR="12700" marT="1270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a:txBody>
                    <a:bodyPr/>
                    <a:lstStyle/>
                    <a:p>
                      <a:pPr algn="ctr" fontAlgn="b"/>
                      <a:r>
                        <a:rPr lang="en-US" sz="1600" b="0" u="none" strike="noStrike" cap="small" dirty="0" smtClean="0">
                          <a:solidFill>
                            <a:srgbClr val="000000"/>
                          </a:solidFill>
                          <a:effectLst/>
                        </a:rPr>
                        <a:t>Profitability</a:t>
                      </a:r>
                      <a:endParaRPr lang="en-US" sz="1600" b="0" i="0" u="none" strike="noStrike" cap="small" dirty="0">
                        <a:solidFill>
                          <a:srgbClr val="000000"/>
                        </a:solidFill>
                        <a:effectLst/>
                        <a:latin typeface="Calibri"/>
                      </a:endParaRPr>
                    </a:p>
                  </a:txBody>
                  <a:tcPr marL="12700" marR="12700" marT="1270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a:txBody>
                    <a:bodyPr/>
                    <a:lstStyle/>
                    <a:p>
                      <a:pPr algn="ctr" fontAlgn="b"/>
                      <a:r>
                        <a:rPr lang="en-US" sz="1600" b="0" u="none" strike="noStrike" cap="small" dirty="0" smtClean="0">
                          <a:solidFill>
                            <a:srgbClr val="000000"/>
                          </a:solidFill>
                          <a:effectLst/>
                        </a:rPr>
                        <a:t>Performance</a:t>
                      </a:r>
                      <a:endParaRPr lang="en-US" sz="1600" b="0" i="0" u="none" strike="noStrike" cap="small" dirty="0">
                        <a:solidFill>
                          <a:srgbClr val="000000"/>
                        </a:solidFill>
                        <a:effectLst/>
                        <a:latin typeface="Calibri"/>
                      </a:endParaRPr>
                    </a:p>
                  </a:txBody>
                  <a:tcPr marL="12700" marR="12700" marT="1270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a:txBody>
                    <a:bodyPr/>
                    <a:lstStyle/>
                    <a:p>
                      <a:pPr algn="ctr" fontAlgn="b"/>
                      <a:r>
                        <a:rPr lang="en-US" sz="1600" b="0" u="none" strike="noStrike" cap="small" dirty="0" smtClean="0">
                          <a:solidFill>
                            <a:srgbClr val="000000"/>
                          </a:solidFill>
                          <a:effectLst/>
                        </a:rPr>
                        <a:t>Presence</a:t>
                      </a:r>
                      <a:endParaRPr lang="en-US" sz="1600" b="0" i="0" u="none" strike="noStrike" cap="small" dirty="0">
                        <a:solidFill>
                          <a:srgbClr val="000000"/>
                        </a:solidFill>
                        <a:effectLst/>
                        <a:latin typeface="Calibri"/>
                      </a:endParaRPr>
                    </a:p>
                  </a:txBody>
                  <a:tcPr marL="12700" marR="12700" marT="12700" marB="0" anchor="ctr">
                    <a:lnL w="12700" cap="flat" cmpd="sng" algn="ctr">
                      <a:solidFill>
                        <a:prstClr val="white"/>
                      </a:solidFill>
                      <a:prstDash val="solid"/>
                      <a:round/>
                      <a:headEnd type="none" w="med" len="med"/>
                      <a:tailEnd type="none" w="med" len="med"/>
                    </a:lnL>
                    <a:lnR w="38100" cap="flat" cmpd="sng" algn="ctr">
                      <a:solidFill>
                        <a:prstClr val="white">
                          <a:lumMod val="50000"/>
                        </a:prstClr>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r>
              <a:tr h="217093">
                <a:tc rowSpan="6">
                  <a:txBody>
                    <a:bodyPr/>
                    <a:lstStyle/>
                    <a:p>
                      <a:pPr algn="ctr" fontAlgn="b"/>
                      <a:r>
                        <a:rPr lang="en-US" sz="1600" b="0" i="0" u="none" strike="noStrike" cap="small" dirty="0" smtClean="0">
                          <a:solidFill>
                            <a:srgbClr val="000000"/>
                          </a:solidFill>
                          <a:effectLst/>
                          <a:latin typeface="Calibri"/>
                        </a:rPr>
                        <a:t>Current State</a:t>
                      </a:r>
                      <a:endParaRPr lang="en-US" sz="1600" b="0" i="0" u="none" strike="noStrike" cap="small" dirty="0">
                        <a:solidFill>
                          <a:srgbClr val="000000"/>
                        </a:solidFill>
                        <a:effectLst/>
                        <a:latin typeface="Calibri"/>
                      </a:endParaRPr>
                    </a:p>
                  </a:txBody>
                  <a:tcPr marL="12700" marR="12700" marT="12700" marB="0" vert="vert270" anchor="ctr">
                    <a:lnL w="38100" cap="flat" cmpd="sng" algn="ctr">
                      <a:solidFill>
                        <a:prstClr val="white">
                          <a:lumMod val="50000"/>
                        </a:prstClr>
                      </a:solidFill>
                      <a:prstDash val="solid"/>
                      <a:round/>
                      <a:headEnd type="none" w="med" len="med"/>
                      <a:tailEnd type="none" w="med" len="med"/>
                    </a:lnL>
                    <a:lnT w="28575"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00" b="1" u="none" strike="noStrike" cap="small" dirty="0">
                          <a:effectLst/>
                        </a:rPr>
                        <a:t>RIS</a:t>
                      </a:r>
                      <a:endParaRPr lang="en-US" sz="1000" b="1" i="0" u="none" strike="noStrike" cap="small" dirty="0">
                        <a:solidFill>
                          <a:srgbClr val="000000"/>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c>
                  <a:txBody>
                    <a:bodyPr/>
                    <a:lstStyle/>
                    <a:p>
                      <a:pPr algn="l" fontAlgn="b"/>
                      <a:r>
                        <a:rPr lang="en-US" sz="1200" cap="small" dirty="0" smtClean="0">
                          <a:solidFill>
                            <a:srgbClr val="008000"/>
                          </a:solidFill>
                          <a:latin typeface="Wingdings"/>
                          <a:ea typeface="Wingdings"/>
                          <a:cs typeface="Wingdings"/>
                          <a:sym typeface="Wingdings"/>
                        </a:rPr>
                        <a:t>  </a:t>
                      </a:r>
                      <a:r>
                        <a:rPr lang="en-US" sz="1200" cap="small" dirty="0" smtClean="0">
                          <a:solidFill>
                            <a:srgbClr val="01E204"/>
                          </a:solidFill>
                          <a:latin typeface="Wingdings"/>
                          <a:ea typeface="Wingdings"/>
                          <a:cs typeface="Wingdings"/>
                          <a:sym typeface="Wingdings"/>
                        </a:rPr>
                        <a:t></a:t>
                      </a:r>
                      <a:endParaRPr lang="en-US" sz="1200" b="0" i="0" u="none" strike="noStrike" cap="small" dirty="0">
                        <a:solidFill>
                          <a:srgbClr val="01E204"/>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srgbClr val="3366FF"/>
                      </a:solidFill>
                      <a:prstDash val="solid"/>
                      <a:round/>
                      <a:headEnd type="none" w="med" len="med"/>
                      <a:tailEnd type="none" w="med" len="med"/>
                    </a:lnL>
                    <a:solidFill>
                      <a:schemeClr val="accent2">
                        <a:lumMod val="40000"/>
                        <a:lumOff val="60000"/>
                      </a:schemeClr>
                    </a:solidFill>
                  </a:tcPr>
                </a:tc>
                <a:tc>
                  <a:txBody>
                    <a:bodyPr/>
                    <a:lstStyle/>
                    <a:p>
                      <a:pPr algn="ctr" fontAlgn="b"/>
                      <a:r>
                        <a:rPr lang="en-US" sz="1000" b="1" u="none" strike="noStrike" cap="small" dirty="0">
                          <a:effectLst/>
                        </a:rPr>
                        <a:t>PACS</a:t>
                      </a:r>
                      <a:endParaRPr lang="en-US" sz="1000" b="1" i="0" u="none" strike="noStrike" cap="small" dirty="0">
                        <a:solidFill>
                          <a:srgbClr val="000000"/>
                        </a:solidFill>
                        <a:effectLst/>
                        <a:latin typeface="Calibri"/>
                      </a:endParaRPr>
                    </a:p>
                  </a:txBody>
                  <a:tcPr marL="12700" marR="12700" marT="12700" marB="0" anchor="ctr">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cap="small" dirty="0" smtClean="0">
                          <a:solidFill>
                            <a:srgbClr val="008000"/>
                          </a:solidFill>
                          <a:latin typeface="Wingdings"/>
                          <a:ea typeface="Wingdings"/>
                          <a:cs typeface="Wingdings"/>
                          <a:sym typeface="Wingdings"/>
                        </a:rPr>
                        <a:t>  </a:t>
                      </a:r>
                      <a:r>
                        <a:rPr lang="en-US" sz="1200" cap="small" dirty="0" smtClean="0">
                          <a:solidFill>
                            <a:srgbClr val="01E204"/>
                          </a:solidFill>
                          <a:latin typeface="Wingdings"/>
                          <a:ea typeface="Wingdings"/>
                          <a:cs typeface="Wingdings"/>
                          <a:sym typeface="Wingdings"/>
                        </a:rPr>
                        <a:t></a:t>
                      </a:r>
                      <a:endParaRPr lang="en-US" sz="1200" b="0" i="0" u="none" strike="noStrike" cap="small" dirty="0" smtClean="0">
                        <a:solidFill>
                          <a:srgbClr val="01E204"/>
                        </a:solidFill>
                        <a:effectLst/>
                        <a:latin typeface="Calibri"/>
                      </a:endParaRPr>
                    </a:p>
                  </a:txBody>
                  <a:tcPr marL="12700" marR="12700" marT="12700" marB="0" anchor="ctr">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3">
                        <a:lumMod val="40000"/>
                        <a:lumOff val="6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srgbClr val="3366FF"/>
                      </a:solidFill>
                      <a:prstDash val="solid"/>
                      <a:round/>
                      <a:headEnd type="none" w="med" len="med"/>
                      <a:tailEnd type="none" w="med" len="med"/>
                    </a:lnL>
                    <a:solidFill>
                      <a:schemeClr val="accent2">
                        <a:lumMod val="20000"/>
                        <a:lumOff val="80000"/>
                      </a:schemeClr>
                    </a:solidFill>
                  </a:tcPr>
                </a:tc>
                <a:tc>
                  <a:txBody>
                    <a:bodyPr/>
                    <a:lstStyle/>
                    <a:p>
                      <a:pPr algn="ctr" fontAlgn="b"/>
                      <a:r>
                        <a:rPr lang="en-US" sz="1000" b="1" u="none" strike="noStrike" cap="small" dirty="0">
                          <a:effectLst/>
                        </a:rPr>
                        <a:t>Speech </a:t>
                      </a:r>
                      <a:r>
                        <a:rPr lang="en-US" sz="1000" b="1" u="none" strike="noStrike" cap="small" dirty="0" smtClean="0">
                          <a:effectLst/>
                        </a:rPr>
                        <a:t>Recognition</a:t>
                      </a:r>
                      <a:endParaRPr lang="en-US" sz="1000" b="1" i="0" u="none" strike="noStrike" cap="small" dirty="0">
                        <a:solidFill>
                          <a:srgbClr val="000000"/>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FF0000"/>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3">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srgbClr val="3366FF"/>
                      </a:solidFill>
                      <a:prstDash val="solid"/>
                      <a:round/>
                      <a:headEnd type="none" w="med" len="med"/>
                      <a:tailEnd type="none" w="med" len="med"/>
                    </a:lnL>
                    <a:solidFill>
                      <a:schemeClr val="accent2">
                        <a:lumMod val="40000"/>
                        <a:lumOff val="60000"/>
                      </a:schemeClr>
                    </a:solidFill>
                  </a:tcPr>
                </a:tc>
                <a:tc>
                  <a:txBody>
                    <a:bodyPr/>
                    <a:lstStyle/>
                    <a:p>
                      <a:pPr algn="ctr" fontAlgn="b"/>
                      <a:r>
                        <a:rPr lang="en-US" sz="1000" b="1" i="0" u="none" strike="noStrike" cap="small" dirty="0" err="1" smtClean="0">
                          <a:solidFill>
                            <a:schemeClr val="dk1"/>
                          </a:solidFill>
                          <a:effectLst/>
                          <a:latin typeface="+mn-lt"/>
                        </a:rPr>
                        <a:t>Adv</a:t>
                      </a:r>
                      <a:r>
                        <a:rPr lang="en-US" sz="1000" b="1" i="0" u="none" strike="noStrike" cap="small" baseline="0" dirty="0" smtClean="0">
                          <a:solidFill>
                            <a:schemeClr val="dk1"/>
                          </a:solidFill>
                          <a:effectLst/>
                          <a:latin typeface="+mn-lt"/>
                        </a:rPr>
                        <a:t> Vis, 3D, CAD</a:t>
                      </a:r>
                      <a:endParaRPr lang="en-US" sz="1000" b="1" i="0" u="none" strike="noStrike" cap="small" dirty="0">
                        <a:solidFill>
                          <a:srgbClr val="000000"/>
                        </a:solidFill>
                        <a:effectLst/>
                        <a:latin typeface="Calibri"/>
                      </a:endParaRPr>
                    </a:p>
                  </a:txBody>
                  <a:tcPr marL="12700" marR="12700" marT="12700" marB="0" anchor="ctr">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cap="small" dirty="0" smtClean="0">
                          <a:solidFill>
                            <a:srgbClr val="FF0000"/>
                          </a:solidFill>
                          <a:latin typeface="Wingdings"/>
                          <a:ea typeface="Wingdings"/>
                          <a:cs typeface="Wingdings"/>
                          <a:sym typeface="Wingdings"/>
                        </a:rPr>
                        <a:t>  </a:t>
                      </a:r>
                      <a:r>
                        <a:rPr lang="en-US" sz="1200" cap="small" dirty="0" smtClean="0">
                          <a:solidFill>
                            <a:srgbClr val="01E204"/>
                          </a:solidFill>
                          <a:latin typeface="Wingdings"/>
                          <a:ea typeface="Wingdings"/>
                          <a:cs typeface="Wingdings"/>
                          <a:sym typeface="Wingdings"/>
                        </a:rPr>
                        <a:t></a:t>
                      </a:r>
                      <a:endParaRPr lang="en-US" sz="1200" b="0" i="0" u="none" strike="noStrike" cap="small" dirty="0" smtClean="0">
                        <a:solidFill>
                          <a:srgbClr val="000000"/>
                        </a:solidFill>
                        <a:effectLst/>
                        <a:latin typeface="Calibri"/>
                      </a:endParaRPr>
                    </a:p>
                  </a:txBody>
                  <a:tcPr marL="12700" marR="12700" marT="12700" marB="0" anchor="ctr">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cap="small" dirty="0" smtClean="0">
                          <a:solidFill>
                            <a:srgbClr val="01E204"/>
                          </a:solidFill>
                          <a:latin typeface="Wingdings"/>
                          <a:ea typeface="Wingdings"/>
                          <a:cs typeface="Wingdings"/>
                          <a:sym typeface="Wingdings"/>
                        </a:rPr>
                        <a:t>  </a:t>
                      </a:r>
                      <a:endParaRPr lang="en-US" sz="1200" b="0" i="0" u="none" strike="noStrike" cap="small" dirty="0" smtClean="0">
                        <a:solidFill>
                          <a:srgbClr val="000000"/>
                        </a:solidFill>
                        <a:effectLst/>
                        <a:latin typeface="Calibri"/>
                      </a:endParaRPr>
                    </a:p>
                  </a:txBody>
                  <a:tcPr marL="12700" marR="12700" marT="12700" marB="0" anchor="ctr">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cap="small" dirty="0" smtClean="0">
                          <a:solidFill>
                            <a:srgbClr val="FF0000"/>
                          </a:solidFill>
                          <a:latin typeface="Wingdings"/>
                          <a:ea typeface="Wingdings"/>
                          <a:cs typeface="Wingdings"/>
                          <a:sym typeface="Wingdings"/>
                        </a:rPr>
                        <a:t>  </a:t>
                      </a:r>
                      <a:endParaRPr lang="en-US" sz="1200" b="0" i="0" u="none" strike="noStrike" cap="small" dirty="0" smtClean="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3">
                        <a:lumMod val="40000"/>
                        <a:lumOff val="6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srgbClr val="3366FF"/>
                      </a:solidFill>
                      <a:prstDash val="solid"/>
                      <a:round/>
                      <a:headEnd type="none" w="med" len="med"/>
                      <a:tailEnd type="none" w="med" len="med"/>
                    </a:lnL>
                    <a:solidFill>
                      <a:schemeClr val="accent2">
                        <a:lumMod val="40000"/>
                        <a:lumOff val="60000"/>
                      </a:schemeClr>
                    </a:solidFill>
                  </a:tcPr>
                </a:tc>
                <a:tc>
                  <a:txBody>
                    <a:bodyPr/>
                    <a:lstStyle/>
                    <a:p>
                      <a:pPr algn="ctr" fontAlgn="b"/>
                      <a:r>
                        <a:rPr lang="en-US" sz="1000" b="1" u="none" strike="noStrike" cap="small" dirty="0">
                          <a:effectLst/>
                        </a:rPr>
                        <a:t>Image </a:t>
                      </a:r>
                      <a:r>
                        <a:rPr lang="en-US" sz="1000" b="1" u="none" strike="noStrike" cap="small" dirty="0" smtClean="0">
                          <a:effectLst/>
                        </a:rPr>
                        <a:t>Distribution</a:t>
                      </a:r>
                      <a:endParaRPr lang="en-US" sz="1000" b="1" i="0" u="none" strike="noStrike" cap="small" dirty="0">
                        <a:solidFill>
                          <a:srgbClr val="000000"/>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cap="small" dirty="0" smtClean="0">
                          <a:solidFill>
                            <a:srgbClr val="01E204"/>
                          </a:solidFill>
                          <a:effectLst/>
                        </a:rPr>
                        <a:t>          </a:t>
                      </a:r>
                      <a:r>
                        <a:rPr lang="en-US" sz="1200" cap="small" dirty="0" smtClean="0">
                          <a:solidFill>
                            <a:srgbClr val="F4F601"/>
                          </a:solidFill>
                          <a:latin typeface="Wingdings"/>
                          <a:ea typeface="Wingdings"/>
                          <a:cs typeface="Wingdings"/>
                          <a:sym typeface="Wingdings"/>
                        </a:rPr>
                        <a:t></a:t>
                      </a:r>
                      <a:endParaRPr lang="en-US" sz="1200" b="0" i="0" u="none" strike="noStrike" cap="small" dirty="0" smtClean="0">
                        <a:solidFill>
                          <a:srgbClr val="F4F601"/>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3">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lnL w="38100" cap="flat" cmpd="sng" algn="ctr">
                      <a:solidFill>
                        <a:srgbClr val="3366FF"/>
                      </a:solidFill>
                      <a:prstDash val="solid"/>
                      <a:round/>
                      <a:headEnd type="none" w="med" len="med"/>
                      <a:tailEnd type="none" w="med" len="med"/>
                    </a:lnL>
                    <a:lnB w="38100" cap="flat" cmpd="sng" algn="ctr">
                      <a:solidFill>
                        <a:srgbClr val="3366FF"/>
                      </a:solidFill>
                      <a:prstDash val="solid"/>
                      <a:round/>
                      <a:headEnd type="none" w="med" len="med"/>
                      <a:tailEnd type="none" w="med" len="med"/>
                    </a:lnB>
                    <a:solidFill>
                      <a:schemeClr val="accent2">
                        <a:lumMod val="20000"/>
                        <a:lumOff val="80000"/>
                      </a:schemeClr>
                    </a:solidFill>
                  </a:tcPr>
                </a:tc>
                <a:tc>
                  <a:txBody>
                    <a:bodyPr/>
                    <a:lstStyle/>
                    <a:p>
                      <a:pPr algn="ctr" fontAlgn="b"/>
                      <a:r>
                        <a:rPr lang="en-US" sz="1000" b="1" u="none" strike="noStrike" cap="small" dirty="0" err="1" smtClean="0">
                          <a:effectLst/>
                        </a:rPr>
                        <a:t>TeleRadiology</a:t>
                      </a:r>
                      <a:endParaRPr lang="en-US" sz="1000" b="1" i="0" u="none" strike="noStrike" cap="small" dirty="0">
                        <a:solidFill>
                          <a:srgbClr val="000000"/>
                        </a:solidFill>
                        <a:effectLst/>
                        <a:latin typeface="Calibri"/>
                      </a:endParaRPr>
                    </a:p>
                  </a:txBody>
                  <a:tcPr marL="12700" marR="12700" marT="12700" marB="0">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u="none" strike="noStrike" cap="small" dirty="0" smtClean="0">
                          <a:solidFill>
                            <a:srgbClr val="01E204"/>
                          </a:solidFill>
                          <a:effectLst/>
                        </a:rPr>
                        <a:t>          </a:t>
                      </a:r>
                      <a:r>
                        <a:rPr lang="en-US" sz="1200" cap="small" dirty="0" smtClean="0">
                          <a:solidFill>
                            <a:srgbClr val="F4F601"/>
                          </a:solidFill>
                          <a:latin typeface="Wingdings"/>
                          <a:ea typeface="Wingdings"/>
                          <a:cs typeface="Wingdings"/>
                          <a:sym typeface="Wingdings"/>
                        </a:rPr>
                        <a:t></a:t>
                      </a:r>
                      <a:endParaRPr lang="en-US" sz="1200" b="0" i="0" u="none" strike="noStrike" cap="small" dirty="0">
                        <a:solidFill>
                          <a:srgbClr val="01E204"/>
                        </a:solidFill>
                        <a:effectLst/>
                        <a:latin typeface="Calibri"/>
                      </a:endParaRPr>
                    </a:p>
                  </a:txBody>
                  <a:tcPr marL="12700" marR="12700" marT="12700" marB="0" anchor="ctr">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r>
              <a:tr h="217093">
                <a:tc rowSpan="6">
                  <a:txBody>
                    <a:bodyPr/>
                    <a:lstStyle/>
                    <a:p>
                      <a:pPr algn="ctr" fontAlgn="b"/>
                      <a:r>
                        <a:rPr lang="en-US" sz="1600" b="0" i="0" u="none" strike="noStrike" cap="small" dirty="0" smtClean="0">
                          <a:solidFill>
                            <a:schemeClr val="bg1"/>
                          </a:solidFill>
                          <a:effectLst/>
                          <a:latin typeface="Calibri"/>
                        </a:rPr>
                        <a:t>Future State</a:t>
                      </a:r>
                      <a:endParaRPr lang="en-US" sz="1600" b="0" i="0" u="none" strike="noStrike" cap="small" dirty="0">
                        <a:solidFill>
                          <a:schemeClr val="bg1"/>
                        </a:solidFill>
                        <a:effectLst/>
                        <a:latin typeface="Calibri"/>
                      </a:endParaRPr>
                    </a:p>
                  </a:txBody>
                  <a:tcPr marL="12700" marR="12700" marT="12700" marB="0" vert="vert270" anchor="ctr">
                    <a:lnL w="38100" cap="flat" cmpd="sng" algn="ctr">
                      <a:solidFill>
                        <a:prstClr val="white">
                          <a:lumMod val="50000"/>
                        </a:prstClr>
                      </a:solidFill>
                      <a:prstDash val="solid"/>
                      <a:round/>
                      <a:headEnd type="none" w="med" len="med"/>
                      <a:tailEnd type="none" w="med" len="med"/>
                    </a:lnL>
                    <a:lnT w="28575"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2"/>
                    </a:solidFill>
                  </a:tcPr>
                </a:tc>
                <a:tc>
                  <a:txBody>
                    <a:bodyPr/>
                    <a:lstStyle/>
                    <a:p>
                      <a:pPr algn="ctr" fontAlgn="b"/>
                      <a:r>
                        <a:rPr lang="en-US" sz="1000" b="1" u="none" strike="noStrike" cap="small" dirty="0">
                          <a:solidFill>
                            <a:schemeClr val="bg1"/>
                          </a:solidFill>
                          <a:effectLst/>
                        </a:rPr>
                        <a:t>Image Sharing</a:t>
                      </a:r>
                      <a:endParaRPr lang="en-US" sz="1000" b="1" i="0" u="none" strike="noStrike" cap="small" dirty="0">
                        <a:solidFill>
                          <a:schemeClr val="bg1"/>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00" b="1" u="none" strike="noStrike" cap="small" dirty="0" smtClean="0">
                          <a:effectLst/>
                        </a:rPr>
                        <a:t>Structured Reporting</a:t>
                      </a:r>
                      <a:endParaRPr lang="en-US" sz="1000" b="1"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2">
                        <a:lumMod val="40000"/>
                        <a:lumOff val="6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00" b="1" u="none" strike="noStrike" cap="small" dirty="0" smtClean="0">
                          <a:effectLst/>
                        </a:rPr>
                        <a:t>Communication </a:t>
                      </a:r>
                      <a:r>
                        <a:rPr lang="en-US" sz="1000" b="1" u="none" strike="noStrike" cap="small" dirty="0">
                          <a:effectLst/>
                        </a:rPr>
                        <a:t>Tech</a:t>
                      </a:r>
                      <a:endParaRPr lang="en-US" sz="1000" b="1"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 </a:t>
                      </a:r>
                      <a:endParaRPr lang="en-US" sz="1200" b="0"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2">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00" b="1" u="none" strike="noStrike" cap="small" dirty="0">
                          <a:effectLst/>
                        </a:rPr>
                        <a:t>Imaging CDS</a:t>
                      </a:r>
                      <a:endParaRPr lang="en-US" sz="1000" b="1"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2">
                        <a:lumMod val="40000"/>
                        <a:lumOff val="6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00" b="1" u="none" strike="noStrike" cap="small" dirty="0">
                          <a:effectLst/>
                        </a:rPr>
                        <a:t>Imaging EHR</a:t>
                      </a:r>
                      <a:endParaRPr lang="en-US" sz="1000" b="1"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cap="small" dirty="0" smtClean="0">
                          <a:solidFill>
                            <a:srgbClr val="00FC02"/>
                          </a:solidFill>
                          <a:effectLst/>
                          <a:latin typeface="Calibri"/>
                        </a:rPr>
                        <a:t>        </a:t>
                      </a:r>
                      <a:r>
                        <a:rPr lang="en-US" sz="1200" u="none" strike="noStrike" cap="small" dirty="0" smtClean="0">
                          <a:solidFill>
                            <a:srgbClr val="01E204"/>
                          </a:solidFill>
                          <a:effectLst/>
                        </a:rPr>
                        <a:t> </a:t>
                      </a:r>
                      <a:r>
                        <a:rPr lang="en-US" sz="1200" cap="small" dirty="0" smtClean="0">
                          <a:solidFill>
                            <a:srgbClr val="F4F601"/>
                          </a:solidFill>
                          <a:latin typeface="Wingdings"/>
                          <a:ea typeface="Wingdings"/>
                          <a:cs typeface="Wingdings"/>
                          <a:sym typeface="Wingdings"/>
                        </a:rPr>
                        <a:t></a:t>
                      </a:r>
                      <a:endParaRPr lang="en-US" sz="1200" b="0" i="0" u="none" strike="noStrike" cap="small" dirty="0">
                        <a:solidFill>
                          <a:srgbClr val="00FC02"/>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 </a:t>
                      </a:r>
                      <a:endParaRPr lang="en-US" sz="1200" b="0" i="0" u="none" strike="noStrike" cap="small" dirty="0">
                        <a:solidFill>
                          <a:srgbClr val="01E204"/>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2">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00" b="1" u="none" strike="noStrike" cap="small" dirty="0">
                          <a:effectLst/>
                        </a:rPr>
                        <a:t>Imaging PHR</a:t>
                      </a:r>
                      <a:endParaRPr lang="en-US" sz="1000" b="1" i="0" u="none" strike="noStrike" cap="small" dirty="0">
                        <a:solidFill>
                          <a:srgbClr val="000000"/>
                        </a:solidFill>
                        <a:effectLst/>
                        <a:latin typeface="Calibri"/>
                      </a:endParaRPr>
                    </a:p>
                  </a:txBody>
                  <a:tcPr marL="12700" marR="12700" marT="12700" marB="0" anchor="ct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cap="small" dirty="0" smtClean="0">
                          <a:solidFill>
                            <a:srgbClr val="FF0000"/>
                          </a:solidFill>
                          <a:effectLst/>
                          <a:latin typeface="Calibri"/>
                        </a:rPr>
                        <a:t>         </a:t>
                      </a:r>
                      <a:r>
                        <a:rPr lang="en-US" sz="1200" cap="small" dirty="0" smtClean="0">
                          <a:solidFill>
                            <a:srgbClr val="F4F601"/>
                          </a:solidFill>
                          <a:latin typeface="Wingdings"/>
                          <a:ea typeface="Wingdings"/>
                          <a:cs typeface="Wingdings"/>
                          <a:sym typeface="Wingdings"/>
                        </a:rPr>
                        <a:t></a:t>
                      </a:r>
                      <a:endParaRPr lang="en-US" sz="1200" b="0" i="0" u="none" strike="noStrike" cap="small" dirty="0" smtClean="0">
                        <a:solidFill>
                          <a:srgbClr val="FF0000"/>
                        </a:solidFill>
                        <a:effectLst/>
                        <a:latin typeface="Calibri"/>
                      </a:endParaRPr>
                    </a:p>
                  </a:txBody>
                  <a:tcPr marL="12700" marR="12700" marT="12700" marB="0" anchor="ct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r>
            </a:tbl>
          </a:graphicData>
        </a:graphic>
      </p:graphicFrame>
      <p:graphicFrame>
        <p:nvGraphicFramePr>
          <p:cNvPr id="2" name="Chart 1"/>
          <p:cNvGraphicFramePr>
            <a:graphicFrameLocks/>
          </p:cNvGraphicFramePr>
          <p:nvPr>
            <p:extLst>
              <p:ext uri="{D42A27DB-BD31-4B8C-83A1-F6EECF244321}">
                <p14:modId xmlns:p14="http://schemas.microsoft.com/office/powerpoint/2010/main" val="1282525627"/>
              </p:ext>
            </p:extLst>
          </p:nvPr>
        </p:nvGraphicFramePr>
        <p:xfrm>
          <a:off x="214313" y="3474740"/>
          <a:ext cx="8472487" cy="3370262"/>
        </p:xfrm>
        <a:graphic>
          <a:graphicData uri="http://schemas.openxmlformats.org/drawingml/2006/chart">
            <c:chart xmlns:c="http://schemas.openxmlformats.org/drawingml/2006/chart" xmlns:r="http://schemas.openxmlformats.org/officeDocument/2006/relationships" r:id="rId2"/>
          </a:graphicData>
        </a:graphic>
      </p:graphicFrame>
      <p:sp>
        <p:nvSpPr>
          <p:cNvPr id="9" name="Down Arrow 8"/>
          <p:cNvSpPr/>
          <p:nvPr/>
        </p:nvSpPr>
        <p:spPr>
          <a:xfrm flipV="1">
            <a:off x="2082800" y="4936420"/>
            <a:ext cx="153988" cy="484188"/>
          </a:xfrm>
          <a:prstGeom prst="downArrow">
            <a:avLst/>
          </a:prstGeom>
          <a:gradFill flip="none" rotWithShape="1">
            <a:gsLst>
              <a:gs pos="0">
                <a:srgbClr val="006001">
                  <a:alpha val="87000"/>
                </a:srgbClr>
              </a:gs>
              <a:gs pos="100000">
                <a:srgbClr val="008000">
                  <a:alpha val="87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 name="Down Arrow 10"/>
          <p:cNvSpPr/>
          <p:nvPr/>
        </p:nvSpPr>
        <p:spPr>
          <a:xfrm rot="10800000" flipV="1">
            <a:off x="2082800" y="5536495"/>
            <a:ext cx="153988" cy="484188"/>
          </a:xfrm>
          <a:prstGeom prst="downArrow">
            <a:avLst/>
          </a:prstGeom>
          <a:solidFill>
            <a:srgbClr val="FF0000">
              <a:alpha val="6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10342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97150"/>
            <a:ext cx="91440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a:xfrm flipV="1">
            <a:off x="8301197" y="2082977"/>
            <a:ext cx="153988" cy="484187"/>
          </a:xfrm>
          <a:prstGeom prst="downArrow">
            <a:avLst/>
          </a:prstGeom>
          <a:gradFill flip="none" rotWithShape="1">
            <a:gsLst>
              <a:gs pos="0">
                <a:srgbClr val="006001">
                  <a:alpha val="87000"/>
                </a:srgbClr>
              </a:gs>
              <a:gs pos="100000">
                <a:srgbClr val="008000">
                  <a:alpha val="87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Down Arrow 9"/>
          <p:cNvSpPr/>
          <p:nvPr/>
        </p:nvSpPr>
        <p:spPr>
          <a:xfrm rot="10800000" flipV="1">
            <a:off x="8783797" y="2097264"/>
            <a:ext cx="153988" cy="484188"/>
          </a:xfrm>
          <a:prstGeom prst="downArrow">
            <a:avLst/>
          </a:prstGeom>
          <a:solidFill>
            <a:srgbClr val="FF0000">
              <a:alpha val="6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4" name="TextBox 13"/>
          <p:cNvSpPr txBox="1">
            <a:spLocks noChangeArrowheads="1"/>
          </p:cNvSpPr>
          <p:nvPr/>
        </p:nvSpPr>
        <p:spPr bwMode="auto">
          <a:xfrm>
            <a:off x="22227" y="6614170"/>
            <a:ext cx="22801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900" dirty="0" smtClean="0">
                <a:latin typeface="Arial" charset="0"/>
                <a:ea typeface="ＭＳ Ｐゴシック" charset="0"/>
                <a:cs typeface="ＭＳ Ｐゴシック" charset="0"/>
              </a:rPr>
              <a:t>Courtesy Keith Dreyer, DO FACR 2013</a:t>
            </a:r>
            <a:endParaRPr lang="en-US" sz="900" dirty="0">
              <a:latin typeface="Arial" charset="0"/>
              <a:ea typeface="ＭＳ Ｐゴシック" charset="0"/>
              <a:cs typeface="ＭＳ Ｐゴシック" charset="0"/>
            </a:endParaRPr>
          </a:p>
        </p:txBody>
      </p:sp>
      <p:sp>
        <p:nvSpPr>
          <p:cNvPr id="16" name="Oval 15"/>
          <p:cNvSpPr>
            <a:spLocks noChangeArrowheads="1"/>
          </p:cNvSpPr>
          <p:nvPr/>
        </p:nvSpPr>
        <p:spPr bwMode="auto">
          <a:xfrm>
            <a:off x="6471521" y="4195526"/>
            <a:ext cx="2438400" cy="23495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defTabSz="914400" eaLnBrk="0" hangingPunct="0"/>
            <a:endParaRPr lang="en-US">
              <a:latin typeface="Arial" charset="0"/>
            </a:endParaRPr>
          </a:p>
        </p:txBody>
      </p:sp>
      <p:sp>
        <p:nvSpPr>
          <p:cNvPr id="3" name="Title 2"/>
          <p:cNvSpPr>
            <a:spLocks noGrp="1"/>
          </p:cNvSpPr>
          <p:nvPr>
            <p:ph type="title"/>
          </p:nvPr>
        </p:nvSpPr>
        <p:spPr>
          <a:xfrm>
            <a:off x="457200" y="174977"/>
            <a:ext cx="8229600" cy="1143000"/>
          </a:xfrm>
        </p:spPr>
        <p:txBody>
          <a:bodyPr>
            <a:normAutofit/>
          </a:bodyPr>
          <a:lstStyle/>
          <a:p>
            <a:r>
              <a:rPr lang="en-US" sz="3600" dirty="0" smtClean="0">
                <a:latin typeface="Arial"/>
                <a:cs typeface="Arial"/>
              </a:rPr>
              <a:t>Imaging 2.0: Our Current State</a:t>
            </a:r>
            <a:endParaRPr lang="en-US" sz="3600" dirty="0">
              <a:latin typeface="Arial"/>
              <a:cs typeface="Arial"/>
            </a:endParaRPr>
          </a:p>
        </p:txBody>
      </p:sp>
      <p:sp>
        <p:nvSpPr>
          <p:cNvPr id="5" name="TextBox 4"/>
          <p:cNvSpPr txBox="1"/>
          <p:nvPr/>
        </p:nvSpPr>
        <p:spPr>
          <a:xfrm>
            <a:off x="5446890" y="5006975"/>
            <a:ext cx="954107" cy="369332"/>
          </a:xfrm>
          <a:prstGeom prst="rect">
            <a:avLst/>
          </a:prstGeom>
          <a:noFill/>
        </p:spPr>
        <p:txBody>
          <a:bodyPr wrap="none" rtlCol="0">
            <a:spAutoFit/>
          </a:bodyPr>
          <a:lstStyle/>
          <a:p>
            <a:r>
              <a:rPr lang="en-US" cap="small" dirty="0" smtClean="0">
                <a:solidFill>
                  <a:schemeClr val="tx1">
                    <a:lumMod val="95000"/>
                  </a:schemeClr>
                </a:solidFill>
              </a:rPr>
              <a:t>Quality</a:t>
            </a:r>
            <a:endParaRPr lang="en-US" cap="small" dirty="0">
              <a:solidFill>
                <a:schemeClr val="tx1">
                  <a:lumMod val="95000"/>
                </a:schemeClr>
              </a:solidFill>
            </a:endParaRPr>
          </a:p>
        </p:txBody>
      </p:sp>
      <p:sp>
        <p:nvSpPr>
          <p:cNvPr id="18" name="TextBox 17"/>
          <p:cNvSpPr txBox="1"/>
          <p:nvPr/>
        </p:nvSpPr>
        <p:spPr>
          <a:xfrm>
            <a:off x="7081202" y="5006975"/>
            <a:ext cx="1179679" cy="369332"/>
          </a:xfrm>
          <a:prstGeom prst="rect">
            <a:avLst/>
          </a:prstGeom>
          <a:noFill/>
        </p:spPr>
        <p:txBody>
          <a:bodyPr wrap="none" rtlCol="0">
            <a:spAutoFit/>
          </a:bodyPr>
          <a:lstStyle/>
          <a:p>
            <a:r>
              <a:rPr lang="en-US" cap="small" dirty="0" smtClean="0">
                <a:solidFill>
                  <a:schemeClr val="tx1">
                    <a:lumMod val="95000"/>
                  </a:schemeClr>
                </a:solidFill>
              </a:rPr>
              <a:t>Relevance</a:t>
            </a:r>
            <a:endParaRPr lang="en-US" cap="small" dirty="0">
              <a:solidFill>
                <a:schemeClr val="tx1">
                  <a:lumMod val="95000"/>
                </a:schemeClr>
              </a:solidFill>
            </a:endParaRPr>
          </a:p>
        </p:txBody>
      </p:sp>
    </p:spTree>
    <p:extLst>
      <p:ext uri="{BB962C8B-B14F-4D97-AF65-F5344CB8AC3E}">
        <p14:creationId xmlns:p14="http://schemas.microsoft.com/office/powerpoint/2010/main" val="4173268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fltVal val="0"/>
                                          </p:val>
                                        </p:tav>
                                        <p:tav tm="100000">
                                          <p:val>
                                            <p:strVal val="#ppt_w"/>
                                          </p:val>
                                        </p:tav>
                                      </p:tavLst>
                                    </p:anim>
                                    <p:anim calcmode="lin" valueType="num">
                                      <p:cBhvr>
                                        <p:cTn id="23" dur="1000" fill="hold"/>
                                        <p:tgtEl>
                                          <p:spTgt spid="16"/>
                                        </p:tgtEl>
                                        <p:attrNameLst>
                                          <p:attrName>ppt_h</p:attrName>
                                        </p:attrNameLst>
                                      </p:cBhvr>
                                      <p:tavLst>
                                        <p:tav tm="0">
                                          <p:val>
                                            <p:fltVal val="0"/>
                                          </p:val>
                                        </p:tav>
                                        <p:tav tm="100000">
                                          <p:val>
                                            <p:strVal val="#ppt_h"/>
                                          </p:val>
                                        </p:tav>
                                      </p:tavLst>
                                    </p:anim>
                                    <p:anim calcmode="lin" valueType="num">
                                      <p:cBhvr>
                                        <p:cTn id="24" dur="1000" fill="hold"/>
                                        <p:tgtEl>
                                          <p:spTgt spid="16"/>
                                        </p:tgtEl>
                                        <p:attrNameLst>
                                          <p:attrName>style.rotation</p:attrName>
                                        </p:attrNameLst>
                                      </p:cBhvr>
                                      <p:tavLst>
                                        <p:tav tm="0">
                                          <p:val>
                                            <p:fltVal val="90"/>
                                          </p:val>
                                        </p:tav>
                                        <p:tav tm="100000">
                                          <p:val>
                                            <p:fltVal val="0"/>
                                          </p:val>
                                        </p:tav>
                                      </p:tavLst>
                                    </p:anim>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9" grpId="0" animBg="1"/>
      <p:bldP spid="11" grpId="0" animBg="1"/>
      <p:bldP spid="16" grpId="0" animBg="1"/>
      <p:bldP spid="5"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arwin.pdf"/>
          <p:cNvPicPr>
            <a:picLocks noChangeAspect="1"/>
          </p:cNvPicPr>
          <p:nvPr/>
        </p:nvPicPr>
        <p:blipFill>
          <a:blip r:embed="rId3" cstate="email">
            <a:alphaModFix amt="36000"/>
            <a:extLst>
              <a:ext uri="{28A0092B-C50C-407E-A947-70E740481C1C}">
                <a14:useLocalDpi xmlns:a14="http://schemas.microsoft.com/office/drawing/2010/main" val="0"/>
              </a:ext>
            </a:extLst>
          </a:blip>
          <a:srcRect/>
          <a:stretch>
            <a:fillRect/>
          </a:stretch>
        </p:blipFill>
        <p:spPr bwMode="auto">
          <a:xfrm>
            <a:off x="457200" y="594594"/>
            <a:ext cx="8686799" cy="6263405"/>
          </a:xfrm>
          <a:prstGeom prst="rect">
            <a:avLst/>
          </a:prstGeom>
          <a:noFill/>
          <a:ln>
            <a:noFill/>
          </a:ln>
          <a:extLst>
            <a:ext uri="{909E8E84-426E-40DD-AFC4-6F175D3DCCD1}">
              <a14:hiddenFill xmlns:a14="http://schemas.microsoft.com/office/drawing/2010/main">
                <a:solidFill>
                  <a:srgbClr val="FFFFFF">
                    <a:alpha val="36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2"/>
          <p:cNvSpPr>
            <a:spLocks noGrp="1" noChangeArrowheads="1"/>
          </p:cNvSpPr>
          <p:nvPr>
            <p:ph type="title"/>
          </p:nvPr>
        </p:nvSpPr>
        <p:spPr/>
        <p:txBody>
          <a:bodyPr/>
          <a:lstStyle/>
          <a:p>
            <a:r>
              <a:rPr lang="en-US" smtClean="0"/>
              <a:t>Evolutionary Perspectives</a:t>
            </a:r>
            <a:endParaRPr lang="en-US" dirty="0"/>
          </a:p>
        </p:txBody>
      </p:sp>
      <p:sp>
        <p:nvSpPr>
          <p:cNvPr id="6" name="Rectangle 5"/>
          <p:cNvSpPr>
            <a:spLocks noChangeArrowheads="1"/>
          </p:cNvSpPr>
          <p:nvPr/>
        </p:nvSpPr>
        <p:spPr bwMode="auto">
          <a:xfrm>
            <a:off x="411780" y="1481088"/>
            <a:ext cx="8686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i="1" dirty="0">
                <a:solidFill>
                  <a:srgbClr val="00446A"/>
                </a:solidFill>
                <a:latin typeface="Times New Roman" charset="0"/>
                <a:cs typeface="Times New Roman" charset="0"/>
              </a:rPr>
              <a:t>“It is not the strongest of the species that survives, nor the most intelligent, but the one most responsive to change.”</a:t>
            </a:r>
            <a:endParaRPr lang="en-US" altLang="ja-JP" sz="1200" dirty="0">
              <a:solidFill>
                <a:srgbClr val="00446A"/>
              </a:solidFill>
              <a:latin typeface="Times New Roman" charset="0"/>
              <a:cs typeface="Times New Roman" charset="0"/>
            </a:endParaRPr>
          </a:p>
          <a:p>
            <a:pPr algn="ctr"/>
            <a:r>
              <a:rPr lang="en-US" dirty="0">
                <a:latin typeface="Times New Roman" charset="0"/>
                <a:cs typeface="Times New Roman" charset="0"/>
              </a:rPr>
              <a:t>Charles Darwin</a:t>
            </a:r>
          </a:p>
        </p:txBody>
      </p:sp>
      <p:sp>
        <p:nvSpPr>
          <p:cNvPr id="9" name="Rectangle 8"/>
          <p:cNvSpPr>
            <a:spLocks noChangeArrowheads="1"/>
          </p:cNvSpPr>
          <p:nvPr/>
        </p:nvSpPr>
        <p:spPr bwMode="auto">
          <a:xfrm>
            <a:off x="776905" y="2876500"/>
            <a:ext cx="79343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i="1" dirty="0">
                <a:solidFill>
                  <a:srgbClr val="00446A"/>
                </a:solidFill>
                <a:latin typeface="Times New Roman" charset="0"/>
                <a:cs typeface="Times New Roman" charset="0"/>
              </a:rPr>
              <a:t>“Physicians who ‘get it’ will prove extremely disruptive to those who do not.”</a:t>
            </a:r>
          </a:p>
          <a:p>
            <a:pPr algn="ctr"/>
            <a:r>
              <a:rPr lang="en-US" dirty="0">
                <a:latin typeface="Times New Roman" charset="0"/>
                <a:cs typeface="Times New Roman" charset="0"/>
              </a:rPr>
              <a:t>Richard </a:t>
            </a:r>
            <a:r>
              <a:rPr lang="en-US" dirty="0" err="1">
                <a:latin typeface="Times New Roman" charset="0"/>
                <a:cs typeface="Times New Roman" charset="0"/>
              </a:rPr>
              <a:t>Afable</a:t>
            </a:r>
            <a:endParaRPr lang="en-US" dirty="0">
              <a:latin typeface="Times New Roman" charset="0"/>
              <a:cs typeface="Times New Roman" charset="0"/>
            </a:endParaRPr>
          </a:p>
        </p:txBody>
      </p:sp>
      <p:sp>
        <p:nvSpPr>
          <p:cNvPr id="14" name="Rectangle 13"/>
          <p:cNvSpPr>
            <a:spLocks noChangeArrowheads="1"/>
          </p:cNvSpPr>
          <p:nvPr/>
        </p:nvSpPr>
        <p:spPr bwMode="auto">
          <a:xfrm>
            <a:off x="411780" y="4206825"/>
            <a:ext cx="86868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i="1" dirty="0">
                <a:solidFill>
                  <a:srgbClr val="00446A"/>
                </a:solidFill>
                <a:latin typeface="Times New Roman" charset="0"/>
                <a:cs typeface="Times New Roman" charset="0"/>
              </a:rPr>
              <a:t>“If you don’t like change,</a:t>
            </a:r>
          </a:p>
          <a:p>
            <a:pPr algn="ctr"/>
            <a:r>
              <a:rPr lang="en-US" sz="2800" b="1" i="1" dirty="0">
                <a:solidFill>
                  <a:srgbClr val="00446A"/>
                </a:solidFill>
                <a:latin typeface="Times New Roman" charset="0"/>
                <a:cs typeface="Times New Roman" charset="0"/>
              </a:rPr>
              <a:t>you’ll like irrelevance even </a:t>
            </a:r>
            <a:r>
              <a:rPr lang="en-US" sz="2800" b="1" i="1" dirty="0" smtClean="0">
                <a:solidFill>
                  <a:srgbClr val="00446A"/>
                </a:solidFill>
                <a:latin typeface="Times New Roman" charset="0"/>
                <a:cs typeface="Times New Roman" charset="0"/>
              </a:rPr>
              <a:t>less.”</a:t>
            </a:r>
            <a:endParaRPr lang="en-US" sz="2800" b="1" i="1" dirty="0">
              <a:solidFill>
                <a:srgbClr val="00446A"/>
              </a:solidFill>
              <a:latin typeface="Times New Roman" charset="0"/>
              <a:cs typeface="Times New Roman" charset="0"/>
            </a:endParaRPr>
          </a:p>
          <a:p>
            <a:pPr algn="ctr"/>
            <a:r>
              <a:rPr lang="en-US" dirty="0">
                <a:latin typeface="Times New Roman" charset="0"/>
                <a:cs typeface="Times New Roman" charset="0"/>
              </a:rPr>
              <a:t>Eric Shinseki</a:t>
            </a:r>
          </a:p>
        </p:txBody>
      </p:sp>
    </p:spTree>
    <p:extLst>
      <p:ext uri="{BB962C8B-B14F-4D97-AF65-F5344CB8AC3E}">
        <p14:creationId xmlns:p14="http://schemas.microsoft.com/office/powerpoint/2010/main" val="7419067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dirty="0" smtClean="0"/>
              <a:t>How Do We Get There?</a:t>
            </a:r>
            <a:endParaRPr lang="en-US" dirty="0"/>
          </a:p>
        </p:txBody>
      </p:sp>
      <p:sp>
        <p:nvSpPr>
          <p:cNvPr id="4" name="Content Placeholder 2"/>
          <p:cNvSpPr txBox="1">
            <a:spLocks/>
          </p:cNvSpPr>
          <p:nvPr/>
        </p:nvSpPr>
        <p:spPr>
          <a:xfrm>
            <a:off x="457200" y="1433529"/>
            <a:ext cx="8222384" cy="5055084"/>
          </a:xfrm>
          <a:prstGeom prst="rect">
            <a:avLst/>
          </a:prstGeom>
        </p:spPr>
        <p:txBody>
          <a:bodyPr vert="horz" lIns="91440" tIns="45720" rIns="91440" bIns="45720" rtlCol="0" anchor="t">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rgbClr val="000000">
                    <a:alpha val="95000"/>
                  </a:srgbClr>
                </a:solidFill>
                <a:latin typeface="+mj-lt"/>
                <a:cs typeface="Arial"/>
              </a:rPr>
              <a:t>Empower patients </a:t>
            </a:r>
            <a:r>
              <a:rPr lang="en-US" sz="2400" spc="50" dirty="0">
                <a:ln w="13500">
                  <a:solidFill>
                    <a:schemeClr val="accent1">
                      <a:shade val="2500"/>
                      <a:alpha val="6500"/>
                    </a:schemeClr>
                  </a:solidFill>
                  <a:prstDash val="solid"/>
                </a:ln>
                <a:solidFill>
                  <a:srgbClr val="000000">
                    <a:alpha val="95000"/>
                  </a:srgbClr>
                </a:solidFill>
                <a:latin typeface="+mj-lt"/>
                <a:cs typeface="Arial"/>
              </a:rPr>
              <a:t>to become more </a:t>
            </a:r>
            <a:r>
              <a:rPr lang="en-US" sz="2400" spc="50" dirty="0" smtClean="0">
                <a:ln w="13500">
                  <a:solidFill>
                    <a:schemeClr val="accent1">
                      <a:shade val="2500"/>
                      <a:alpha val="6500"/>
                    </a:schemeClr>
                  </a:solidFill>
                  <a:prstDash val="solid"/>
                </a:ln>
                <a:solidFill>
                  <a:srgbClr val="000000">
                    <a:alpha val="95000"/>
                  </a:srgbClr>
                </a:solidFill>
                <a:latin typeface="+mj-lt"/>
                <a:cs typeface="Arial"/>
              </a:rPr>
              <a:t>involved in their care</a:t>
            </a:r>
          </a:p>
          <a:p>
            <a:pPr lvl="1">
              <a:lnSpc>
                <a:spcPct val="100000"/>
              </a:lnSpc>
              <a:buClr>
                <a:srgbClr val="92D050"/>
              </a:buClr>
              <a:buFont typeface="Wingdings" panose="05000000000000000000" pitchFamily="2" charset="2"/>
              <a:buChar char="§"/>
            </a:pPr>
            <a:r>
              <a:rPr lang="en-US" sz="2200" spc="50" dirty="0" smtClean="0">
                <a:ln w="13500">
                  <a:solidFill>
                    <a:schemeClr val="accent1">
                      <a:shade val="2500"/>
                      <a:alpha val="6500"/>
                    </a:schemeClr>
                  </a:solidFill>
                  <a:prstDash val="solid"/>
                </a:ln>
                <a:solidFill>
                  <a:srgbClr val="000000">
                    <a:alpha val="95000"/>
                  </a:srgbClr>
                </a:solidFill>
                <a:latin typeface="+mj-lt"/>
                <a:cs typeface="Arial"/>
              </a:rPr>
              <a:t>Radiation dose</a:t>
            </a:r>
          </a:p>
          <a:p>
            <a:pPr lvl="1">
              <a:lnSpc>
                <a:spcPct val="100000"/>
              </a:lnSpc>
              <a:buClr>
                <a:srgbClr val="92D050"/>
              </a:buClr>
              <a:buFont typeface="Wingdings" panose="05000000000000000000" pitchFamily="2" charset="2"/>
              <a:buChar char="§"/>
            </a:pPr>
            <a:r>
              <a:rPr lang="en-US" sz="2200" spc="50" dirty="0" smtClean="0">
                <a:ln w="13500">
                  <a:solidFill>
                    <a:schemeClr val="accent1">
                      <a:shade val="2500"/>
                      <a:alpha val="6500"/>
                    </a:schemeClr>
                  </a:solidFill>
                  <a:prstDash val="solid"/>
                </a:ln>
                <a:solidFill>
                  <a:srgbClr val="000000">
                    <a:alpha val="95000"/>
                  </a:srgbClr>
                </a:solidFill>
                <a:latin typeface="+mj-lt"/>
                <a:cs typeface="Arial"/>
              </a:rPr>
              <a:t>Personal health and imaging records </a:t>
            </a:r>
          </a:p>
          <a:p>
            <a:pPr lvl="1">
              <a:lnSpc>
                <a:spcPct val="100000"/>
              </a:lnSpc>
              <a:buClr>
                <a:srgbClr val="92D050"/>
              </a:buClr>
              <a:buFont typeface="Wingdings" panose="05000000000000000000" pitchFamily="2" charset="2"/>
              <a:buChar char="§"/>
            </a:pPr>
            <a:endParaRPr lang="en-US" sz="2200" spc="50" dirty="0" smtClean="0">
              <a:ln w="13500">
                <a:solidFill>
                  <a:schemeClr val="accent1">
                    <a:shade val="2500"/>
                    <a:alpha val="6500"/>
                  </a:schemeClr>
                </a:solidFill>
                <a:prstDash val="solid"/>
              </a:ln>
              <a:solidFill>
                <a:srgbClr val="000000">
                  <a:alpha val="95000"/>
                </a:srgbClr>
              </a:solidFill>
              <a:latin typeface="+mj-lt"/>
              <a:cs typeface="Arial"/>
            </a:endParaRPr>
          </a:p>
          <a:p>
            <a:pPr>
              <a:lnSpc>
                <a:spcPct val="100000"/>
              </a:lnSpc>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rgbClr val="000000">
                    <a:alpha val="95000"/>
                  </a:srgbClr>
                </a:solidFill>
                <a:latin typeface="+mj-lt"/>
                <a:cs typeface="Arial"/>
              </a:rPr>
              <a:t>Provide the framework for IT developers to create tools physicians can use at the point of care to accomplish these tasks</a:t>
            </a:r>
          </a:p>
          <a:p>
            <a:pPr marL="0" indent="0">
              <a:lnSpc>
                <a:spcPct val="100000"/>
              </a:lnSpc>
              <a:buClr>
                <a:srgbClr val="92D050"/>
              </a:buClr>
              <a:buNone/>
            </a:pPr>
            <a:r>
              <a:rPr lang="en-US" sz="2400" spc="50" dirty="0" smtClean="0">
                <a:ln w="13500">
                  <a:solidFill>
                    <a:schemeClr val="accent1">
                      <a:shade val="2500"/>
                      <a:alpha val="6500"/>
                    </a:schemeClr>
                  </a:solidFill>
                  <a:prstDash val="solid"/>
                </a:ln>
                <a:solidFill>
                  <a:srgbClr val="000000">
                    <a:alpha val="95000"/>
                  </a:srgbClr>
                </a:solidFill>
                <a:latin typeface="+mj-lt"/>
                <a:cs typeface="Arial"/>
              </a:rPr>
              <a:t> </a:t>
            </a:r>
          </a:p>
          <a:p>
            <a:pPr>
              <a:lnSpc>
                <a:spcPct val="120000"/>
              </a:lnSpc>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rgbClr val="000000">
                    <a:alpha val="95000"/>
                  </a:srgbClr>
                </a:solidFill>
                <a:latin typeface="+mj-lt"/>
                <a:cs typeface="Arial"/>
              </a:rPr>
              <a:t>Align incentives</a:t>
            </a:r>
          </a:p>
          <a:p>
            <a:pPr lvl="1">
              <a:lnSpc>
                <a:spcPct val="120000"/>
              </a:lnSpc>
              <a:buClr>
                <a:srgbClr val="92D050"/>
              </a:buClr>
              <a:buFont typeface="Wingdings" panose="05000000000000000000" pitchFamily="2" charset="2"/>
              <a:buChar char="§"/>
            </a:pPr>
            <a:r>
              <a:rPr lang="en-US" sz="2000" spc="50" dirty="0" smtClean="0">
                <a:ln w="13500">
                  <a:solidFill>
                    <a:schemeClr val="accent1">
                      <a:shade val="2500"/>
                      <a:alpha val="6500"/>
                    </a:schemeClr>
                  </a:solidFill>
                  <a:prstDash val="solid"/>
                </a:ln>
                <a:solidFill>
                  <a:srgbClr val="000000">
                    <a:alpha val="95000"/>
                  </a:srgbClr>
                </a:solidFill>
                <a:latin typeface="+mj-lt"/>
                <a:cs typeface="Arial"/>
              </a:rPr>
              <a:t>Change the discussion in Washington and with local payers through value-based advocacy</a:t>
            </a:r>
          </a:p>
          <a:p>
            <a:pPr marL="0" indent="0">
              <a:lnSpc>
                <a:spcPct val="130000"/>
              </a:lnSpc>
              <a:buNone/>
            </a:pPr>
            <a:endParaRPr lang="en-US" sz="2200" cap="small" spc="50" dirty="0">
              <a:ln w="13500">
                <a:solidFill>
                  <a:schemeClr val="accent1">
                    <a:shade val="2500"/>
                    <a:alpha val="6500"/>
                  </a:schemeClr>
                </a:solidFill>
                <a:prstDash val="solid"/>
              </a:ln>
              <a:solidFill>
                <a:srgbClr val="000000">
                  <a:alpha val="95000"/>
                </a:srgbClr>
              </a:solidFill>
              <a:latin typeface="+mj-lt"/>
              <a:cs typeface="Arial"/>
            </a:endParaRPr>
          </a:p>
          <a:p>
            <a:pPr marL="0" indent="0">
              <a:lnSpc>
                <a:spcPct val="130000"/>
              </a:lnSpc>
              <a:buNone/>
            </a:pPr>
            <a:endParaRPr lang="en-US" sz="2200" cap="small" spc="50" dirty="0" smtClean="0">
              <a:ln w="13500">
                <a:solidFill>
                  <a:schemeClr val="accent1">
                    <a:shade val="2500"/>
                    <a:alpha val="6500"/>
                  </a:schemeClr>
                </a:solidFill>
                <a:prstDash val="solid"/>
              </a:ln>
              <a:solidFill>
                <a:srgbClr val="000000">
                  <a:alpha val="95000"/>
                </a:srgbClr>
              </a:solidFill>
              <a:latin typeface="+mj-lt"/>
              <a:cs typeface="Arial"/>
            </a:endParaRPr>
          </a:p>
        </p:txBody>
      </p:sp>
    </p:spTree>
    <p:extLst>
      <p:ext uri="{BB962C8B-B14F-4D97-AF65-F5344CB8AC3E}">
        <p14:creationId xmlns:p14="http://schemas.microsoft.com/office/powerpoint/2010/main" val="31848576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grpSp>
        <p:nvGrpSpPr>
          <p:cNvPr id="7" name="Group 6"/>
          <p:cNvGrpSpPr>
            <a:grpSpLocks/>
          </p:cNvGrpSpPr>
          <p:nvPr/>
        </p:nvGrpSpPr>
        <p:grpSpPr bwMode="auto">
          <a:xfrm>
            <a:off x="5391150" y="1695376"/>
            <a:ext cx="2587625" cy="1425575"/>
            <a:chOff x="5228140" y="1462773"/>
            <a:chExt cx="2586226" cy="1424996"/>
          </a:xfrm>
        </p:grpSpPr>
        <p:sp>
          <p:nvSpPr>
            <p:cNvPr id="10" name="Oval 9"/>
            <p:cNvSpPr/>
            <p:nvPr/>
          </p:nvSpPr>
          <p:spPr>
            <a:xfrm>
              <a:off x="6529702" y="1462773"/>
              <a:ext cx="1284664" cy="1186177"/>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spc="-150" dirty="0"/>
                <a:t>Payers &amp;</a:t>
              </a:r>
            </a:p>
            <a:p>
              <a:pPr algn="ctr">
                <a:defRPr/>
              </a:pPr>
              <a:r>
                <a:rPr lang="en-US" cap="small" spc="-150" dirty="0"/>
                <a:t>Policy </a:t>
              </a:r>
            </a:p>
            <a:p>
              <a:pPr algn="ctr">
                <a:defRPr/>
              </a:pPr>
              <a:r>
                <a:rPr lang="en-US" cap="small" spc="-150" dirty="0"/>
                <a:t>Makers</a:t>
              </a:r>
            </a:p>
          </p:txBody>
        </p:sp>
        <p:sp>
          <p:nvSpPr>
            <p:cNvPr id="51" name="Isosceles Triangle 50"/>
            <p:cNvSpPr/>
            <p:nvPr/>
          </p:nvSpPr>
          <p:spPr>
            <a:xfrm rot="14678928">
              <a:off x="5620799" y="1963514"/>
              <a:ext cx="531596" cy="1316913"/>
            </a:xfrm>
            <a:prstGeom prst="triangle">
              <a:avLst/>
            </a:prstGeom>
            <a:gradFill flip="none" rotWithShape="1">
              <a:gsLst>
                <a:gs pos="0">
                  <a:schemeClr val="accent6">
                    <a:lumMod val="75000"/>
                    <a:alpha val="79000"/>
                  </a:schemeClr>
                </a:gs>
                <a:gs pos="100000">
                  <a:schemeClr val="accent6">
                    <a:lumMod val="75000"/>
                    <a:alpha val="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 name="Group 1"/>
          <p:cNvGrpSpPr>
            <a:grpSpLocks/>
          </p:cNvGrpSpPr>
          <p:nvPr/>
        </p:nvGrpSpPr>
        <p:grpSpPr bwMode="auto">
          <a:xfrm>
            <a:off x="1120775" y="1673151"/>
            <a:ext cx="2586038" cy="1463675"/>
            <a:chOff x="957550" y="1440011"/>
            <a:chExt cx="2585284" cy="1464459"/>
          </a:xfrm>
        </p:grpSpPr>
        <p:sp>
          <p:nvSpPr>
            <p:cNvPr id="9" name="Oval 8"/>
            <p:cNvSpPr/>
            <p:nvPr/>
          </p:nvSpPr>
          <p:spPr>
            <a:xfrm>
              <a:off x="957550" y="1440011"/>
              <a:ext cx="1284664" cy="1186177"/>
            </a:xfrm>
            <a:prstGeom prst="ellipse">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spc="-150" dirty="0"/>
                <a:t>Physicians:</a:t>
              </a:r>
            </a:p>
            <a:p>
              <a:pPr algn="ctr">
                <a:defRPr/>
              </a:pPr>
              <a:r>
                <a:rPr lang="en-US" cap="small" spc="-150" dirty="0" err="1"/>
                <a:t>Rads</a:t>
              </a:r>
              <a:r>
                <a:rPr lang="en-US" cap="small" spc="-150" dirty="0"/>
                <a:t> &amp;</a:t>
              </a:r>
            </a:p>
            <a:p>
              <a:pPr algn="ctr">
                <a:defRPr/>
              </a:pPr>
              <a:r>
                <a:rPr lang="en-US" cap="small" spc="-150" dirty="0"/>
                <a:t>Referring</a:t>
              </a:r>
            </a:p>
          </p:txBody>
        </p:sp>
        <p:sp>
          <p:nvSpPr>
            <p:cNvPr id="24" name="Isosceles Triangle 23"/>
            <p:cNvSpPr/>
            <p:nvPr/>
          </p:nvSpPr>
          <p:spPr>
            <a:xfrm rot="7042739">
              <a:off x="2618959" y="1980595"/>
              <a:ext cx="530509" cy="1317241"/>
            </a:xfrm>
            <a:prstGeom prst="triangle">
              <a:avLst/>
            </a:prstGeom>
            <a:gradFill flip="none" rotWithShape="1">
              <a:gsLst>
                <a:gs pos="0">
                  <a:schemeClr val="accent5">
                    <a:lumMod val="75000"/>
                  </a:schemeClr>
                </a:gs>
                <a:gs pos="100000">
                  <a:schemeClr val="accent5">
                    <a:lumMod val="75000"/>
                    <a:alpha val="6000"/>
                  </a:schemeClr>
                </a:gs>
              </a:gsLst>
              <a:lin ang="1524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4" name="Group 13"/>
          <p:cNvGrpSpPr>
            <a:grpSpLocks/>
          </p:cNvGrpSpPr>
          <p:nvPr/>
        </p:nvGrpSpPr>
        <p:grpSpPr bwMode="auto">
          <a:xfrm>
            <a:off x="3938588" y="4057576"/>
            <a:ext cx="1284287" cy="2286000"/>
            <a:chOff x="3774869" y="3273934"/>
            <a:chExt cx="1284664" cy="2286000"/>
          </a:xfrm>
          <a:solidFill>
            <a:schemeClr val="bg2"/>
          </a:solidFill>
        </p:grpSpPr>
        <p:sp>
          <p:nvSpPr>
            <p:cNvPr id="15" name="Oval 14"/>
            <p:cNvSpPr/>
            <p:nvPr/>
          </p:nvSpPr>
          <p:spPr>
            <a:xfrm>
              <a:off x="3774869" y="4373757"/>
              <a:ext cx="1284664" cy="1186177"/>
            </a:xfrm>
            <a:prstGeom prst="ellipse">
              <a:avLst/>
            </a:prstGeom>
            <a:grpFill/>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dirty="0"/>
                <a:t>Patients</a:t>
              </a:r>
            </a:p>
          </p:txBody>
        </p:sp>
        <p:sp>
          <p:nvSpPr>
            <p:cNvPr id="16" name="Isosceles Triangle 15"/>
            <p:cNvSpPr/>
            <p:nvPr/>
          </p:nvSpPr>
          <p:spPr>
            <a:xfrm>
              <a:off x="4146453" y="3273934"/>
              <a:ext cx="543084" cy="990600"/>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 name="Title 4"/>
          <p:cNvSpPr>
            <a:spLocks noGrp="1"/>
          </p:cNvSpPr>
          <p:nvPr>
            <p:ph type="title"/>
          </p:nvPr>
        </p:nvSpPr>
        <p:spPr/>
        <p:txBody>
          <a:bodyPr/>
          <a:lstStyle/>
          <a:p>
            <a:r>
              <a:rPr lang="en-US" smtClean="0"/>
              <a:t>Who is Imaging 3.0 For?</a:t>
            </a:r>
            <a:endParaRPr lang="en-US" dirty="0"/>
          </a:p>
        </p:txBody>
      </p:sp>
      <p:sp>
        <p:nvSpPr>
          <p:cNvPr id="3" name="Oval 2"/>
          <p:cNvSpPr/>
          <p:nvPr/>
        </p:nvSpPr>
        <p:spPr>
          <a:xfrm>
            <a:off x="3683262" y="2344461"/>
            <a:ext cx="1786716" cy="1713115"/>
          </a:xfrm>
          <a:prstGeom prst="ellipse">
            <a:avLst/>
          </a:prstGeom>
          <a:solidFill>
            <a:srgbClr val="4A7FC2"/>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endParaRPr lang="en-US" sz="1000" cap="small" dirty="0"/>
          </a:p>
        </p:txBody>
      </p:sp>
      <p:pic>
        <p:nvPicPr>
          <p:cNvPr id="19" name="Content Placeholder 18"/>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938588" y="2794685"/>
            <a:ext cx="1301750" cy="859004"/>
          </a:xfrm>
          <a:prstGeom prst="rect">
            <a:avLst/>
          </a:prstGeom>
          <a:noFill/>
          <a:effectLst>
            <a:outerShdw dist="12700" dir="2700000" algn="tl" rotWithShape="0">
              <a:schemeClr val="tx1">
                <a:alpha val="75000"/>
              </a:schemeClr>
            </a:outerShdw>
          </a:effectLst>
        </p:spPr>
      </p:pic>
    </p:spTree>
    <p:extLst>
      <p:ext uri="{BB962C8B-B14F-4D97-AF65-F5344CB8AC3E}">
        <p14:creationId xmlns:p14="http://schemas.microsoft.com/office/powerpoint/2010/main" val="11083752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0" presetClass="path" presetSubtype="0" accel="50000" decel="50000" fill="hold" nodeType="withEffect">
                                  <p:stCondLst>
                                    <p:cond delay="0"/>
                                  </p:stCondLst>
                                  <p:childTnLst>
                                    <p:animMotion origin="layout" path="M 0.22543 0.12856 L -2.39319E-6 3.27311E-6 " pathEditMode="relative" rAng="0" ptsTypes="AA">
                                      <p:cBhvr>
                                        <p:cTn id="11" dur="1000" fill="hold"/>
                                        <p:tgtEl>
                                          <p:spTgt spid="2"/>
                                        </p:tgtEl>
                                        <p:attrNameLst>
                                          <p:attrName>ppt_x</p:attrName>
                                          <p:attrName>ppt_y</p:attrName>
                                        </p:attrNameLst>
                                      </p:cBhvr>
                                      <p:rCtr x="-11271" y="-644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0" presetClass="path" presetSubtype="0" accel="50000" decel="50000" fill="hold" nodeType="withEffect">
                                  <p:stCondLst>
                                    <p:cond delay="0"/>
                                  </p:stCondLst>
                                  <p:childTnLst>
                                    <p:animMotion origin="layout" path="M -0.22699 0.12879 L 2.12921E-6 1.78828E-6 " pathEditMode="relative" ptsTypes="AA">
                                      <p:cBhvr>
                                        <p:cTn id="19" dur="1000" fill="hold"/>
                                        <p:tgtEl>
                                          <p:spTgt spid="7"/>
                                        </p:tgtEl>
                                        <p:attrNameLst>
                                          <p:attrName>ppt_x</p:attrName>
                                          <p:attrName>ppt_y</p:attrName>
                                        </p:attrNameLst>
                                      </p:cBhvr>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0" presetClass="path" presetSubtype="0" accel="50000" decel="50000" fill="hold" nodeType="withEffect">
                                  <p:stCondLst>
                                    <p:cond delay="0"/>
                                  </p:stCondLst>
                                  <p:childTnLst>
                                    <p:animMotion origin="layout" path="M 3.91455E-6 -0.2643 L 3.91455E-6 -7.41256E-8 " pathEditMode="relative" ptsTypes="AA">
                                      <p:cBhvr>
                                        <p:cTn id="28" dur="1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grpSp>
        <p:nvGrpSpPr>
          <p:cNvPr id="7" name="Group 6"/>
          <p:cNvGrpSpPr>
            <a:grpSpLocks/>
          </p:cNvGrpSpPr>
          <p:nvPr/>
        </p:nvGrpSpPr>
        <p:grpSpPr bwMode="auto">
          <a:xfrm>
            <a:off x="5391150" y="1691260"/>
            <a:ext cx="2587625" cy="1425575"/>
            <a:chOff x="5228140" y="1462773"/>
            <a:chExt cx="2586226" cy="1424996"/>
          </a:xfrm>
        </p:grpSpPr>
        <p:sp>
          <p:nvSpPr>
            <p:cNvPr id="10" name="Oval 9"/>
            <p:cNvSpPr/>
            <p:nvPr/>
          </p:nvSpPr>
          <p:spPr>
            <a:xfrm>
              <a:off x="6529702" y="1462773"/>
              <a:ext cx="1284664" cy="1186177"/>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spc="-150" dirty="0"/>
                <a:t>Redefines</a:t>
              </a:r>
            </a:p>
            <a:p>
              <a:pPr algn="ctr">
                <a:defRPr/>
              </a:pPr>
              <a:r>
                <a:rPr lang="en-US" cap="small" spc="-150" dirty="0"/>
                <a:t>Productivity</a:t>
              </a:r>
            </a:p>
            <a:p>
              <a:pPr algn="ctr">
                <a:defRPr/>
              </a:pPr>
              <a:r>
                <a:rPr lang="en-US" cap="small" spc="-150" dirty="0"/>
                <a:t>And Value</a:t>
              </a:r>
            </a:p>
          </p:txBody>
        </p:sp>
        <p:sp>
          <p:nvSpPr>
            <p:cNvPr id="51" name="Isosceles Triangle 50"/>
            <p:cNvSpPr/>
            <p:nvPr/>
          </p:nvSpPr>
          <p:spPr>
            <a:xfrm rot="14678928">
              <a:off x="5620799" y="1963514"/>
              <a:ext cx="531596" cy="1316913"/>
            </a:xfrm>
            <a:prstGeom prst="triangle">
              <a:avLst/>
            </a:prstGeom>
            <a:gradFill flip="none" rotWithShape="1">
              <a:gsLst>
                <a:gs pos="0">
                  <a:schemeClr val="accent6">
                    <a:lumMod val="75000"/>
                    <a:alpha val="79000"/>
                  </a:schemeClr>
                </a:gs>
                <a:gs pos="100000">
                  <a:schemeClr val="accent6">
                    <a:lumMod val="75000"/>
                    <a:alpha val="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 name="Group 1"/>
          <p:cNvGrpSpPr>
            <a:grpSpLocks/>
          </p:cNvGrpSpPr>
          <p:nvPr/>
        </p:nvGrpSpPr>
        <p:grpSpPr bwMode="auto">
          <a:xfrm>
            <a:off x="1120775" y="1678179"/>
            <a:ext cx="2586038" cy="1454531"/>
            <a:chOff x="957550" y="1449160"/>
            <a:chExt cx="2585284" cy="1455310"/>
          </a:xfrm>
        </p:grpSpPr>
        <p:sp>
          <p:nvSpPr>
            <p:cNvPr id="9" name="Oval 8"/>
            <p:cNvSpPr/>
            <p:nvPr/>
          </p:nvSpPr>
          <p:spPr>
            <a:xfrm>
              <a:off x="957550" y="1449160"/>
              <a:ext cx="1284664" cy="1186177"/>
            </a:xfrm>
            <a:prstGeom prst="ellipse">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dirty="0"/>
                <a:t>Leverages</a:t>
              </a:r>
            </a:p>
            <a:p>
              <a:pPr algn="ctr">
                <a:defRPr/>
              </a:pPr>
              <a:r>
                <a:rPr lang="en-US" cap="small" dirty="0"/>
                <a:t>IT</a:t>
              </a:r>
            </a:p>
          </p:txBody>
        </p:sp>
        <p:sp>
          <p:nvSpPr>
            <p:cNvPr id="24" name="Isosceles Triangle 23"/>
            <p:cNvSpPr/>
            <p:nvPr/>
          </p:nvSpPr>
          <p:spPr>
            <a:xfrm rot="7042739">
              <a:off x="2618959" y="1980595"/>
              <a:ext cx="530509" cy="1317241"/>
            </a:xfrm>
            <a:prstGeom prst="triangle">
              <a:avLst/>
            </a:prstGeom>
            <a:gradFill flip="none" rotWithShape="1">
              <a:gsLst>
                <a:gs pos="0">
                  <a:schemeClr val="accent5">
                    <a:lumMod val="75000"/>
                  </a:schemeClr>
                </a:gs>
                <a:gs pos="100000">
                  <a:schemeClr val="accent5">
                    <a:lumMod val="75000"/>
                    <a:alpha val="6000"/>
                  </a:schemeClr>
                </a:gs>
              </a:gsLst>
              <a:lin ang="1524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4" name="Group 13"/>
          <p:cNvGrpSpPr>
            <a:grpSpLocks/>
          </p:cNvGrpSpPr>
          <p:nvPr/>
        </p:nvGrpSpPr>
        <p:grpSpPr bwMode="auto">
          <a:xfrm>
            <a:off x="3938588" y="4053460"/>
            <a:ext cx="1284287" cy="2286000"/>
            <a:chOff x="3774869" y="3273934"/>
            <a:chExt cx="1284664" cy="2286000"/>
          </a:xfrm>
          <a:solidFill>
            <a:srgbClr val="808080"/>
          </a:solidFill>
        </p:grpSpPr>
        <p:sp>
          <p:nvSpPr>
            <p:cNvPr id="15" name="Oval 14"/>
            <p:cNvSpPr/>
            <p:nvPr/>
          </p:nvSpPr>
          <p:spPr>
            <a:xfrm>
              <a:off x="3774869" y="4373757"/>
              <a:ext cx="1284664" cy="1186177"/>
            </a:xfrm>
            <a:prstGeom prst="ellipse">
              <a:avLst/>
            </a:prstGeom>
            <a:grpFill/>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b="1" cap="small" spc="-150" dirty="0"/>
                <a:t>Establishes</a:t>
              </a:r>
            </a:p>
            <a:p>
              <a:pPr algn="ctr">
                <a:defRPr/>
              </a:pPr>
              <a:r>
                <a:rPr lang="en-US" b="1" cap="small" spc="-150" dirty="0"/>
                <a:t>Relationships</a:t>
              </a:r>
            </a:p>
          </p:txBody>
        </p:sp>
        <p:sp>
          <p:nvSpPr>
            <p:cNvPr id="16" name="Isosceles Triangle 15"/>
            <p:cNvSpPr/>
            <p:nvPr/>
          </p:nvSpPr>
          <p:spPr>
            <a:xfrm>
              <a:off x="4146453" y="3273934"/>
              <a:ext cx="543084" cy="990600"/>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 name="Title 4"/>
          <p:cNvSpPr>
            <a:spLocks noGrp="1"/>
          </p:cNvSpPr>
          <p:nvPr>
            <p:ph type="title"/>
          </p:nvPr>
        </p:nvSpPr>
        <p:spPr/>
        <p:txBody>
          <a:bodyPr/>
          <a:lstStyle/>
          <a:p>
            <a:r>
              <a:rPr lang="en-US" smtClean="0"/>
              <a:t>What Does Imaging 3.0 Do?</a:t>
            </a:r>
            <a:endParaRPr lang="en-US" dirty="0"/>
          </a:p>
        </p:txBody>
      </p:sp>
      <p:sp>
        <p:nvSpPr>
          <p:cNvPr id="3" name="Oval 2"/>
          <p:cNvSpPr/>
          <p:nvPr/>
        </p:nvSpPr>
        <p:spPr>
          <a:xfrm>
            <a:off x="3683262" y="2340345"/>
            <a:ext cx="1786716" cy="1713115"/>
          </a:xfrm>
          <a:prstGeom prst="ellipse">
            <a:avLst/>
          </a:prstGeom>
          <a:solidFill>
            <a:srgbClr val="4A7FC2"/>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endParaRPr lang="en-US" sz="1000" cap="small" dirty="0"/>
          </a:p>
        </p:txBody>
      </p:sp>
      <p:pic>
        <p:nvPicPr>
          <p:cNvPr id="19" name="Content Placeholder 1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3938588" y="2794685"/>
            <a:ext cx="1301750" cy="859004"/>
          </a:xfrm>
          <a:prstGeom prst="rect">
            <a:avLst/>
          </a:prstGeom>
          <a:noFill/>
          <a:ln>
            <a:noFill/>
          </a:ln>
          <a:effectLst>
            <a:outerShdw dist="12700" dir="2700000" algn="tl"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2129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0" presetClass="path" presetSubtype="0" accel="50000" decel="50000" fill="hold" nodeType="withEffect">
                                  <p:stCondLst>
                                    <p:cond delay="0"/>
                                  </p:stCondLst>
                                  <p:childTnLst>
                                    <p:animMotion origin="layout" path="M 0.22543 0.12856 L -2.39319E-6 3.27311E-6 " pathEditMode="relative" rAng="0" ptsTypes="AA">
                                      <p:cBhvr>
                                        <p:cTn id="11" dur="1000" fill="hold"/>
                                        <p:tgtEl>
                                          <p:spTgt spid="2"/>
                                        </p:tgtEl>
                                        <p:attrNameLst>
                                          <p:attrName>ppt_x</p:attrName>
                                          <p:attrName>ppt_y</p:attrName>
                                        </p:attrNameLst>
                                      </p:cBhvr>
                                      <p:rCtr x="-11271" y="-644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0" presetClass="path" presetSubtype="0" accel="50000" decel="50000" fill="hold" nodeType="withEffect">
                                  <p:stCondLst>
                                    <p:cond delay="0"/>
                                  </p:stCondLst>
                                  <p:childTnLst>
                                    <p:animMotion origin="layout" path="M -0.22699 0.12879 L 2.12921E-6 1.78828E-6 " pathEditMode="relative" ptsTypes="AA">
                                      <p:cBhvr>
                                        <p:cTn id="19" dur="1000" fill="hold"/>
                                        <p:tgtEl>
                                          <p:spTgt spid="7"/>
                                        </p:tgtEl>
                                        <p:attrNameLst>
                                          <p:attrName>ppt_x</p:attrName>
                                          <p:attrName>ppt_y</p:attrName>
                                        </p:attrNameLst>
                                      </p:cBhvr>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0" presetClass="path" presetSubtype="0" accel="50000" decel="50000" fill="hold" nodeType="withEffect">
                                  <p:stCondLst>
                                    <p:cond delay="0"/>
                                  </p:stCondLst>
                                  <p:childTnLst>
                                    <p:animMotion origin="layout" path="M 3.91455E-6 -0.2643 L 3.91455E-6 -7.41256E-8 " pathEditMode="relative" ptsTypes="AA">
                                      <p:cBhvr>
                                        <p:cTn id="28" dur="1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grpSp>
        <p:nvGrpSpPr>
          <p:cNvPr id="21" name="Group 20"/>
          <p:cNvGrpSpPr>
            <a:grpSpLocks/>
          </p:cNvGrpSpPr>
          <p:nvPr/>
        </p:nvGrpSpPr>
        <p:grpSpPr bwMode="auto">
          <a:xfrm>
            <a:off x="3929063" y="4050870"/>
            <a:ext cx="1284287" cy="2286000"/>
            <a:chOff x="3774866" y="3273934"/>
            <a:chExt cx="1284663" cy="2286000"/>
          </a:xfrm>
          <a:solidFill>
            <a:srgbClr val="808080"/>
          </a:solidFill>
        </p:grpSpPr>
        <p:sp>
          <p:nvSpPr>
            <p:cNvPr id="22" name="Oval 21"/>
            <p:cNvSpPr/>
            <p:nvPr/>
          </p:nvSpPr>
          <p:spPr>
            <a:xfrm>
              <a:off x="3774866" y="4373757"/>
              <a:ext cx="1284663" cy="1186177"/>
            </a:xfrm>
            <a:prstGeom prst="ellipse">
              <a:avLst/>
            </a:prstGeom>
            <a:grpFill/>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dirty="0"/>
                <a:t>Empowered </a:t>
              </a:r>
            </a:p>
            <a:p>
              <a:pPr algn="ctr">
                <a:defRPr/>
              </a:pPr>
              <a:r>
                <a:rPr lang="en-US" cap="small" dirty="0"/>
                <a:t>Patients</a:t>
              </a:r>
            </a:p>
          </p:txBody>
        </p:sp>
        <p:sp>
          <p:nvSpPr>
            <p:cNvPr id="23" name="Isosceles Triangle 22"/>
            <p:cNvSpPr/>
            <p:nvPr/>
          </p:nvSpPr>
          <p:spPr>
            <a:xfrm>
              <a:off x="4146453" y="3273934"/>
              <a:ext cx="543084" cy="990600"/>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 name="Group 7"/>
          <p:cNvGrpSpPr/>
          <p:nvPr/>
        </p:nvGrpSpPr>
        <p:grpSpPr>
          <a:xfrm>
            <a:off x="3173958" y="5150693"/>
            <a:ext cx="2794495" cy="1286803"/>
            <a:chOff x="3468826" y="5150694"/>
            <a:chExt cx="2372312" cy="1331915"/>
          </a:xfrm>
        </p:grpSpPr>
        <p:sp>
          <p:nvSpPr>
            <p:cNvPr id="31" name="Rectangle 30"/>
            <p:cNvSpPr/>
            <p:nvPr/>
          </p:nvSpPr>
          <p:spPr>
            <a:xfrm>
              <a:off x="3468826" y="5150694"/>
              <a:ext cx="2372312" cy="1331915"/>
            </a:xfrm>
            <a:prstGeom prst="rect">
              <a:avLst/>
            </a:prstGeom>
            <a:gradFill>
              <a:gsLst>
                <a:gs pos="7500">
                  <a:srgbClr val="999999"/>
                </a:gs>
                <a:gs pos="7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a:solidFill>
                  <a:srgbClr val="064469"/>
                </a:solidFill>
              </a:endParaRPr>
            </a:p>
          </p:txBody>
        </p:sp>
        <p:pic>
          <p:nvPicPr>
            <p:cNvPr id="32" name="Picture 3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80732" y="5816016"/>
              <a:ext cx="2333294" cy="292513"/>
            </a:xfrm>
            <a:prstGeom prst="rect">
              <a:avLst/>
            </a:prstGeom>
          </p:spPr>
        </p:pic>
      </p:grpSp>
      <p:sp>
        <p:nvSpPr>
          <p:cNvPr id="3" name="Oval 2"/>
          <p:cNvSpPr/>
          <p:nvPr/>
        </p:nvSpPr>
        <p:spPr>
          <a:xfrm>
            <a:off x="3673183" y="2337755"/>
            <a:ext cx="1786716" cy="1713115"/>
          </a:xfrm>
          <a:prstGeom prst="ellipse">
            <a:avLst/>
          </a:prstGeom>
          <a:solidFill>
            <a:srgbClr val="4A7FC2"/>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endParaRPr lang="en-US" sz="1000" cap="small" dirty="0"/>
          </a:p>
        </p:txBody>
      </p:sp>
      <p:pic>
        <p:nvPicPr>
          <p:cNvPr id="29" name="Content Placeholder 1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a:off x="3938588" y="2794685"/>
            <a:ext cx="1301750" cy="859004"/>
          </a:xfrm>
          <a:prstGeom prst="rect">
            <a:avLst/>
          </a:prstGeom>
          <a:noFill/>
          <a:ln>
            <a:noFill/>
          </a:ln>
          <a:effectLst>
            <a:outerShdw dist="12700" dir="2700000" algn="tl"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5381625" y="1688670"/>
            <a:ext cx="2587625" cy="1425575"/>
            <a:chOff x="5228140" y="1462773"/>
            <a:chExt cx="2586226" cy="1424996"/>
          </a:xfrm>
        </p:grpSpPr>
        <p:sp>
          <p:nvSpPr>
            <p:cNvPr id="10" name="Oval 9"/>
            <p:cNvSpPr/>
            <p:nvPr/>
          </p:nvSpPr>
          <p:spPr>
            <a:xfrm>
              <a:off x="6529702" y="1462773"/>
              <a:ext cx="1284664" cy="1186177"/>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dirty="0"/>
                <a:t>Radiologist </a:t>
              </a:r>
            </a:p>
            <a:p>
              <a:pPr algn="ctr">
                <a:defRPr/>
              </a:pPr>
              <a:r>
                <a:rPr lang="en-US" cap="small" dirty="0"/>
                <a:t>Relevance</a:t>
              </a:r>
            </a:p>
          </p:txBody>
        </p:sp>
        <p:sp>
          <p:nvSpPr>
            <p:cNvPr id="51" name="Isosceles Triangle 50"/>
            <p:cNvSpPr/>
            <p:nvPr/>
          </p:nvSpPr>
          <p:spPr>
            <a:xfrm rot="14678928">
              <a:off x="5620799" y="1963514"/>
              <a:ext cx="531596" cy="1316913"/>
            </a:xfrm>
            <a:prstGeom prst="triangle">
              <a:avLst/>
            </a:prstGeom>
            <a:gradFill flip="none" rotWithShape="1">
              <a:gsLst>
                <a:gs pos="0">
                  <a:schemeClr val="accent6">
                    <a:lumMod val="75000"/>
                    <a:alpha val="79000"/>
                  </a:schemeClr>
                </a:gs>
                <a:gs pos="100000">
                  <a:schemeClr val="accent6">
                    <a:lumMod val="75000"/>
                    <a:alpha val="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 name="Group 1"/>
          <p:cNvGrpSpPr>
            <a:grpSpLocks/>
          </p:cNvGrpSpPr>
          <p:nvPr/>
        </p:nvGrpSpPr>
        <p:grpSpPr bwMode="auto">
          <a:xfrm>
            <a:off x="1111250" y="1666445"/>
            <a:ext cx="2586038" cy="1463675"/>
            <a:chOff x="957550" y="1440011"/>
            <a:chExt cx="2585284" cy="1464459"/>
          </a:xfrm>
        </p:grpSpPr>
        <p:sp>
          <p:nvSpPr>
            <p:cNvPr id="9" name="Oval 8"/>
            <p:cNvSpPr/>
            <p:nvPr/>
          </p:nvSpPr>
          <p:spPr>
            <a:xfrm>
              <a:off x="957550" y="1440011"/>
              <a:ext cx="1284664" cy="1186177"/>
            </a:xfrm>
            <a:prstGeom prst="ellipse">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dirty="0"/>
                <a:t>Payment </a:t>
              </a:r>
            </a:p>
            <a:p>
              <a:pPr algn="ctr">
                <a:defRPr/>
              </a:pPr>
              <a:r>
                <a:rPr lang="en-US" cap="small" dirty="0"/>
                <a:t>Systems</a:t>
              </a:r>
            </a:p>
          </p:txBody>
        </p:sp>
        <p:sp>
          <p:nvSpPr>
            <p:cNvPr id="24" name="Isosceles Triangle 23"/>
            <p:cNvSpPr/>
            <p:nvPr/>
          </p:nvSpPr>
          <p:spPr>
            <a:xfrm rot="7042739">
              <a:off x="2618959" y="1980595"/>
              <a:ext cx="530509" cy="1317241"/>
            </a:xfrm>
            <a:prstGeom prst="triangle">
              <a:avLst/>
            </a:prstGeom>
            <a:gradFill flip="none" rotWithShape="1">
              <a:gsLst>
                <a:gs pos="0">
                  <a:schemeClr val="accent5">
                    <a:lumMod val="75000"/>
                  </a:schemeClr>
                </a:gs>
                <a:gs pos="100000">
                  <a:schemeClr val="accent5">
                    <a:lumMod val="75000"/>
                    <a:alpha val="6000"/>
                  </a:schemeClr>
                </a:gs>
              </a:gsLst>
              <a:lin ang="1524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14" name="Picture 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7959" y="3103325"/>
            <a:ext cx="3006147" cy="1849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p:txBody>
          <a:bodyPr/>
          <a:lstStyle/>
          <a:p>
            <a:r>
              <a:rPr lang="en-US" smtClean="0"/>
              <a:t>Where Does Imaging 3.0 Fit?</a:t>
            </a:r>
            <a:endParaRPr lang="en-US" dirty="0"/>
          </a:p>
        </p:txBody>
      </p:sp>
      <p:sp>
        <p:nvSpPr>
          <p:cNvPr id="27" name="Rectangle 26"/>
          <p:cNvSpPr/>
          <p:nvPr/>
        </p:nvSpPr>
        <p:spPr>
          <a:xfrm>
            <a:off x="6189683" y="3103325"/>
            <a:ext cx="2782967" cy="1904135"/>
          </a:xfrm>
          <a:prstGeom prst="rect">
            <a:avLst/>
          </a:prstGeom>
          <a:gradFill>
            <a:gsLst>
              <a:gs pos="7500">
                <a:srgbClr val="999999"/>
              </a:gs>
              <a:gs pos="7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baseline="-25000" dirty="0" smtClean="0">
              <a:solidFill>
                <a:srgbClr val="064469"/>
              </a:solidFill>
              <a:latin typeface="Calibri" pitchFamily="34" charset="0"/>
            </a:endParaRPr>
          </a:p>
          <a:p>
            <a:pPr algn="ctr"/>
            <a:endParaRPr lang="en-US" sz="2000" b="1" baseline="-25000" dirty="0">
              <a:solidFill>
                <a:srgbClr val="064469"/>
              </a:solidFill>
              <a:latin typeface="Calibri" pitchFamily="34" charset="0"/>
            </a:endParaRPr>
          </a:p>
          <a:p>
            <a:pPr algn="ctr"/>
            <a:endParaRPr lang="en-US" sz="2000" b="1" baseline="-25000" dirty="0" smtClean="0">
              <a:solidFill>
                <a:srgbClr val="064469"/>
              </a:solidFill>
              <a:latin typeface="Calibri" pitchFamily="34" charset="0"/>
            </a:endParaRPr>
          </a:p>
          <a:p>
            <a:pPr algn="ctr"/>
            <a:endParaRPr lang="en-US" sz="2000" b="1" baseline="-25000" dirty="0">
              <a:solidFill>
                <a:srgbClr val="064469"/>
              </a:solidFill>
              <a:latin typeface="Calibri" pitchFamily="34" charset="0"/>
            </a:endParaRPr>
          </a:p>
          <a:p>
            <a:pPr algn="ctr"/>
            <a:endParaRPr lang="en-US" sz="2000" b="1" baseline="-25000" dirty="0" smtClean="0">
              <a:solidFill>
                <a:srgbClr val="064469"/>
              </a:solidFill>
              <a:latin typeface="Calibri" pitchFamily="34" charset="0"/>
            </a:endParaRPr>
          </a:p>
          <a:p>
            <a:pPr algn="ctr"/>
            <a:r>
              <a:rPr lang="en-US" sz="2000" b="1" baseline="-25000" dirty="0" smtClean="0">
                <a:solidFill>
                  <a:srgbClr val="064469"/>
                </a:solidFill>
                <a:latin typeface="Calibri" pitchFamily="34" charset="0"/>
              </a:rPr>
              <a:t>Avoid </a:t>
            </a:r>
            <a:r>
              <a:rPr lang="en-US" sz="2000" b="1" baseline="-25000" dirty="0">
                <a:solidFill>
                  <a:srgbClr val="064469"/>
                </a:solidFill>
                <a:latin typeface="Calibri" pitchFamily="34" charset="0"/>
              </a:rPr>
              <a:t>commoditization</a:t>
            </a:r>
          </a:p>
          <a:p>
            <a:pPr algn="ctr"/>
            <a:r>
              <a:rPr lang="en-US" sz="2000" b="1" baseline="-25000" dirty="0">
                <a:solidFill>
                  <a:srgbClr val="064469"/>
                </a:solidFill>
                <a:latin typeface="Calibri" pitchFamily="34" charset="0"/>
              </a:rPr>
              <a:t>Tools for culture shift</a:t>
            </a:r>
          </a:p>
          <a:p>
            <a:pPr algn="ctr"/>
            <a:r>
              <a:rPr lang="en-US" sz="2000" b="1" baseline="-25000" dirty="0">
                <a:solidFill>
                  <a:srgbClr val="064469"/>
                </a:solidFill>
                <a:latin typeface="Calibri" pitchFamily="34" charset="0"/>
              </a:rPr>
              <a:t>Tools for leadership</a:t>
            </a:r>
          </a:p>
        </p:txBody>
      </p:sp>
      <p:pic>
        <p:nvPicPr>
          <p:cNvPr id="30" name="Picture 2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62492" y="2993254"/>
            <a:ext cx="1437348" cy="1457215"/>
          </a:xfrm>
          <a:prstGeom prst="rect">
            <a:avLst/>
          </a:prstGeom>
        </p:spPr>
      </p:pic>
      <p:sp>
        <p:nvSpPr>
          <p:cNvPr id="15" name="Rectangle 14"/>
          <p:cNvSpPr/>
          <p:nvPr/>
        </p:nvSpPr>
        <p:spPr>
          <a:xfrm>
            <a:off x="-5459" y="3370719"/>
            <a:ext cx="4572000" cy="1323439"/>
          </a:xfrm>
          <a:prstGeom prst="rect">
            <a:avLst/>
          </a:prstGeom>
        </p:spPr>
        <p:txBody>
          <a:bodyPr>
            <a:spAutoFit/>
          </a:bodyPr>
          <a:lstStyle/>
          <a:p>
            <a:pPr algn="ctr"/>
            <a:r>
              <a:rPr lang="en-US" sz="2000" b="1" baseline="-25000" dirty="0">
                <a:solidFill>
                  <a:srgbClr val="002060"/>
                </a:solidFill>
                <a:latin typeface="Calibri" pitchFamily="34" charset="0"/>
              </a:rPr>
              <a:t>Fee for service</a:t>
            </a:r>
          </a:p>
          <a:p>
            <a:pPr algn="ctr"/>
            <a:r>
              <a:rPr lang="en-US" sz="2000" b="1" baseline="-25000" dirty="0">
                <a:solidFill>
                  <a:srgbClr val="002060"/>
                </a:solidFill>
                <a:latin typeface="Calibri" pitchFamily="34" charset="0"/>
              </a:rPr>
              <a:t>Risk sharing</a:t>
            </a:r>
          </a:p>
          <a:p>
            <a:pPr algn="ctr"/>
            <a:r>
              <a:rPr lang="en-US" sz="2000" b="1" baseline="-25000" dirty="0">
                <a:solidFill>
                  <a:srgbClr val="002060"/>
                </a:solidFill>
                <a:latin typeface="Calibri" pitchFamily="34" charset="0"/>
              </a:rPr>
              <a:t>Bundled payments</a:t>
            </a:r>
          </a:p>
          <a:p>
            <a:pPr algn="ctr"/>
            <a:r>
              <a:rPr lang="en-US" sz="2000" b="1" baseline="-25000" dirty="0" smtClean="0">
                <a:solidFill>
                  <a:srgbClr val="002060"/>
                </a:solidFill>
                <a:latin typeface="Calibri" pitchFamily="34" charset="0"/>
              </a:rPr>
              <a:t>Capitation</a:t>
            </a:r>
            <a:endParaRPr lang="en-US" sz="2000" b="1" baseline="-25000" dirty="0">
              <a:solidFill>
                <a:srgbClr val="002060"/>
              </a:solidFill>
              <a:latin typeface="Calibri" pitchFamily="34" charset="0"/>
            </a:endParaRPr>
          </a:p>
          <a:p>
            <a:pPr algn="ctr"/>
            <a:r>
              <a:rPr lang="en-US" sz="2000" b="1" baseline="-25000" dirty="0">
                <a:solidFill>
                  <a:srgbClr val="002060"/>
                </a:solidFill>
                <a:latin typeface="Calibri" pitchFamily="34" charset="0"/>
              </a:rPr>
              <a:t>Managed Care</a:t>
            </a:r>
          </a:p>
          <a:p>
            <a:pPr algn="ctr"/>
            <a:r>
              <a:rPr lang="en-US" sz="2000" b="1" baseline="-25000" dirty="0">
                <a:solidFill>
                  <a:srgbClr val="002060"/>
                </a:solidFill>
                <a:latin typeface="Calibri" pitchFamily="34" charset="0"/>
              </a:rPr>
              <a:t>ACOs</a:t>
            </a:r>
          </a:p>
        </p:txBody>
      </p:sp>
    </p:spTree>
    <p:extLst>
      <p:ext uri="{BB962C8B-B14F-4D97-AF65-F5344CB8AC3E}">
        <p14:creationId xmlns:p14="http://schemas.microsoft.com/office/powerpoint/2010/main" val="39114283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0" presetClass="path" presetSubtype="0" accel="50000" decel="50000" fill="hold" nodeType="withEffect">
                                  <p:stCondLst>
                                    <p:cond delay="0"/>
                                  </p:stCondLst>
                                  <p:childTnLst>
                                    <p:animMotion origin="layout" path="M 0.22543 0.12856 L -2.39319E-6 3.27311E-6 " pathEditMode="relative" rAng="0" ptsTypes="AA">
                                      <p:cBhvr>
                                        <p:cTn id="11" dur="1000" fill="hold"/>
                                        <p:tgtEl>
                                          <p:spTgt spid="2"/>
                                        </p:tgtEl>
                                        <p:attrNameLst>
                                          <p:attrName>ppt_x</p:attrName>
                                          <p:attrName>ppt_y</p:attrName>
                                        </p:attrNameLst>
                                      </p:cBhvr>
                                      <p:rCtr x="-11271" y="-6440"/>
                                    </p:animMotion>
                                  </p:childTnLst>
                                </p:cTn>
                              </p:par>
                            </p:childTnLst>
                          </p:cTn>
                        </p:par>
                        <p:par>
                          <p:cTn id="12" fill="hold" nodeType="with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childTnLst>
                                </p:cTn>
                              </p:par>
                              <p:par>
                                <p:cTn id="23" presetID="0" presetClass="path" presetSubtype="0" accel="50000" decel="50000" fill="hold" nodeType="withEffect">
                                  <p:stCondLst>
                                    <p:cond delay="0"/>
                                  </p:stCondLst>
                                  <p:childTnLst>
                                    <p:animMotion origin="layout" path="M -0.22699 0.12879 L 2.12921E-6 1.78828E-6 " pathEditMode="relative" ptsTypes="AA">
                                      <p:cBhvr>
                                        <p:cTn id="24" dur="1000" fill="hold"/>
                                        <p:tgtEl>
                                          <p:spTgt spid="7"/>
                                        </p:tgtEl>
                                        <p:attrNameLst>
                                          <p:attrName>ppt_x</p:attrName>
                                          <p:attrName>ppt_y</p:attrName>
                                        </p:attrNameLst>
                                      </p:cBhvr>
                                    </p:animMotion>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0" presetClass="path" presetSubtype="0" accel="50000" decel="50000" fill="hold" nodeType="withEffect">
                                  <p:stCondLst>
                                    <p:cond delay="0"/>
                                  </p:stCondLst>
                                  <p:childTnLst>
                                    <p:animMotion origin="layout" path="M 3.91455E-6 -0.2643 L 3.91455E-6 -7.41256E-8 " pathEditMode="relative" ptsTypes="AA">
                                      <p:cBhvr>
                                        <p:cTn id="38" dur="1000" fill="hold"/>
                                        <p:tgtEl>
                                          <p:spTgt spid="21"/>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 -0.08727 " pathEditMode="relative" ptsTypes="AA">
                                      <p:cBhvr>
                                        <p:cTn id="40" dur="2000" fill="hold"/>
                                        <p:tgtEl>
                                          <p:spTgt spid="7"/>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 -0.08727 " pathEditMode="relative" ptsTypes="AA">
                                      <p:cBhvr>
                                        <p:cTn id="42" dur="2000" fill="hold"/>
                                        <p:tgtEl>
                                          <p:spTgt spid="2"/>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4.44444E-6 -7.40741E-7 L 4.44444E-6 -0.11597 " pathEditMode="relative" rAng="0" ptsTypes="AA">
                                      <p:cBhvr>
                                        <p:cTn id="44" dur="2000" fill="hold"/>
                                        <p:tgtEl>
                                          <p:spTgt spid="3"/>
                                        </p:tgtEl>
                                        <p:attrNameLst>
                                          <p:attrName>ppt_x</p:attrName>
                                          <p:attrName>ppt_y</p:attrName>
                                        </p:attrNameLst>
                                      </p:cBhvr>
                                      <p:rCtr x="0" y="-5810"/>
                                    </p:animMotion>
                                  </p:childTnLst>
                                </p:cTn>
                              </p:par>
                              <p:par>
                                <p:cTn id="45" presetID="0" presetClass="path" presetSubtype="0" accel="50000" decel="50000" fill="hold" nodeType="withEffect">
                                  <p:stCondLst>
                                    <p:cond delay="0"/>
                                  </p:stCondLst>
                                  <p:childTnLst>
                                    <p:animMotion origin="layout" path="M 3.61111E-6 2.59259E-6 L 3.61111E-6 -0.17685 " pathEditMode="relative" rAng="0" ptsTypes="AA">
                                      <p:cBhvr>
                                        <p:cTn id="46" dur="2000" fill="hold"/>
                                        <p:tgtEl>
                                          <p:spTgt spid="21"/>
                                        </p:tgtEl>
                                        <p:attrNameLst>
                                          <p:attrName>ppt_x</p:attrName>
                                          <p:attrName>ppt_y</p:attrName>
                                        </p:attrNameLst>
                                      </p:cBhvr>
                                      <p:rCtr x="0" y="-8843"/>
                                    </p:animMotion>
                                  </p:childTnLst>
                                </p:cTn>
                              </p:par>
                              <p:par>
                                <p:cTn id="47" presetID="42" presetClass="path" presetSubtype="0" accel="50000" decel="50000" fill="hold" nodeType="withEffect">
                                  <p:stCondLst>
                                    <p:cond delay="0"/>
                                  </p:stCondLst>
                                  <p:childTnLst>
                                    <p:animMotion origin="layout" path="M 2.77778E-7 1.11111E-6 L 0.00122 -0.11991 " pathEditMode="relative" rAng="0" ptsTypes="AA">
                                      <p:cBhvr>
                                        <p:cTn id="48" dur="2000" fill="hold"/>
                                        <p:tgtEl>
                                          <p:spTgt spid="29"/>
                                        </p:tgtEl>
                                        <p:attrNameLst>
                                          <p:attrName>ppt_x</p:attrName>
                                          <p:attrName>ppt_y</p:attrName>
                                        </p:attrNameLst>
                                      </p:cBhvr>
                                      <p:rCtr x="52" y="-5995"/>
                                    </p:animMotion>
                                  </p:childTnLst>
                                </p:cTn>
                              </p:par>
                            </p:childTnLst>
                          </p:cTn>
                        </p:par>
                        <p:par>
                          <p:cTn id="49" fill="hold">
                            <p:stCondLst>
                              <p:cond delay="2000"/>
                            </p:stCondLst>
                            <p:childTnLst>
                              <p:par>
                                <p:cTn id="50" presetID="1"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grpSp>
        <p:nvGrpSpPr>
          <p:cNvPr id="51201" name="Group 6"/>
          <p:cNvGrpSpPr>
            <a:grpSpLocks/>
          </p:cNvGrpSpPr>
          <p:nvPr/>
        </p:nvGrpSpPr>
        <p:grpSpPr bwMode="auto">
          <a:xfrm>
            <a:off x="5360988" y="2286000"/>
            <a:ext cx="2587625" cy="1425575"/>
            <a:chOff x="5228140" y="1462773"/>
            <a:chExt cx="2586226" cy="1424996"/>
          </a:xfrm>
        </p:grpSpPr>
        <p:sp>
          <p:nvSpPr>
            <p:cNvPr id="10" name="Oval 9"/>
            <p:cNvSpPr/>
            <p:nvPr/>
          </p:nvSpPr>
          <p:spPr>
            <a:xfrm>
              <a:off x="6529702" y="1462773"/>
              <a:ext cx="1284664" cy="1186177"/>
            </a:xfrm>
            <a:prstGeom prst="ellipse">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dirty="0"/>
                <a:t>Physicians</a:t>
              </a:r>
            </a:p>
          </p:txBody>
        </p:sp>
        <p:sp>
          <p:nvSpPr>
            <p:cNvPr id="51" name="Isosceles Triangle 50"/>
            <p:cNvSpPr/>
            <p:nvPr/>
          </p:nvSpPr>
          <p:spPr>
            <a:xfrm rot="14678928">
              <a:off x="5620799" y="1963514"/>
              <a:ext cx="531596" cy="1316913"/>
            </a:xfrm>
            <a:prstGeom prst="triangle">
              <a:avLst/>
            </a:prstGeom>
            <a:gradFill flip="none" rotWithShape="1">
              <a:gsLst>
                <a:gs pos="0">
                  <a:schemeClr val="accent6">
                    <a:lumMod val="75000"/>
                    <a:alpha val="79000"/>
                  </a:schemeClr>
                </a:gs>
                <a:gs pos="100000">
                  <a:schemeClr val="accent6">
                    <a:lumMod val="75000"/>
                    <a:alpha val="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51202" name="Group 1"/>
          <p:cNvGrpSpPr>
            <a:grpSpLocks/>
          </p:cNvGrpSpPr>
          <p:nvPr/>
        </p:nvGrpSpPr>
        <p:grpSpPr bwMode="auto">
          <a:xfrm>
            <a:off x="1090613" y="2263775"/>
            <a:ext cx="2586037" cy="1463675"/>
            <a:chOff x="957550" y="1440011"/>
            <a:chExt cx="2585284" cy="1464459"/>
          </a:xfrm>
        </p:grpSpPr>
        <p:sp>
          <p:nvSpPr>
            <p:cNvPr id="9" name="Oval 8"/>
            <p:cNvSpPr/>
            <p:nvPr/>
          </p:nvSpPr>
          <p:spPr>
            <a:xfrm>
              <a:off x="957550" y="1440011"/>
              <a:ext cx="1284664" cy="1186177"/>
            </a:xfrm>
            <a:prstGeom prst="ellipse">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dirty="0"/>
                <a:t>Systems</a:t>
              </a:r>
            </a:p>
          </p:txBody>
        </p:sp>
        <p:sp>
          <p:nvSpPr>
            <p:cNvPr id="24" name="Isosceles Triangle 23"/>
            <p:cNvSpPr/>
            <p:nvPr/>
          </p:nvSpPr>
          <p:spPr>
            <a:xfrm rot="7042739">
              <a:off x="2618959" y="1980595"/>
              <a:ext cx="530509" cy="1317241"/>
            </a:xfrm>
            <a:prstGeom prst="triangle">
              <a:avLst/>
            </a:prstGeom>
            <a:gradFill flip="none" rotWithShape="1">
              <a:gsLst>
                <a:gs pos="0">
                  <a:schemeClr val="accent5">
                    <a:lumMod val="75000"/>
                  </a:schemeClr>
                </a:gs>
                <a:gs pos="100000">
                  <a:schemeClr val="accent5">
                    <a:lumMod val="75000"/>
                    <a:alpha val="6000"/>
                  </a:schemeClr>
                </a:gs>
              </a:gsLst>
              <a:lin ang="1524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 name="Oval 2"/>
          <p:cNvSpPr/>
          <p:nvPr/>
        </p:nvSpPr>
        <p:spPr>
          <a:xfrm>
            <a:off x="3653025" y="2925941"/>
            <a:ext cx="1786716" cy="1713115"/>
          </a:xfrm>
          <a:prstGeom prst="ellipse">
            <a:avLst/>
          </a:prstGeom>
          <a:solidFill>
            <a:srgbClr val="4A7FC2"/>
          </a:solidFill>
          <a:ln>
            <a:noFill/>
          </a:ln>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t" anchorCtr="0"/>
          <a:lstStyle/>
          <a:p>
            <a:pPr algn="ctr">
              <a:defRPr/>
            </a:pPr>
            <a:r>
              <a:rPr lang="en-US" sz="2400" cap="small" dirty="0"/>
              <a:t>Patients</a:t>
            </a:r>
          </a:p>
          <a:p>
            <a:pPr algn="ctr">
              <a:defRPr/>
            </a:pPr>
            <a:endParaRPr lang="en-US" sz="1000" cap="small" dirty="0"/>
          </a:p>
        </p:txBody>
      </p:sp>
      <p:grpSp>
        <p:nvGrpSpPr>
          <p:cNvPr id="51206" name="Group 21"/>
          <p:cNvGrpSpPr>
            <a:grpSpLocks/>
          </p:cNvGrpSpPr>
          <p:nvPr/>
        </p:nvGrpSpPr>
        <p:grpSpPr bwMode="auto">
          <a:xfrm rot="10800000">
            <a:off x="3919538" y="1196975"/>
            <a:ext cx="1284287" cy="1658938"/>
            <a:chOff x="3774869" y="3824973"/>
            <a:chExt cx="1284664" cy="1658761"/>
          </a:xfrm>
          <a:solidFill>
            <a:srgbClr val="808080"/>
          </a:solidFill>
        </p:grpSpPr>
        <p:sp>
          <p:nvSpPr>
            <p:cNvPr id="23" name="Oval 22"/>
            <p:cNvSpPr/>
            <p:nvPr/>
          </p:nvSpPr>
          <p:spPr>
            <a:xfrm rot="10800000">
              <a:off x="3774869" y="4297557"/>
              <a:ext cx="1284664" cy="1186177"/>
            </a:xfrm>
            <a:prstGeom prst="ellipse">
              <a:avLst/>
            </a:prstGeom>
            <a:grpFill/>
            <a:effectLst>
              <a:outerShdw blurRad="40000" dist="23000" dir="5400000" rotWithShape="0">
                <a:srgbClr val="000000">
                  <a:alpha val="35000"/>
                </a:srgbClr>
              </a:outerShdw>
            </a:effectLst>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wrap="none" lIns="0" rIns="0" anchor="ctr"/>
            <a:lstStyle/>
            <a:p>
              <a:pPr algn="ctr">
                <a:defRPr/>
              </a:pPr>
              <a:r>
                <a:rPr lang="en-US" cap="small" spc="-150" dirty="0"/>
                <a:t>Payers &amp;</a:t>
              </a:r>
            </a:p>
            <a:p>
              <a:pPr algn="ctr">
                <a:defRPr/>
              </a:pPr>
              <a:r>
                <a:rPr lang="en-US" cap="small" spc="-150" dirty="0"/>
                <a:t>Policy </a:t>
              </a:r>
            </a:p>
            <a:p>
              <a:pPr algn="ctr">
                <a:defRPr/>
              </a:pPr>
              <a:r>
                <a:rPr lang="en-US" cap="small" spc="-150" dirty="0"/>
                <a:t>Makers </a:t>
              </a:r>
            </a:p>
          </p:txBody>
        </p:sp>
        <p:sp>
          <p:nvSpPr>
            <p:cNvPr id="26" name="Isosceles Triangle 25"/>
            <p:cNvSpPr/>
            <p:nvPr/>
          </p:nvSpPr>
          <p:spPr>
            <a:xfrm>
              <a:off x="4157568" y="3824973"/>
              <a:ext cx="531969" cy="409531"/>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7" name="Picture 26"/>
          <p:cNvPicPr>
            <a:picLocks noChangeAspect="1"/>
          </p:cNvPicPr>
          <p:nvPr/>
        </p:nvPicPr>
        <p:blipFill rotWithShape="1">
          <a:blip r:embed="rId3"/>
          <a:srcRect l="-654" t="-13508" r="654" b="31307"/>
          <a:stretch/>
        </p:blipFill>
        <p:spPr>
          <a:xfrm>
            <a:off x="2613388" y="4419600"/>
            <a:ext cx="3810000" cy="2296721"/>
          </a:xfrm>
          <a:prstGeom prst="rect">
            <a:avLst/>
          </a:prstGeom>
          <a:effectLst>
            <a:glow rad="139700">
              <a:schemeClr val="accent2">
                <a:satMod val="175000"/>
                <a:alpha val="40000"/>
              </a:schemeClr>
            </a:glow>
          </a:effectLst>
        </p:spPr>
      </p:pic>
      <p:pic>
        <p:nvPicPr>
          <p:cNvPr id="28"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07759" y="4540250"/>
            <a:ext cx="2832145" cy="1581197"/>
          </a:xfrm>
          <a:prstGeom prst="rect">
            <a:avLst/>
          </a:prstGeom>
          <a:noFill/>
          <a:ln w="9525">
            <a:solidFill>
              <a:schemeClr val="tx1"/>
            </a:solidFill>
            <a:miter lim="800000"/>
            <a:headEnd/>
            <a:tailEnd/>
          </a:ln>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5"/>
          <a:stretch>
            <a:fillRect/>
          </a:stretch>
        </p:blipFill>
        <p:spPr>
          <a:xfrm>
            <a:off x="65967" y="4616450"/>
            <a:ext cx="2861475" cy="1504997"/>
          </a:xfrm>
          <a:prstGeom prst="rect">
            <a:avLst/>
          </a:prstGeom>
          <a:effectLst>
            <a:glow rad="139700">
              <a:schemeClr val="accent2">
                <a:satMod val="175000"/>
                <a:alpha val="40000"/>
              </a:schemeClr>
            </a:glow>
          </a:effectLst>
        </p:spPr>
      </p:pic>
      <p:sp>
        <p:nvSpPr>
          <p:cNvPr id="30" name="Rectangle 29"/>
          <p:cNvSpPr/>
          <p:nvPr/>
        </p:nvSpPr>
        <p:spPr>
          <a:xfrm>
            <a:off x="1470025" y="5105400"/>
            <a:ext cx="6096000" cy="1200150"/>
          </a:xfrm>
          <a:prstGeom prst="rect">
            <a:avLst/>
          </a:prstGeom>
        </p:spPr>
        <p:txBody>
          <a:bodyPr>
            <a:spAutoFit/>
          </a:bodyPr>
          <a:lstStyle/>
          <a:p>
            <a:pPr algn="ctr">
              <a:defRPr/>
            </a:pPr>
            <a:r>
              <a:rPr lang="en-US" sz="2400" i="1" dirty="0">
                <a:solidFill>
                  <a:srgbClr val="000000"/>
                </a:solidFill>
                <a:latin typeface="Times New Roman" pitchFamily="18" charset="0"/>
                <a:cs typeface="Times New Roman" pitchFamily="18" charset="0"/>
              </a:rPr>
              <a:t>“It’s hard to put the patient in the center if you’re sitting there yourself.”</a:t>
            </a:r>
          </a:p>
          <a:p>
            <a:pPr algn="ctr">
              <a:defRPr/>
            </a:pPr>
            <a:endParaRPr lang="en-US" sz="1200" dirty="0">
              <a:solidFill>
                <a:srgbClr val="000000"/>
              </a:solidFill>
              <a:latin typeface="Times New Roman" pitchFamily="18" charset="0"/>
              <a:cs typeface="Times New Roman" pitchFamily="18" charset="0"/>
            </a:endParaRPr>
          </a:p>
          <a:p>
            <a:pPr algn="ctr">
              <a:defRPr/>
            </a:pPr>
            <a:r>
              <a:rPr lang="en-US" sz="1200" dirty="0">
                <a:solidFill>
                  <a:srgbClr val="000000"/>
                </a:solidFill>
                <a:latin typeface="Times New Roman" pitchFamily="18" charset="0"/>
                <a:cs typeface="Times New Roman" pitchFamily="18" charset="0"/>
              </a:rPr>
              <a:t>Jim Rawson. MD FACR</a:t>
            </a:r>
          </a:p>
        </p:txBody>
      </p:sp>
      <p:sp>
        <p:nvSpPr>
          <p:cNvPr id="2" name="Title 1"/>
          <p:cNvSpPr>
            <a:spLocks noGrp="1"/>
          </p:cNvSpPr>
          <p:nvPr>
            <p:ph type="title"/>
          </p:nvPr>
        </p:nvSpPr>
        <p:spPr/>
        <p:txBody>
          <a:bodyPr/>
          <a:lstStyle/>
          <a:p>
            <a:r>
              <a:rPr lang="en-US" smtClean="0"/>
              <a:t>Where Does Imaging 3.0 Fit?</a:t>
            </a:r>
            <a:endParaRPr lang="en-US" dirty="0"/>
          </a:p>
        </p:txBody>
      </p:sp>
      <p:pic>
        <p:nvPicPr>
          <p:cNvPr id="25" name="Content Placeholder 1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bwMode="auto">
          <a:xfrm>
            <a:off x="3947172" y="3538547"/>
            <a:ext cx="1301750" cy="859004"/>
          </a:xfrm>
          <a:prstGeom prst="rect">
            <a:avLst/>
          </a:prstGeom>
          <a:noFill/>
          <a:ln>
            <a:noFill/>
          </a:ln>
          <a:effectLst>
            <a:outerShdw dist="12700" dir="2700000" algn="tl"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061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6" presetClass="exit" presetSubtype="21" fill="hold" nodeType="withEffect">
                                  <p:stCondLst>
                                    <p:cond delay="0"/>
                                  </p:stCondLst>
                                  <p:childTnLst>
                                    <p:animEffect transition="out" filter="barn(inVertic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1581150" y="2101850"/>
            <a:ext cx="2987675" cy="29337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4568825" y="2159000"/>
            <a:ext cx="2689225" cy="287655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90104" y="3425603"/>
            <a:ext cx="2782092" cy="430887"/>
          </a:xfrm>
          <a:prstGeom prst="rect">
            <a:avLst/>
          </a:prstGeom>
          <a:noFill/>
        </p:spPr>
        <p:txBody>
          <a:bodyPr wrap="square" rtlCol="0">
            <a:spAutoFit/>
          </a:bodyPr>
          <a:lstStyle/>
          <a:p>
            <a:pPr algn="ctr"/>
            <a:r>
              <a:rPr lang="en-US" sz="2200" cap="small" dirty="0" smtClean="0"/>
              <a:t>Before Interpretation</a:t>
            </a:r>
            <a:endParaRPr lang="en-US" sz="2200" cap="small" dirty="0"/>
          </a:p>
        </p:txBody>
      </p:sp>
      <p:sp>
        <p:nvSpPr>
          <p:cNvPr id="13" name="TextBox 12"/>
          <p:cNvSpPr txBox="1"/>
          <p:nvPr/>
        </p:nvSpPr>
        <p:spPr>
          <a:xfrm>
            <a:off x="5855182" y="3425603"/>
            <a:ext cx="2805736" cy="430887"/>
          </a:xfrm>
          <a:prstGeom prst="rect">
            <a:avLst/>
          </a:prstGeom>
          <a:noFill/>
        </p:spPr>
        <p:txBody>
          <a:bodyPr wrap="square" rtlCol="0">
            <a:spAutoFit/>
          </a:bodyPr>
          <a:lstStyle/>
          <a:p>
            <a:pPr algn="ctr"/>
            <a:r>
              <a:rPr lang="en-US" sz="2200" cap="small" dirty="0" smtClean="0"/>
              <a:t>After Interpretation</a:t>
            </a:r>
            <a:endParaRPr lang="en-US" sz="2200" cap="small" dirty="0"/>
          </a:p>
        </p:txBody>
      </p:sp>
      <p:sp>
        <p:nvSpPr>
          <p:cNvPr id="17" name="TextBox 16"/>
          <p:cNvSpPr txBox="1"/>
          <p:nvPr/>
        </p:nvSpPr>
        <p:spPr>
          <a:xfrm>
            <a:off x="1216025" y="6185368"/>
            <a:ext cx="6705600" cy="430887"/>
          </a:xfrm>
          <a:prstGeom prst="rect">
            <a:avLst/>
          </a:prstGeom>
          <a:noFill/>
        </p:spPr>
        <p:txBody>
          <a:bodyPr wrap="square" rtlCol="0">
            <a:spAutoFit/>
          </a:bodyPr>
          <a:lstStyle/>
          <a:p>
            <a:pPr algn="ctr"/>
            <a:r>
              <a:rPr lang="en-US" sz="2200" cap="small" dirty="0" smtClean="0"/>
              <a:t>Enhancing Image Acquisition and Interpretation</a:t>
            </a:r>
            <a:endParaRPr lang="en-US" sz="2200" cap="small" dirty="0"/>
          </a:p>
        </p:txBody>
      </p:sp>
      <p:sp>
        <p:nvSpPr>
          <p:cNvPr id="15" name="Title 1"/>
          <p:cNvSpPr>
            <a:spLocks noGrp="1"/>
          </p:cNvSpPr>
          <p:nvPr>
            <p:ph type="title"/>
          </p:nvPr>
        </p:nvSpPr>
        <p:spPr>
          <a:xfrm>
            <a:off x="0" y="328613"/>
            <a:ext cx="9144000" cy="685800"/>
          </a:xfrm>
        </p:spPr>
        <p:txBody>
          <a:bodyPr>
            <a:noAutofit/>
          </a:bodyPr>
          <a:lstStyle/>
          <a:p>
            <a:pPr>
              <a:defRPr/>
            </a:pPr>
            <a:r>
              <a:rPr lang="en-US" sz="3600" dirty="0" smtClean="0">
                <a:latin typeface="Arial"/>
                <a:cs typeface="Arial"/>
              </a:rPr>
              <a:t>Imaging 3.0 – Beyond the Interpretation </a:t>
            </a:r>
            <a:endParaRPr lang="en-US" sz="3600" dirty="0">
              <a:latin typeface="Arial"/>
              <a:cs typeface="Arial"/>
            </a:endParaRPr>
          </a:p>
        </p:txBody>
      </p:sp>
      <p:sp>
        <p:nvSpPr>
          <p:cNvPr id="19" name="Rectangle 18"/>
          <p:cNvSpPr/>
          <p:nvPr/>
        </p:nvSpPr>
        <p:spPr>
          <a:xfrm>
            <a:off x="684211" y="1354728"/>
            <a:ext cx="2160589" cy="1941958"/>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600" b="1" baseline="-25000" dirty="0" smtClean="0">
                <a:solidFill>
                  <a:srgbClr val="064469"/>
                </a:solidFill>
              </a:rPr>
              <a:t/>
            </a:r>
            <a:br>
              <a:rPr lang="en-US" sz="1600" b="1" baseline="-25000" dirty="0" smtClean="0">
                <a:solidFill>
                  <a:srgbClr val="064469"/>
                </a:solidFill>
              </a:rPr>
            </a:br>
            <a:r>
              <a:rPr lang="en-US" sz="2000" b="1" baseline="-25000" dirty="0" smtClean="0">
                <a:solidFill>
                  <a:srgbClr val="064469"/>
                </a:solidFill>
                <a:latin typeface="Calibri" pitchFamily="34" charset="0"/>
              </a:rPr>
              <a:t>Referring </a:t>
            </a:r>
            <a:r>
              <a:rPr lang="en-US" sz="2000" b="1" baseline="-25000" dirty="0">
                <a:solidFill>
                  <a:srgbClr val="064469"/>
                </a:solidFill>
                <a:latin typeface="Calibri" pitchFamily="34" charset="0"/>
              </a:rPr>
              <a:t>Physician </a:t>
            </a:r>
          </a:p>
          <a:p>
            <a:pPr algn="ctr"/>
            <a:r>
              <a:rPr lang="en-US" sz="2000" b="1" baseline="-25000" dirty="0">
                <a:solidFill>
                  <a:srgbClr val="064469"/>
                </a:solidFill>
                <a:latin typeface="Calibri" pitchFamily="34" charset="0"/>
              </a:rPr>
              <a:t>Considers Imaging</a:t>
            </a:r>
          </a:p>
        </p:txBody>
      </p:sp>
      <p:pic>
        <p:nvPicPr>
          <p:cNvPr id="20" name="Picture 1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2149" y="1355867"/>
            <a:ext cx="2149873" cy="1005455"/>
          </a:xfrm>
          <a:prstGeom prst="rect">
            <a:avLst/>
          </a:prstGeom>
        </p:spPr>
      </p:pic>
      <p:sp>
        <p:nvSpPr>
          <p:cNvPr id="21" name="Rectangle 20"/>
          <p:cNvSpPr/>
          <p:nvPr/>
        </p:nvSpPr>
        <p:spPr>
          <a:xfrm>
            <a:off x="6256062" y="1228103"/>
            <a:ext cx="2189438" cy="1967888"/>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b="1" baseline="-25000" dirty="0" smtClean="0">
              <a:solidFill>
                <a:srgbClr val="064469"/>
              </a:solidFill>
            </a:endParaRPr>
          </a:p>
          <a:p>
            <a:pPr algn="ctr"/>
            <a:endParaRPr lang="en-US" b="1" baseline="-25000" dirty="0">
              <a:solidFill>
                <a:srgbClr val="064469"/>
              </a:solidFill>
            </a:endParaRPr>
          </a:p>
          <a:p>
            <a:pPr algn="ctr"/>
            <a:endParaRPr lang="en-US" b="1" baseline="-25000" dirty="0" smtClean="0">
              <a:solidFill>
                <a:srgbClr val="064469"/>
              </a:solidFill>
            </a:endParaRPr>
          </a:p>
          <a:p>
            <a:pPr algn="ctr"/>
            <a:r>
              <a:rPr lang="en-US" sz="1600" b="1" baseline="-25000" dirty="0" smtClean="0">
                <a:solidFill>
                  <a:srgbClr val="064469"/>
                </a:solidFill>
              </a:rPr>
              <a:t/>
            </a:r>
            <a:br>
              <a:rPr lang="en-US" sz="1600" b="1" baseline="-25000" dirty="0" smtClean="0">
                <a:solidFill>
                  <a:srgbClr val="064469"/>
                </a:solidFill>
              </a:rPr>
            </a:br>
            <a:r>
              <a:rPr lang="en-US" sz="1600" b="1" baseline="-25000" dirty="0" smtClean="0">
                <a:solidFill>
                  <a:srgbClr val="064469"/>
                </a:solidFill>
              </a:rPr>
              <a:t/>
            </a:r>
            <a:br>
              <a:rPr lang="en-US" sz="1600" b="1" baseline="-25000" dirty="0" smtClean="0">
                <a:solidFill>
                  <a:srgbClr val="064469"/>
                </a:solidFill>
              </a:rPr>
            </a:br>
            <a:r>
              <a:rPr lang="en-US" sz="2000" b="1" baseline="-25000" dirty="0" smtClean="0">
                <a:solidFill>
                  <a:srgbClr val="064469"/>
                </a:solidFill>
                <a:latin typeface="Calibri" pitchFamily="34" charset="0"/>
              </a:rPr>
              <a:t>Actionable </a:t>
            </a:r>
            <a:r>
              <a:rPr lang="en-US" sz="2000" b="1" baseline="-25000" dirty="0">
                <a:solidFill>
                  <a:srgbClr val="064469"/>
                </a:solidFill>
                <a:latin typeface="Calibri" pitchFamily="34" charset="0"/>
              </a:rPr>
              <a:t>Recommendations </a:t>
            </a:r>
            <a:endParaRPr lang="en-US" sz="2000" b="1" baseline="-25000" dirty="0" smtClean="0">
              <a:solidFill>
                <a:srgbClr val="064469"/>
              </a:solidFill>
              <a:latin typeface="Calibri" pitchFamily="34" charset="0"/>
            </a:endParaRPr>
          </a:p>
          <a:p>
            <a:pPr algn="ctr"/>
            <a:r>
              <a:rPr lang="en-US" sz="2000" b="1" baseline="-25000" dirty="0" smtClean="0">
                <a:solidFill>
                  <a:srgbClr val="064469"/>
                </a:solidFill>
                <a:latin typeface="Calibri" pitchFamily="34" charset="0"/>
              </a:rPr>
              <a:t>For </a:t>
            </a:r>
            <a:r>
              <a:rPr lang="en-US" sz="2000" b="1" baseline="-25000" dirty="0">
                <a:solidFill>
                  <a:srgbClr val="064469"/>
                </a:solidFill>
                <a:latin typeface="Calibri" pitchFamily="34" charset="0"/>
              </a:rPr>
              <a:t>The Patient And </a:t>
            </a:r>
            <a:endParaRPr lang="en-US" sz="2000" b="1" baseline="-25000" dirty="0" smtClean="0">
              <a:solidFill>
                <a:srgbClr val="064469"/>
              </a:solidFill>
              <a:latin typeface="Calibri" pitchFamily="34" charset="0"/>
            </a:endParaRPr>
          </a:p>
          <a:p>
            <a:pPr algn="ctr"/>
            <a:r>
              <a:rPr lang="en-US" sz="2000" b="1" baseline="-25000" dirty="0" smtClean="0">
                <a:solidFill>
                  <a:srgbClr val="064469"/>
                </a:solidFill>
                <a:latin typeface="Calibri" pitchFamily="34" charset="0"/>
              </a:rPr>
              <a:t>Referring </a:t>
            </a:r>
            <a:r>
              <a:rPr lang="en-US" sz="2000" b="1" baseline="-25000" dirty="0">
                <a:solidFill>
                  <a:srgbClr val="064469"/>
                </a:solidFill>
                <a:latin typeface="Calibri" pitchFamily="34" charset="0"/>
              </a:rPr>
              <a:t>Physician</a:t>
            </a:r>
          </a:p>
        </p:txBody>
      </p:sp>
      <p:pic>
        <p:nvPicPr>
          <p:cNvPr id="22" name="Picture 2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56062" y="1229661"/>
            <a:ext cx="2197904" cy="1027918"/>
          </a:xfrm>
          <a:prstGeom prst="rect">
            <a:avLst/>
          </a:prstGeom>
        </p:spPr>
      </p:pic>
      <p:sp>
        <p:nvSpPr>
          <p:cNvPr id="23" name="Rectangle 22"/>
          <p:cNvSpPr/>
          <p:nvPr/>
        </p:nvSpPr>
        <p:spPr>
          <a:xfrm>
            <a:off x="3474072" y="4131203"/>
            <a:ext cx="2189506" cy="1967949"/>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baseline="-25000" dirty="0" smtClean="0">
              <a:solidFill>
                <a:schemeClr val="accent1">
                  <a:lumMod val="50000"/>
                </a:schemeClr>
              </a:solidFill>
            </a:endParaRPr>
          </a:p>
          <a:p>
            <a:pPr algn="ctr"/>
            <a:endParaRPr lang="en-US" b="1" baseline="-25000" dirty="0">
              <a:solidFill>
                <a:schemeClr val="accent1">
                  <a:lumMod val="50000"/>
                </a:schemeClr>
              </a:solidFill>
            </a:endParaRPr>
          </a:p>
          <a:p>
            <a:pPr algn="ctr"/>
            <a:r>
              <a:rPr lang="en-US" b="1" baseline="-25000" dirty="0" smtClean="0">
                <a:solidFill>
                  <a:schemeClr val="accent1">
                    <a:lumMod val="50000"/>
                  </a:schemeClr>
                </a:solidFill>
              </a:rPr>
              <a:t/>
            </a:r>
            <a:br>
              <a:rPr lang="en-US" b="1" baseline="-25000" dirty="0" smtClean="0">
                <a:solidFill>
                  <a:schemeClr val="accent1">
                    <a:lumMod val="50000"/>
                  </a:schemeClr>
                </a:solidFill>
              </a:rPr>
            </a:br>
            <a:endParaRPr lang="en-US" b="1" baseline="-25000" dirty="0" smtClean="0">
              <a:solidFill>
                <a:schemeClr val="accent1">
                  <a:lumMod val="50000"/>
                </a:schemeClr>
              </a:solidFill>
            </a:endParaRPr>
          </a:p>
          <a:p>
            <a:pPr algn="ctr"/>
            <a:r>
              <a:rPr lang="en-US" sz="2000" b="1" baseline="-25000" dirty="0" smtClean="0">
                <a:solidFill>
                  <a:srgbClr val="064469"/>
                </a:solidFill>
                <a:latin typeface="Calibri" pitchFamily="34" charset="0"/>
              </a:rPr>
              <a:t>Imaging </a:t>
            </a:r>
            <a:r>
              <a:rPr lang="en-US" sz="2000" b="1" baseline="-25000" dirty="0">
                <a:solidFill>
                  <a:srgbClr val="064469"/>
                </a:solidFill>
                <a:latin typeface="Calibri" pitchFamily="34" charset="0"/>
              </a:rPr>
              <a:t>Acquisition </a:t>
            </a:r>
          </a:p>
          <a:p>
            <a:pPr algn="ctr"/>
            <a:r>
              <a:rPr lang="en-US" sz="2000" b="1" baseline="-25000" dirty="0">
                <a:solidFill>
                  <a:srgbClr val="064469"/>
                </a:solidFill>
                <a:latin typeface="Calibri" pitchFamily="34" charset="0"/>
              </a:rPr>
              <a:t>&amp; Interpretation</a:t>
            </a:r>
          </a:p>
        </p:txBody>
      </p:sp>
      <p:pic>
        <p:nvPicPr>
          <p:cNvPr id="24" name="Picture 2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74072" y="4132342"/>
            <a:ext cx="2189506" cy="1023990"/>
          </a:xfrm>
          <a:prstGeom prst="rect">
            <a:avLst/>
          </a:prstGeom>
        </p:spPr>
      </p:pic>
    </p:spTree>
    <p:extLst>
      <p:ext uri="{BB962C8B-B14F-4D97-AF65-F5344CB8AC3E}">
        <p14:creationId xmlns:p14="http://schemas.microsoft.com/office/powerpoint/2010/main" val="330893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346" y="622761"/>
            <a:ext cx="8840008" cy="5824324"/>
          </a:xfrm>
          <a:prstGeom prst="rect">
            <a:avLst/>
          </a:prstGeom>
          <a:ln>
            <a:noFill/>
          </a:ln>
          <a:effectLst>
            <a:softEdge rad="112500"/>
          </a:effectLst>
        </p:spPr>
      </p:pic>
    </p:spTree>
    <p:extLst>
      <p:ext uri="{BB962C8B-B14F-4D97-AF65-F5344CB8AC3E}">
        <p14:creationId xmlns:p14="http://schemas.microsoft.com/office/powerpoint/2010/main" val="729143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274638"/>
            <a:ext cx="9144000" cy="792162"/>
          </a:xfrm>
        </p:spPr>
        <p:txBody>
          <a:bodyPr anchor="ctr">
            <a:noAutofit/>
          </a:bodyPr>
          <a:lstStyle/>
          <a:p>
            <a:r>
              <a:rPr lang="en-US" sz="3600" dirty="0" smtClean="0">
                <a:latin typeface="Arial" charset="0"/>
                <a:ea typeface="MS PGothic" charset="0"/>
                <a:cs typeface="Arial" charset="0"/>
              </a:rPr>
              <a:t>Imaging 2.0 – Focus On the Interpretation</a:t>
            </a:r>
            <a:endParaRPr lang="en-US" sz="3600" dirty="0"/>
          </a:p>
        </p:txBody>
      </p:sp>
      <p:grpSp>
        <p:nvGrpSpPr>
          <p:cNvPr id="21" name="Group 20"/>
          <p:cNvGrpSpPr/>
          <p:nvPr/>
        </p:nvGrpSpPr>
        <p:grpSpPr>
          <a:xfrm>
            <a:off x="516463" y="1986182"/>
            <a:ext cx="2464905" cy="1745577"/>
            <a:chOff x="956733" y="2138582"/>
            <a:chExt cx="2086627" cy="1477691"/>
          </a:xfrm>
        </p:grpSpPr>
        <p:sp>
          <p:nvSpPr>
            <p:cNvPr id="11" name="Rectangle 10"/>
            <p:cNvSpPr/>
            <p:nvPr/>
          </p:nvSpPr>
          <p:spPr>
            <a:xfrm>
              <a:off x="956733" y="2188581"/>
              <a:ext cx="2086627" cy="142769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endParaRPr lang="en-US" sz="1200" b="1" baseline="-25000" dirty="0" smtClean="0">
                <a:solidFill>
                  <a:srgbClr val="064469"/>
                </a:solidFill>
              </a:endParaRPr>
            </a:p>
            <a:p>
              <a:pPr algn="ctr"/>
              <a:endParaRPr lang="en-US" sz="1200" b="1" baseline="-25000" dirty="0">
                <a:solidFill>
                  <a:srgbClr val="064469"/>
                </a:solidFill>
              </a:endParaRPr>
            </a:p>
            <a:p>
              <a:pPr algn="ctr"/>
              <a:endParaRPr lang="en-US" sz="2000" b="1" baseline="-25000" dirty="0" smtClean="0">
                <a:solidFill>
                  <a:srgbClr val="064469"/>
                </a:solidFill>
                <a:latin typeface="Calibri" pitchFamily="34" charset="0"/>
              </a:endParaRPr>
            </a:p>
            <a:p>
              <a:pPr algn="ctr"/>
              <a:r>
                <a:rPr lang="en-US" sz="2000" b="1" baseline="-25000" dirty="0" smtClean="0">
                  <a:solidFill>
                    <a:srgbClr val="064469"/>
                  </a:solidFill>
                  <a:latin typeface="Calibri" pitchFamily="34" charset="0"/>
                </a:rPr>
                <a:t>Faculty Accreditation</a:t>
              </a:r>
              <a:endParaRPr lang="en-US" sz="2000" b="1" baseline="-25000" dirty="0">
                <a:solidFill>
                  <a:srgbClr val="064469"/>
                </a:solidFill>
                <a:latin typeface="Calibri" pitchFamily="34" charset="0"/>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35490" y="2138582"/>
              <a:ext cx="1129113" cy="1129113"/>
            </a:xfrm>
            <a:prstGeom prst="rect">
              <a:avLst/>
            </a:prstGeom>
          </p:spPr>
        </p:pic>
      </p:grpSp>
      <p:grpSp>
        <p:nvGrpSpPr>
          <p:cNvPr id="7" name="Group 6"/>
          <p:cNvGrpSpPr/>
          <p:nvPr/>
        </p:nvGrpSpPr>
        <p:grpSpPr>
          <a:xfrm>
            <a:off x="3438215" y="2757479"/>
            <a:ext cx="2908212" cy="2613928"/>
            <a:chOff x="2867452" y="2555592"/>
            <a:chExt cx="2788281" cy="2506133"/>
          </a:xfrm>
        </p:grpSpPr>
        <p:sp>
          <p:nvSpPr>
            <p:cNvPr id="17" name="Rectangle 16"/>
            <p:cNvSpPr/>
            <p:nvPr/>
          </p:nvSpPr>
          <p:spPr>
            <a:xfrm>
              <a:off x="2867453" y="2555592"/>
              <a:ext cx="2788280" cy="2506133"/>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baseline="-25000" dirty="0" smtClean="0">
                <a:solidFill>
                  <a:schemeClr val="accent1">
                    <a:lumMod val="50000"/>
                  </a:schemeClr>
                </a:solidFill>
              </a:endParaRPr>
            </a:p>
            <a:p>
              <a:pPr algn="ctr"/>
              <a:endParaRPr lang="en-US" b="1" baseline="-25000" dirty="0">
                <a:solidFill>
                  <a:schemeClr val="accent1">
                    <a:lumMod val="50000"/>
                  </a:schemeClr>
                </a:solidFill>
              </a:endParaRPr>
            </a:p>
            <a:p>
              <a:pPr algn="ctr"/>
              <a:r>
                <a:rPr lang="en-US" b="1" baseline="-25000" dirty="0" smtClean="0">
                  <a:solidFill>
                    <a:schemeClr val="accent1">
                      <a:lumMod val="50000"/>
                    </a:schemeClr>
                  </a:solidFill>
                </a:rPr>
                <a:t/>
              </a:r>
              <a:br>
                <a:rPr lang="en-US" b="1" baseline="-25000" dirty="0" smtClean="0">
                  <a:solidFill>
                    <a:schemeClr val="accent1">
                      <a:lumMod val="50000"/>
                    </a:schemeClr>
                  </a:solidFill>
                </a:rPr>
              </a:br>
              <a:r>
                <a:rPr lang="en-US" b="1" baseline="-25000" dirty="0" smtClean="0">
                  <a:solidFill>
                    <a:schemeClr val="accent1">
                      <a:lumMod val="50000"/>
                    </a:schemeClr>
                  </a:solidFill>
                </a:rPr>
                <a:t/>
              </a:r>
              <a:br>
                <a:rPr lang="en-US" b="1" baseline="-25000" dirty="0" smtClean="0">
                  <a:solidFill>
                    <a:schemeClr val="accent1">
                      <a:lumMod val="50000"/>
                    </a:schemeClr>
                  </a:solidFill>
                </a:rPr>
              </a:br>
              <a:endParaRPr lang="en-US" b="1" baseline="-25000" dirty="0" smtClean="0">
                <a:solidFill>
                  <a:schemeClr val="accent1">
                    <a:lumMod val="50000"/>
                  </a:schemeClr>
                </a:solidFill>
              </a:endParaRPr>
            </a:p>
            <a:p>
              <a:pPr algn="ctr"/>
              <a:r>
                <a:rPr lang="en-US" sz="2000" b="1" baseline="-25000" dirty="0" smtClean="0">
                  <a:solidFill>
                    <a:srgbClr val="064469"/>
                  </a:solidFill>
                  <a:latin typeface="Calibri" pitchFamily="34" charset="0"/>
                </a:rPr>
                <a:t>Imaging </a:t>
              </a:r>
              <a:r>
                <a:rPr lang="en-US" sz="2000" b="1" baseline="-25000" dirty="0">
                  <a:solidFill>
                    <a:srgbClr val="064469"/>
                  </a:solidFill>
                  <a:latin typeface="Calibri" pitchFamily="34" charset="0"/>
                </a:rPr>
                <a:t>Acquisition </a:t>
              </a:r>
            </a:p>
            <a:p>
              <a:pPr algn="ctr"/>
              <a:r>
                <a:rPr lang="en-US" sz="2000" b="1" baseline="-25000" dirty="0">
                  <a:solidFill>
                    <a:srgbClr val="064469"/>
                  </a:solidFill>
                  <a:latin typeface="Calibri" pitchFamily="34" charset="0"/>
                </a:rPr>
                <a:t>&amp; Interpretation</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452" y="2556731"/>
              <a:ext cx="2788281" cy="1304026"/>
            </a:xfrm>
            <a:prstGeom prst="rect">
              <a:avLst/>
            </a:prstGeom>
          </p:spPr>
        </p:pic>
      </p:grpSp>
      <p:grpSp>
        <p:nvGrpSpPr>
          <p:cNvPr id="22" name="Group 21"/>
          <p:cNvGrpSpPr/>
          <p:nvPr/>
        </p:nvGrpSpPr>
        <p:grpSpPr>
          <a:xfrm>
            <a:off x="6891863" y="1986182"/>
            <a:ext cx="1710267" cy="2587904"/>
            <a:chOff x="6273799" y="2174875"/>
            <a:chExt cx="1447800" cy="2190750"/>
          </a:xfrm>
        </p:grpSpPr>
        <p:sp>
          <p:nvSpPr>
            <p:cNvPr id="19" name="Rectangle 18"/>
            <p:cNvSpPr/>
            <p:nvPr/>
          </p:nvSpPr>
          <p:spPr>
            <a:xfrm>
              <a:off x="6273799" y="2174875"/>
              <a:ext cx="1447800" cy="219075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r>
                <a:rPr lang="en-US" sz="2000" b="1" baseline="-25000" dirty="0" smtClean="0">
                  <a:solidFill>
                    <a:srgbClr val="064469"/>
                  </a:solidFill>
                  <a:latin typeface="Calibri" pitchFamily="34" charset="0"/>
                </a:rPr>
                <a:t>Board </a:t>
              </a:r>
              <a:r>
                <a:rPr lang="en-US" sz="2000" b="1" baseline="-25000" dirty="0">
                  <a:solidFill>
                    <a:srgbClr val="064469"/>
                  </a:solidFill>
                  <a:latin typeface="Calibri" pitchFamily="34" charset="0"/>
                </a:rPr>
                <a:t>Certified </a:t>
              </a:r>
              <a:r>
                <a:rPr lang="en-US" sz="2000" b="1" baseline="-25000" dirty="0" smtClean="0">
                  <a:solidFill>
                    <a:srgbClr val="064469"/>
                  </a:solidFill>
                  <a:latin typeface="Calibri" pitchFamily="34" charset="0"/>
                </a:rPr>
                <a:t/>
              </a:r>
              <a:br>
                <a:rPr lang="en-US" sz="2000" b="1" baseline="-25000" dirty="0" smtClean="0">
                  <a:solidFill>
                    <a:srgbClr val="064469"/>
                  </a:solidFill>
                  <a:latin typeface="Calibri" pitchFamily="34" charset="0"/>
                </a:rPr>
              </a:br>
              <a:r>
                <a:rPr lang="en-US" sz="2000" b="1" baseline="-25000" dirty="0" smtClean="0">
                  <a:solidFill>
                    <a:srgbClr val="064469"/>
                  </a:solidFill>
                  <a:latin typeface="Calibri" pitchFamily="34" charset="0"/>
                </a:rPr>
                <a:t/>
              </a:r>
              <a:br>
                <a:rPr lang="en-US" sz="2000" b="1" baseline="-25000" dirty="0" smtClean="0">
                  <a:solidFill>
                    <a:srgbClr val="064469"/>
                  </a:solidFill>
                  <a:latin typeface="Calibri" pitchFamily="34" charset="0"/>
                </a:rPr>
              </a:br>
              <a:r>
                <a:rPr lang="en-US" sz="2000" b="1" baseline="-25000" dirty="0" smtClean="0">
                  <a:solidFill>
                    <a:srgbClr val="064469"/>
                  </a:solidFill>
                  <a:latin typeface="Calibri" pitchFamily="34" charset="0"/>
                </a:rPr>
                <a:t>Radiologists</a:t>
              </a:r>
              <a:endParaRPr lang="en-US" sz="2000" b="1" baseline="-25000" dirty="0">
                <a:solidFill>
                  <a:srgbClr val="064469"/>
                </a:solidFill>
                <a:latin typeface="Calibri" pitchFamily="34" charset="0"/>
              </a:endParaRPr>
            </a:p>
            <a:p>
              <a:pPr algn="ctr"/>
              <a:r>
                <a:rPr lang="en-US" sz="2000" b="1" baseline="-25000" dirty="0">
                  <a:solidFill>
                    <a:srgbClr val="064469"/>
                  </a:solidFill>
                  <a:latin typeface="Calibri" pitchFamily="34" charset="0"/>
                </a:rPr>
                <a:t>Engage in </a:t>
              </a:r>
              <a:r>
                <a:rPr lang="en-US" sz="2000" b="1" baseline="-25000" dirty="0" smtClean="0">
                  <a:solidFill>
                    <a:srgbClr val="064469"/>
                  </a:solidFill>
                  <a:latin typeface="Calibri" pitchFamily="34" charset="0"/>
                </a:rPr>
                <a:t>Lifelong </a:t>
              </a:r>
              <a:r>
                <a:rPr lang="en-US" sz="2000" b="1" baseline="-25000" dirty="0">
                  <a:solidFill>
                    <a:srgbClr val="064469"/>
                  </a:solidFill>
                  <a:latin typeface="Calibri" pitchFamily="34" charset="0"/>
                </a:rPr>
                <a:t>Learning</a:t>
              </a:r>
            </a:p>
            <a:p>
              <a:pPr algn="ctr"/>
              <a:r>
                <a:rPr lang="en-US" sz="2000" b="1" baseline="-25000" dirty="0">
                  <a:solidFill>
                    <a:srgbClr val="064469"/>
                  </a:solidFill>
                  <a:latin typeface="Calibri" pitchFamily="34" charset="0"/>
                </a:rPr>
                <a:t>Through Maintenance of Certifications</a:t>
              </a:r>
            </a:p>
          </p:txBody>
        </p:sp>
        <p:pic>
          <p:nvPicPr>
            <p:cNvPr id="20" name="Picture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11898" y="2270245"/>
              <a:ext cx="1371600" cy="752355"/>
            </a:xfrm>
            <a:prstGeom prst="rect">
              <a:avLst/>
            </a:prstGeom>
          </p:spPr>
        </p:pic>
      </p:grpSp>
      <p:sp>
        <p:nvSpPr>
          <p:cNvPr id="15" name="Rectangle 14"/>
          <p:cNvSpPr/>
          <p:nvPr/>
        </p:nvSpPr>
        <p:spPr>
          <a:xfrm>
            <a:off x="516463" y="3857112"/>
            <a:ext cx="2464905" cy="1686514"/>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49904" y="3870238"/>
            <a:ext cx="1598023" cy="166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3496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457200" y="274638"/>
            <a:ext cx="8229600" cy="792162"/>
          </a:xfrm>
        </p:spPr>
        <p:txBody>
          <a:bodyPr anchor="ctr">
            <a:normAutofit/>
          </a:bodyPr>
          <a:lstStyle/>
          <a:p>
            <a:r>
              <a:rPr lang="en-US" sz="3600" dirty="0" smtClean="0">
                <a:latin typeface="Arial" charset="0"/>
                <a:ea typeface="MS PGothic" charset="0"/>
                <a:cs typeface="Arial" charset="0"/>
              </a:rPr>
              <a:t>Imaging 3.0 – Beyond the Interpretation</a:t>
            </a:r>
            <a:endParaRPr lang="en-US" sz="3600" dirty="0"/>
          </a:p>
        </p:txBody>
      </p:sp>
      <p:grpSp>
        <p:nvGrpSpPr>
          <p:cNvPr id="12" name="Group 11"/>
          <p:cNvGrpSpPr/>
          <p:nvPr/>
        </p:nvGrpSpPr>
        <p:grpSpPr>
          <a:xfrm>
            <a:off x="761425" y="1127564"/>
            <a:ext cx="1693911" cy="1522503"/>
            <a:chOff x="961326" y="4149086"/>
            <a:chExt cx="1600200" cy="1438275"/>
          </a:xfrm>
        </p:grpSpPr>
        <p:sp>
          <p:nvSpPr>
            <p:cNvPr id="24" name="Rectangle 23"/>
            <p:cNvSpPr/>
            <p:nvPr/>
          </p:nvSpPr>
          <p:spPr>
            <a:xfrm>
              <a:off x="961326" y="4149086"/>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2000" b="1" baseline="-25000" dirty="0" smtClean="0">
                  <a:solidFill>
                    <a:srgbClr val="064469"/>
                  </a:solidFill>
                  <a:latin typeface="Calibri" pitchFamily="34" charset="0"/>
                </a:rPr>
                <a:t/>
              </a:r>
              <a:br>
                <a:rPr lang="en-US" sz="2000" b="1" baseline="-25000" dirty="0" smtClean="0">
                  <a:solidFill>
                    <a:srgbClr val="064469"/>
                  </a:solidFill>
                  <a:latin typeface="Calibri" pitchFamily="34" charset="0"/>
                </a:rPr>
              </a:br>
              <a:r>
                <a:rPr lang="en-US" b="1" baseline="-25000" dirty="0" smtClean="0">
                  <a:solidFill>
                    <a:srgbClr val="064469"/>
                  </a:solidFill>
                  <a:latin typeface="Calibri" pitchFamily="34" charset="0"/>
                </a:rPr>
                <a:t>Referring </a:t>
              </a:r>
              <a:r>
                <a:rPr lang="en-US" b="1" baseline="-25000" dirty="0">
                  <a:solidFill>
                    <a:srgbClr val="064469"/>
                  </a:solidFill>
                  <a:latin typeface="Calibri" pitchFamily="34" charset="0"/>
                </a:rPr>
                <a:t>Physician </a:t>
              </a:r>
            </a:p>
            <a:p>
              <a:pPr algn="ctr"/>
              <a:r>
                <a:rPr lang="en-US" b="1" baseline="-25000" dirty="0">
                  <a:solidFill>
                    <a:srgbClr val="064469"/>
                  </a:solidFill>
                  <a:latin typeface="Calibri" pitchFamily="34" charset="0"/>
                </a:rPr>
                <a:t>Considers Imaging</a:t>
              </a:r>
            </a:p>
          </p:txBody>
        </p:sp>
        <p:pic>
          <p:nvPicPr>
            <p:cNvPr id="27" name="Picture 2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9263" y="4150225"/>
              <a:ext cx="1592263" cy="744671"/>
            </a:xfrm>
            <a:prstGeom prst="rect">
              <a:avLst/>
            </a:prstGeom>
          </p:spPr>
        </p:pic>
      </p:grpSp>
      <p:grpSp>
        <p:nvGrpSpPr>
          <p:cNvPr id="16" name="Group 15"/>
          <p:cNvGrpSpPr/>
          <p:nvPr/>
        </p:nvGrpSpPr>
        <p:grpSpPr>
          <a:xfrm>
            <a:off x="3822984" y="1127564"/>
            <a:ext cx="1693910" cy="1522503"/>
            <a:chOff x="2673888" y="3430736"/>
            <a:chExt cx="1600200" cy="1438275"/>
          </a:xfrm>
        </p:grpSpPr>
        <p:sp>
          <p:nvSpPr>
            <p:cNvPr id="26" name="Rectangle 25"/>
            <p:cNvSpPr/>
            <p:nvPr/>
          </p:nvSpPr>
          <p:spPr>
            <a:xfrm>
              <a:off x="2673888" y="3430736"/>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baseline="-25000" dirty="0" smtClean="0">
                <a:solidFill>
                  <a:schemeClr val="accent1">
                    <a:lumMod val="50000"/>
                  </a:schemeClr>
                </a:solidFill>
              </a:endParaRPr>
            </a:p>
            <a:p>
              <a:pPr algn="ctr"/>
              <a:endParaRPr lang="en-US" b="1" baseline="-25000" dirty="0">
                <a:solidFill>
                  <a:schemeClr val="accent1">
                    <a:lumMod val="50000"/>
                  </a:schemeClr>
                </a:solidFill>
              </a:endParaRPr>
            </a:p>
            <a:p>
              <a:pPr algn="ctr"/>
              <a:r>
                <a:rPr lang="en-US" b="1" baseline="-25000" dirty="0" smtClean="0">
                  <a:solidFill>
                    <a:schemeClr val="accent1">
                      <a:lumMod val="50000"/>
                    </a:schemeClr>
                  </a:solidFill>
                </a:rPr>
                <a:t/>
              </a:r>
              <a:br>
                <a:rPr lang="en-US" b="1" baseline="-25000" dirty="0" smtClean="0">
                  <a:solidFill>
                    <a:schemeClr val="accent1">
                      <a:lumMod val="50000"/>
                    </a:schemeClr>
                  </a:solidFill>
                </a:rPr>
              </a:br>
              <a:endParaRPr lang="en-US" b="1" baseline="-25000" dirty="0" smtClean="0">
                <a:solidFill>
                  <a:schemeClr val="accent1">
                    <a:lumMod val="50000"/>
                  </a:schemeClr>
                </a:solidFill>
              </a:endParaRPr>
            </a:p>
            <a:p>
              <a:pPr algn="ctr"/>
              <a:r>
                <a:rPr lang="en-US" b="1" baseline="-25000" dirty="0" smtClean="0">
                  <a:solidFill>
                    <a:srgbClr val="064469"/>
                  </a:solidFill>
                  <a:latin typeface="Calibri" pitchFamily="34" charset="0"/>
                </a:rPr>
                <a:t>Imaging </a:t>
              </a:r>
              <a:r>
                <a:rPr lang="en-US" b="1" baseline="-25000" dirty="0">
                  <a:solidFill>
                    <a:srgbClr val="064469"/>
                  </a:solidFill>
                  <a:latin typeface="Calibri" pitchFamily="34" charset="0"/>
                </a:rPr>
                <a:t>Acquisition </a:t>
              </a:r>
            </a:p>
            <a:p>
              <a:pPr algn="ctr"/>
              <a:r>
                <a:rPr lang="en-US" b="1" baseline="-25000" dirty="0">
                  <a:solidFill>
                    <a:srgbClr val="064469"/>
                  </a:solidFill>
                  <a:latin typeface="Calibri" pitchFamily="34" charset="0"/>
                </a:rPr>
                <a:t>&amp; Interpretation</a:t>
              </a:r>
            </a:p>
          </p:txBody>
        </p:sp>
        <p:pic>
          <p:nvPicPr>
            <p:cNvPr id="28" name="Picture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3888" y="3431875"/>
              <a:ext cx="1600200" cy="748383"/>
            </a:xfrm>
            <a:prstGeom prst="rect">
              <a:avLst/>
            </a:prstGeom>
          </p:spPr>
        </p:pic>
      </p:grpSp>
      <p:grpSp>
        <p:nvGrpSpPr>
          <p:cNvPr id="30" name="Group 29"/>
          <p:cNvGrpSpPr/>
          <p:nvPr/>
        </p:nvGrpSpPr>
        <p:grpSpPr>
          <a:xfrm>
            <a:off x="6884543" y="1127564"/>
            <a:ext cx="1693910" cy="1522502"/>
            <a:chOff x="7194645" y="4159390"/>
            <a:chExt cx="1600200" cy="1438275"/>
          </a:xfrm>
        </p:grpSpPr>
        <p:sp>
          <p:nvSpPr>
            <p:cNvPr id="25" name="Rectangle 24"/>
            <p:cNvSpPr/>
            <p:nvPr/>
          </p:nvSpPr>
          <p:spPr>
            <a:xfrm>
              <a:off x="7194645" y="4159390"/>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b="1" baseline="-25000" dirty="0" smtClean="0">
                <a:solidFill>
                  <a:srgbClr val="064469"/>
                </a:solidFill>
              </a:endParaRPr>
            </a:p>
            <a:p>
              <a:pPr algn="ctr"/>
              <a:endParaRPr lang="en-US" b="1" baseline="-25000" dirty="0">
                <a:solidFill>
                  <a:srgbClr val="064469"/>
                </a:solidFill>
              </a:endParaRPr>
            </a:p>
            <a:p>
              <a:pPr algn="ctr"/>
              <a:endParaRPr lang="en-US" b="1" baseline="-25000" dirty="0" smtClean="0">
                <a:solidFill>
                  <a:srgbClr val="064469"/>
                </a:solidFill>
              </a:endParaRPr>
            </a:p>
            <a:p>
              <a:pPr algn="ctr"/>
              <a:r>
                <a:rPr lang="en-US" b="1" baseline="-25000" dirty="0" smtClean="0">
                  <a:solidFill>
                    <a:srgbClr val="064469"/>
                  </a:solidFill>
                  <a:latin typeface="Calibri" pitchFamily="34" charset="0"/>
                </a:rPr>
                <a:t>Actionable </a:t>
              </a:r>
              <a:r>
                <a:rPr lang="en-US" b="1" baseline="-25000" dirty="0">
                  <a:solidFill>
                    <a:srgbClr val="064469"/>
                  </a:solidFill>
                  <a:latin typeface="Calibri" pitchFamily="34" charset="0"/>
                </a:rPr>
                <a:t>Recommendations </a:t>
              </a:r>
              <a:r>
                <a:rPr lang="en-US" b="1" baseline="-25000" dirty="0" smtClean="0">
                  <a:solidFill>
                    <a:srgbClr val="064469"/>
                  </a:solidFill>
                  <a:latin typeface="Calibri" pitchFamily="34" charset="0"/>
                </a:rPr>
                <a:t/>
              </a:r>
              <a:br>
                <a:rPr lang="en-US" b="1" baseline="-25000" dirty="0" smtClean="0">
                  <a:solidFill>
                    <a:srgbClr val="064469"/>
                  </a:solidFill>
                  <a:latin typeface="Calibri" pitchFamily="34" charset="0"/>
                </a:rPr>
              </a:br>
              <a:r>
                <a:rPr lang="en-US" b="1" baseline="-25000" dirty="0" smtClean="0">
                  <a:solidFill>
                    <a:srgbClr val="064469"/>
                  </a:solidFill>
                  <a:latin typeface="Calibri" pitchFamily="34" charset="0"/>
                </a:rPr>
                <a:t>For </a:t>
              </a:r>
              <a:r>
                <a:rPr lang="en-US" b="1" baseline="-25000" dirty="0">
                  <a:solidFill>
                    <a:srgbClr val="064469"/>
                  </a:solidFill>
                  <a:latin typeface="Calibri" pitchFamily="34" charset="0"/>
                </a:rPr>
                <a:t>The Patient And </a:t>
              </a:r>
              <a:r>
                <a:rPr lang="en-US" b="1" baseline="-25000" dirty="0" smtClean="0">
                  <a:solidFill>
                    <a:srgbClr val="064469"/>
                  </a:solidFill>
                  <a:latin typeface="Calibri" pitchFamily="34" charset="0"/>
                </a:rPr>
                <a:t/>
              </a:r>
              <a:br>
                <a:rPr lang="en-US" b="1" baseline="-25000" dirty="0" smtClean="0">
                  <a:solidFill>
                    <a:srgbClr val="064469"/>
                  </a:solidFill>
                  <a:latin typeface="Calibri" pitchFamily="34" charset="0"/>
                </a:rPr>
              </a:br>
              <a:r>
                <a:rPr lang="en-US" b="1" baseline="-25000" dirty="0" smtClean="0">
                  <a:solidFill>
                    <a:srgbClr val="064469"/>
                  </a:solidFill>
                  <a:latin typeface="Calibri" pitchFamily="34" charset="0"/>
                </a:rPr>
                <a:t>Referring </a:t>
              </a:r>
              <a:r>
                <a:rPr lang="en-US" b="1" baseline="-25000" dirty="0">
                  <a:solidFill>
                    <a:srgbClr val="064469"/>
                  </a:solidFill>
                  <a:latin typeface="Calibri" pitchFamily="34" charset="0"/>
                </a:rPr>
                <a:t>Physician</a:t>
              </a:r>
            </a:p>
          </p:txBody>
        </p:sp>
        <p:pic>
          <p:nvPicPr>
            <p:cNvPr id="29" name="Picture 2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94645" y="4160529"/>
              <a:ext cx="1600200" cy="748383"/>
            </a:xfrm>
            <a:prstGeom prst="rect">
              <a:avLst/>
            </a:prstGeom>
          </p:spPr>
        </p:pic>
      </p:grpSp>
      <p:grpSp>
        <p:nvGrpSpPr>
          <p:cNvPr id="2" name="Group 1"/>
          <p:cNvGrpSpPr/>
          <p:nvPr/>
        </p:nvGrpSpPr>
        <p:grpSpPr>
          <a:xfrm>
            <a:off x="4035652" y="2806491"/>
            <a:ext cx="1275308" cy="909512"/>
            <a:chOff x="4135034" y="3315354"/>
            <a:chExt cx="1275308" cy="909512"/>
          </a:xfrm>
        </p:grpSpPr>
        <p:sp>
          <p:nvSpPr>
            <p:cNvPr id="32" name="Rectangle 31"/>
            <p:cNvSpPr/>
            <p:nvPr/>
          </p:nvSpPr>
          <p:spPr>
            <a:xfrm>
              <a:off x="4135034" y="3352286"/>
              <a:ext cx="1275308" cy="87258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r>
                <a:rPr lang="en-US" b="1" baseline="-25000" dirty="0" smtClean="0">
                  <a:solidFill>
                    <a:srgbClr val="064469"/>
                  </a:solidFill>
                  <a:latin typeface="Calibri" pitchFamily="34" charset="0"/>
                </a:rPr>
                <a:t>Faculty Accreditation</a:t>
              </a:r>
              <a:endParaRPr lang="en-US" b="1" baseline="-25000" dirty="0">
                <a:solidFill>
                  <a:srgbClr val="064469"/>
                </a:solidFill>
                <a:latin typeface="Calibri" pitchFamily="34" charset="0"/>
              </a:endParaRPr>
            </a:p>
          </p:txBody>
        </p:sp>
        <p:pic>
          <p:nvPicPr>
            <p:cNvPr id="33" name="Picture 3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83032" y="3315354"/>
              <a:ext cx="579312" cy="579314"/>
            </a:xfrm>
            <a:prstGeom prst="rect">
              <a:avLst/>
            </a:prstGeom>
          </p:spPr>
        </p:pic>
      </p:grpSp>
      <p:grpSp>
        <p:nvGrpSpPr>
          <p:cNvPr id="38" name="Group 37"/>
          <p:cNvGrpSpPr/>
          <p:nvPr/>
        </p:nvGrpSpPr>
        <p:grpSpPr>
          <a:xfrm>
            <a:off x="4043107" y="4950819"/>
            <a:ext cx="1260399" cy="1907181"/>
            <a:chOff x="3866590" y="4717056"/>
            <a:chExt cx="1414885" cy="2140943"/>
          </a:xfrm>
        </p:grpSpPr>
        <p:sp>
          <p:nvSpPr>
            <p:cNvPr id="35" name="Rectangle 34"/>
            <p:cNvSpPr/>
            <p:nvPr/>
          </p:nvSpPr>
          <p:spPr>
            <a:xfrm>
              <a:off x="3866590" y="4717056"/>
              <a:ext cx="1414885" cy="2140943"/>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endParaRPr lang="en-US" sz="1200" b="1" baseline="-25000" dirty="0">
                <a:solidFill>
                  <a:srgbClr val="064469"/>
                </a:solidFill>
              </a:endParaRPr>
            </a:p>
            <a:p>
              <a:pPr algn="ctr"/>
              <a:endParaRPr lang="en-US" sz="1200" b="1" baseline="-25000" dirty="0" smtClean="0">
                <a:solidFill>
                  <a:srgbClr val="064469"/>
                </a:solidFill>
              </a:endParaRPr>
            </a:p>
            <a:p>
              <a:pPr algn="ctr"/>
              <a:r>
                <a:rPr lang="en-US" sz="1700" b="1" baseline="-25000" dirty="0" smtClean="0">
                  <a:solidFill>
                    <a:srgbClr val="064469"/>
                  </a:solidFill>
                  <a:latin typeface="Calibri" pitchFamily="34" charset="0"/>
                </a:rPr>
                <a:t>Board </a:t>
              </a:r>
              <a:r>
                <a:rPr lang="en-US" sz="1700" b="1" baseline="-25000" dirty="0">
                  <a:solidFill>
                    <a:srgbClr val="064469"/>
                  </a:solidFill>
                  <a:latin typeface="Calibri" pitchFamily="34" charset="0"/>
                </a:rPr>
                <a:t>Certified </a:t>
              </a:r>
              <a:r>
                <a:rPr lang="en-US" sz="1700" b="1" baseline="-25000" dirty="0" smtClean="0">
                  <a:solidFill>
                    <a:srgbClr val="064469"/>
                  </a:solidFill>
                  <a:latin typeface="Calibri" pitchFamily="34" charset="0"/>
                </a:rPr>
                <a:t/>
              </a:r>
              <a:br>
                <a:rPr lang="en-US" sz="1700" b="1" baseline="-25000" dirty="0" smtClean="0">
                  <a:solidFill>
                    <a:srgbClr val="064469"/>
                  </a:solidFill>
                  <a:latin typeface="Calibri" pitchFamily="34" charset="0"/>
                </a:rPr>
              </a:br>
              <a:r>
                <a:rPr lang="en-US" sz="1700" b="1" baseline="-25000" dirty="0" smtClean="0">
                  <a:solidFill>
                    <a:srgbClr val="064469"/>
                  </a:solidFill>
                  <a:latin typeface="Calibri" pitchFamily="34" charset="0"/>
                </a:rPr>
                <a:t>Radiologists</a:t>
              </a:r>
              <a:endParaRPr lang="en-US" sz="1700" b="1" baseline="-25000" dirty="0">
                <a:solidFill>
                  <a:srgbClr val="064469"/>
                </a:solidFill>
                <a:latin typeface="Calibri" pitchFamily="34" charset="0"/>
              </a:endParaRPr>
            </a:p>
            <a:p>
              <a:pPr algn="ctr"/>
              <a:r>
                <a:rPr lang="en-US" sz="1700" b="1" baseline="-25000" dirty="0">
                  <a:solidFill>
                    <a:srgbClr val="064469"/>
                  </a:solidFill>
                  <a:latin typeface="Calibri" pitchFamily="34" charset="0"/>
                </a:rPr>
                <a:t>Engage in </a:t>
              </a:r>
              <a:r>
                <a:rPr lang="en-US" sz="1700" b="1" baseline="-25000" dirty="0" smtClean="0">
                  <a:solidFill>
                    <a:srgbClr val="064469"/>
                  </a:solidFill>
                  <a:latin typeface="Calibri" pitchFamily="34" charset="0"/>
                </a:rPr>
                <a:t>Lifelong </a:t>
              </a:r>
              <a:r>
                <a:rPr lang="en-US" sz="1700" b="1" baseline="-25000" dirty="0">
                  <a:solidFill>
                    <a:srgbClr val="064469"/>
                  </a:solidFill>
                  <a:latin typeface="Calibri" pitchFamily="34" charset="0"/>
                </a:rPr>
                <a:t>Learning</a:t>
              </a:r>
            </a:p>
            <a:p>
              <a:pPr algn="ctr"/>
              <a:r>
                <a:rPr lang="en-US" sz="1700" b="1" baseline="-25000" dirty="0">
                  <a:solidFill>
                    <a:srgbClr val="064469"/>
                  </a:solidFill>
                  <a:latin typeface="Calibri" pitchFamily="34" charset="0"/>
                </a:rPr>
                <a:t>Through Maintenance of Certifications</a:t>
              </a:r>
            </a:p>
          </p:txBody>
        </p:sp>
        <p:pic>
          <p:nvPicPr>
            <p:cNvPr id="36" name="Picture 3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04383" y="4767193"/>
              <a:ext cx="1139298" cy="624931"/>
            </a:xfrm>
            <a:prstGeom prst="rect">
              <a:avLst/>
            </a:prstGeom>
          </p:spPr>
        </p:pic>
      </p:grpSp>
      <p:grpSp>
        <p:nvGrpSpPr>
          <p:cNvPr id="13" name="Group 12"/>
          <p:cNvGrpSpPr/>
          <p:nvPr/>
        </p:nvGrpSpPr>
        <p:grpSpPr>
          <a:xfrm>
            <a:off x="4035652" y="2655545"/>
            <a:ext cx="1275308" cy="152400"/>
            <a:chOff x="4126774" y="2879913"/>
            <a:chExt cx="1275308" cy="152400"/>
          </a:xfrm>
        </p:grpSpPr>
        <p:cxnSp>
          <p:nvCxnSpPr>
            <p:cNvPr id="40" name="Straight Connector 39"/>
            <p:cNvCxnSpPr/>
            <p:nvPr/>
          </p:nvCxnSpPr>
          <p:spPr>
            <a:xfrm>
              <a:off x="4126774" y="3032313"/>
              <a:ext cx="12753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64428" y="2879913"/>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035652" y="3716003"/>
            <a:ext cx="1275308" cy="152400"/>
            <a:chOff x="4126774" y="3992600"/>
            <a:chExt cx="1275308" cy="152400"/>
          </a:xfrm>
        </p:grpSpPr>
        <p:cxnSp>
          <p:nvCxnSpPr>
            <p:cNvPr id="43" name="Straight Connector 42"/>
            <p:cNvCxnSpPr/>
            <p:nvPr/>
          </p:nvCxnSpPr>
          <p:spPr>
            <a:xfrm>
              <a:off x="4126774" y="4145000"/>
              <a:ext cx="12753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778616" y="3992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a:off x="2713833" y="1932761"/>
            <a:ext cx="9776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57338" y="1932761"/>
            <a:ext cx="9059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4035652" y="4772337"/>
            <a:ext cx="1275308" cy="152400"/>
            <a:chOff x="4126774" y="3992600"/>
            <a:chExt cx="1275308" cy="152400"/>
          </a:xfrm>
        </p:grpSpPr>
        <p:cxnSp>
          <p:nvCxnSpPr>
            <p:cNvPr id="48" name="Straight Connector 47"/>
            <p:cNvCxnSpPr/>
            <p:nvPr/>
          </p:nvCxnSpPr>
          <p:spPr>
            <a:xfrm>
              <a:off x="4126774" y="4145000"/>
              <a:ext cx="127530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778616" y="3992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034640" y="3893201"/>
            <a:ext cx="1282646" cy="877600"/>
          </a:xfrm>
          <a:prstGeom prst="rect">
            <a:avLst/>
          </a:prstGeom>
        </p:spPr>
      </p:pic>
    </p:spTree>
    <p:extLst>
      <p:ext uri="{BB962C8B-B14F-4D97-AF65-F5344CB8AC3E}">
        <p14:creationId xmlns:p14="http://schemas.microsoft.com/office/powerpoint/2010/main" val="110465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ing 3.0 PO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6585" cy="6858000"/>
          </a:xfrm>
          <a:prstGeom prst="rect">
            <a:avLst/>
          </a:prstGeom>
        </p:spPr>
      </p:pic>
      <p:cxnSp>
        <p:nvCxnSpPr>
          <p:cNvPr id="26" name="Straight Connector 25"/>
          <p:cNvCxnSpPr/>
          <p:nvPr/>
        </p:nvCxnSpPr>
        <p:spPr>
          <a:xfrm>
            <a:off x="1727105" y="3216972"/>
            <a:ext cx="0" cy="1813203"/>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590795" y="3107267"/>
            <a:ext cx="3767667" cy="897466"/>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00862" y="2381396"/>
            <a:ext cx="2461247"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457200" y="274638"/>
            <a:ext cx="8229600" cy="792162"/>
          </a:xfrm>
        </p:spPr>
        <p:txBody>
          <a:bodyPr anchor="ctr">
            <a:normAutofit/>
          </a:bodyPr>
          <a:lstStyle/>
          <a:p>
            <a:r>
              <a:rPr lang="en-US" sz="3600" dirty="0" smtClean="0">
                <a:latin typeface="Arial" charset="0"/>
                <a:ea typeface="MS PGothic" charset="0"/>
                <a:cs typeface="Arial" charset="0"/>
              </a:rPr>
              <a:t>Imaging 3.0 – Beyond the Interpretation</a:t>
            </a:r>
            <a:endParaRPr lang="en-US" sz="3600" dirty="0"/>
          </a:p>
        </p:txBody>
      </p:sp>
      <p:grpSp>
        <p:nvGrpSpPr>
          <p:cNvPr id="5" name="Group 4"/>
          <p:cNvGrpSpPr/>
          <p:nvPr/>
        </p:nvGrpSpPr>
        <p:grpSpPr>
          <a:xfrm>
            <a:off x="593815" y="1346070"/>
            <a:ext cx="2225578" cy="2000370"/>
            <a:chOff x="780089" y="1344932"/>
            <a:chExt cx="2225578" cy="2000370"/>
          </a:xfrm>
        </p:grpSpPr>
        <p:sp>
          <p:nvSpPr>
            <p:cNvPr id="19" name="Rectangle 18"/>
            <p:cNvSpPr/>
            <p:nvPr/>
          </p:nvSpPr>
          <p:spPr>
            <a:xfrm>
              <a:off x="780089" y="1344932"/>
              <a:ext cx="2225578" cy="200037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2000" b="1" baseline="-25000" dirty="0" smtClean="0">
                  <a:solidFill>
                    <a:srgbClr val="064469"/>
                  </a:solidFill>
                </a:rPr>
                <a:t/>
              </a:r>
              <a:br>
                <a:rPr lang="en-US" sz="2000" b="1" baseline="-25000" dirty="0" smtClean="0">
                  <a:solidFill>
                    <a:srgbClr val="064469"/>
                  </a:solidFill>
                </a:rPr>
              </a:br>
              <a:r>
                <a:rPr lang="en-US" sz="2000" b="1" baseline="-25000" dirty="0" smtClean="0">
                  <a:solidFill>
                    <a:srgbClr val="064469"/>
                  </a:solidFill>
                </a:rPr>
                <a:t>Referring </a:t>
              </a:r>
              <a:r>
                <a:rPr lang="en-US" sz="2000" b="1" baseline="-25000" dirty="0">
                  <a:solidFill>
                    <a:srgbClr val="064469"/>
                  </a:solidFill>
                </a:rPr>
                <a:t>Physician </a:t>
              </a:r>
            </a:p>
            <a:p>
              <a:pPr algn="ctr"/>
              <a:r>
                <a:rPr lang="en-US" sz="2000" b="1" baseline="-25000" dirty="0">
                  <a:solidFill>
                    <a:srgbClr val="064469"/>
                  </a:solidFill>
                </a:rPr>
                <a:t>Considers Imaging</a:t>
              </a:r>
            </a:p>
          </p:txBody>
        </p:sp>
        <p:pic>
          <p:nvPicPr>
            <p:cNvPr id="25" name="Picture 2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8026" y="1346070"/>
              <a:ext cx="2214539" cy="1035697"/>
            </a:xfrm>
            <a:prstGeom prst="rect">
              <a:avLst/>
            </a:prstGeom>
          </p:spPr>
        </p:pic>
      </p:grpSp>
      <p:grpSp>
        <p:nvGrpSpPr>
          <p:cNvPr id="4" name="Group 3"/>
          <p:cNvGrpSpPr/>
          <p:nvPr/>
        </p:nvGrpSpPr>
        <p:grpSpPr>
          <a:xfrm>
            <a:off x="4486774" y="1409097"/>
            <a:ext cx="2738765" cy="1872040"/>
            <a:chOff x="4410579" y="1346070"/>
            <a:chExt cx="2738765" cy="1872040"/>
          </a:xfrm>
        </p:grpSpPr>
        <p:sp>
          <p:nvSpPr>
            <p:cNvPr id="29" name="Rectangle 28"/>
            <p:cNvSpPr/>
            <p:nvPr/>
          </p:nvSpPr>
          <p:spPr>
            <a:xfrm>
              <a:off x="4410579" y="1346070"/>
              <a:ext cx="2736058" cy="187204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2000" b="1" baseline="-25000" dirty="0" smtClean="0">
                  <a:solidFill>
                    <a:srgbClr val="064469"/>
                  </a:solidFill>
                  <a:latin typeface="Calibri" pitchFamily="34" charset="0"/>
                </a:rPr>
                <a:t/>
              </a:r>
              <a:br>
                <a:rPr lang="en-US" sz="2000" b="1" baseline="-25000" dirty="0" smtClean="0">
                  <a:solidFill>
                    <a:srgbClr val="064469"/>
                  </a:solidFill>
                  <a:latin typeface="Calibri" pitchFamily="34" charset="0"/>
                </a:rPr>
              </a:br>
              <a:r>
                <a:rPr lang="en-US" sz="2000" b="1" baseline="-25000" dirty="0" smtClean="0">
                  <a:solidFill>
                    <a:srgbClr val="064469"/>
                  </a:solidFill>
                  <a:latin typeface="Calibri" pitchFamily="34" charset="0"/>
                </a:rPr>
                <a:t>Imaging </a:t>
              </a:r>
              <a:r>
                <a:rPr lang="en-US" sz="2000" b="1" baseline="-25000" dirty="0">
                  <a:solidFill>
                    <a:srgbClr val="064469"/>
                  </a:solidFill>
                  <a:latin typeface="Calibri" pitchFamily="34" charset="0"/>
                </a:rPr>
                <a:t>History </a:t>
              </a:r>
              <a:r>
                <a:rPr lang="en-US" sz="2000" b="1" baseline="-25000" dirty="0" smtClean="0">
                  <a:solidFill>
                    <a:srgbClr val="064469"/>
                  </a:solidFill>
                  <a:latin typeface="Calibri" pitchFamily="34" charset="0"/>
                </a:rPr>
                <a:t/>
              </a:r>
              <a:br>
                <a:rPr lang="en-US" sz="2000" b="1" baseline="-25000" dirty="0" smtClean="0">
                  <a:solidFill>
                    <a:srgbClr val="064469"/>
                  </a:solidFill>
                  <a:latin typeface="Calibri" pitchFamily="34" charset="0"/>
                </a:rPr>
              </a:br>
              <a:r>
                <a:rPr lang="en-US" sz="2000" b="1" baseline="-25000" dirty="0" smtClean="0">
                  <a:solidFill>
                    <a:srgbClr val="064469"/>
                  </a:solidFill>
                  <a:latin typeface="Calibri" pitchFamily="34" charset="0"/>
                </a:rPr>
                <a:t>Reviewed </a:t>
              </a:r>
              <a:r>
                <a:rPr lang="en-US" sz="2000" b="1" baseline="-25000" dirty="0">
                  <a:solidFill>
                    <a:srgbClr val="064469"/>
                  </a:solidFill>
                  <a:latin typeface="Calibri" pitchFamily="34" charset="0"/>
                </a:rPr>
                <a:t>in PHR</a:t>
              </a: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579" y="1346070"/>
              <a:ext cx="2738765" cy="1074439"/>
            </a:xfrm>
            <a:prstGeom prst="rect">
              <a:avLst/>
            </a:prstGeom>
          </p:spPr>
        </p:pic>
      </p:grpSp>
      <p:grpSp>
        <p:nvGrpSpPr>
          <p:cNvPr id="38" name="Group 37"/>
          <p:cNvGrpSpPr/>
          <p:nvPr/>
        </p:nvGrpSpPr>
        <p:grpSpPr>
          <a:xfrm>
            <a:off x="6358462" y="3929697"/>
            <a:ext cx="2188439" cy="1497353"/>
            <a:chOff x="6351330" y="3891488"/>
            <a:chExt cx="2736058" cy="1872040"/>
          </a:xfrm>
        </p:grpSpPr>
        <p:sp>
          <p:nvSpPr>
            <p:cNvPr id="32" name="Rectangle 31"/>
            <p:cNvSpPr/>
            <p:nvPr/>
          </p:nvSpPr>
          <p:spPr>
            <a:xfrm>
              <a:off x="6351330" y="3891488"/>
              <a:ext cx="2736058" cy="187204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33" name="Picture 3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553200" y="3920063"/>
              <a:ext cx="2332319" cy="1725089"/>
            </a:xfrm>
            <a:prstGeom prst="rect">
              <a:avLst/>
            </a:prstGeom>
          </p:spPr>
        </p:pic>
      </p:grpSp>
      <p:grpSp>
        <p:nvGrpSpPr>
          <p:cNvPr id="37" name="Group 36"/>
          <p:cNvGrpSpPr/>
          <p:nvPr/>
        </p:nvGrpSpPr>
        <p:grpSpPr>
          <a:xfrm>
            <a:off x="3931484" y="3945180"/>
            <a:ext cx="2207559" cy="1497352"/>
            <a:chOff x="3455303" y="3906970"/>
            <a:chExt cx="2759964" cy="1872040"/>
          </a:xfrm>
        </p:grpSpPr>
        <p:sp>
          <p:nvSpPr>
            <p:cNvPr id="31" name="Rectangle 30"/>
            <p:cNvSpPr/>
            <p:nvPr/>
          </p:nvSpPr>
          <p:spPr>
            <a:xfrm>
              <a:off x="3455303" y="3906970"/>
              <a:ext cx="2736058" cy="187204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endParaRPr lang="en-US" sz="1200" b="1" baseline="-25000" dirty="0" smtClean="0">
                <a:solidFill>
                  <a:srgbClr val="064469"/>
                </a:solidFill>
              </a:endParaRPr>
            </a:p>
            <a:p>
              <a:pPr algn="ctr"/>
              <a:endParaRPr lang="en-US" sz="1200" b="1" baseline="-25000" dirty="0">
                <a:solidFill>
                  <a:srgbClr val="064469"/>
                </a:solidFill>
              </a:endParaRPr>
            </a:p>
            <a:p>
              <a:pPr algn="ctr"/>
              <a:r>
                <a:rPr lang="en-US" sz="2000" b="1" baseline="-25000" dirty="0" smtClean="0">
                  <a:solidFill>
                    <a:srgbClr val="064469"/>
                  </a:solidFill>
                </a:rPr>
                <a:t>Appropriateness </a:t>
              </a:r>
              <a:br>
                <a:rPr lang="en-US" sz="2000" b="1" baseline="-25000" dirty="0" smtClean="0">
                  <a:solidFill>
                    <a:srgbClr val="064469"/>
                  </a:solidFill>
                </a:rPr>
              </a:br>
              <a:r>
                <a:rPr lang="en-US" sz="2000" b="1" baseline="-25000" dirty="0" smtClean="0">
                  <a:solidFill>
                    <a:srgbClr val="064469"/>
                  </a:solidFill>
                </a:rPr>
                <a:t>Criteria</a:t>
              </a:r>
              <a:endParaRPr lang="en-US" sz="2000" b="1" baseline="-25000" dirty="0">
                <a:solidFill>
                  <a:srgbClr val="064469"/>
                </a:solidFill>
              </a:endParaRPr>
            </a:p>
            <a:p>
              <a:pPr algn="ctr"/>
              <a:r>
                <a:rPr lang="en-US" sz="2000" b="1" baseline="-25000" dirty="0">
                  <a:solidFill>
                    <a:srgbClr val="064469"/>
                  </a:solidFill>
                </a:rPr>
                <a:t>Consulted</a:t>
              </a:r>
            </a:p>
          </p:txBody>
        </p:sp>
        <p:pic>
          <p:nvPicPr>
            <p:cNvPr id="34" name="Picture 3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55304" y="3906970"/>
              <a:ext cx="2759963" cy="1116024"/>
            </a:xfrm>
            <a:prstGeom prst="rect">
              <a:avLst/>
            </a:prstGeom>
          </p:spPr>
        </p:pic>
      </p:grpSp>
      <p:grpSp>
        <p:nvGrpSpPr>
          <p:cNvPr id="27" name="Group 26"/>
          <p:cNvGrpSpPr/>
          <p:nvPr/>
        </p:nvGrpSpPr>
        <p:grpSpPr>
          <a:xfrm>
            <a:off x="985617" y="5223856"/>
            <a:ext cx="1482975" cy="1014667"/>
            <a:chOff x="763577" y="6002536"/>
            <a:chExt cx="1447800" cy="990600"/>
          </a:xfrm>
        </p:grpSpPr>
        <p:sp>
          <p:nvSpPr>
            <p:cNvPr id="28" name="Rectangle 27"/>
            <p:cNvSpPr/>
            <p:nvPr/>
          </p:nvSpPr>
          <p:spPr>
            <a:xfrm>
              <a:off x="763577" y="6002536"/>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39" name="Picture 3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26572" y="6031111"/>
              <a:ext cx="1321810" cy="908744"/>
            </a:xfrm>
            <a:prstGeom prst="rect">
              <a:avLst/>
            </a:prstGeom>
          </p:spPr>
        </p:pic>
      </p:grpSp>
      <p:sp>
        <p:nvSpPr>
          <p:cNvPr id="45" name="Rectangle 44"/>
          <p:cNvSpPr/>
          <p:nvPr/>
        </p:nvSpPr>
        <p:spPr>
          <a:xfrm>
            <a:off x="213691" y="4175710"/>
            <a:ext cx="1482975" cy="1014667"/>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46" name="Picture 4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76505" y="4237933"/>
            <a:ext cx="1357346" cy="904139"/>
          </a:xfrm>
          <a:prstGeom prst="rect">
            <a:avLst/>
          </a:prstGeom>
        </p:spPr>
      </p:pic>
      <p:grpSp>
        <p:nvGrpSpPr>
          <p:cNvPr id="42" name="Group 41"/>
          <p:cNvGrpSpPr/>
          <p:nvPr/>
        </p:nvGrpSpPr>
        <p:grpSpPr>
          <a:xfrm>
            <a:off x="1776803" y="4175709"/>
            <a:ext cx="1532800" cy="1014667"/>
            <a:chOff x="1549390" y="4997873"/>
            <a:chExt cx="1496443" cy="990600"/>
          </a:xfrm>
        </p:grpSpPr>
        <p:sp>
          <p:nvSpPr>
            <p:cNvPr id="43" name="Rectangle 42"/>
            <p:cNvSpPr/>
            <p:nvPr/>
          </p:nvSpPr>
          <p:spPr>
            <a:xfrm>
              <a:off x="1549390" y="4997873"/>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44" name="Picture 4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549390" y="5106455"/>
              <a:ext cx="1496443" cy="862968"/>
            </a:xfrm>
            <a:prstGeom prst="rect">
              <a:avLst/>
            </a:prstGeom>
          </p:spPr>
        </p:pic>
      </p:grpSp>
    </p:spTree>
    <p:extLst>
      <p:ext uri="{BB962C8B-B14F-4D97-AF65-F5344CB8AC3E}">
        <p14:creationId xmlns:p14="http://schemas.microsoft.com/office/powerpoint/2010/main" val="2148473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2561526" y="2287016"/>
            <a:ext cx="953506"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406235" y="2282494"/>
            <a:ext cx="953506"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3" name="Title 1"/>
          <p:cNvSpPr>
            <a:spLocks noGrp="1"/>
          </p:cNvSpPr>
          <p:nvPr>
            <p:ph type="title"/>
          </p:nvPr>
        </p:nvSpPr>
        <p:spPr>
          <a:xfrm>
            <a:off x="457200" y="274638"/>
            <a:ext cx="8229600" cy="792162"/>
          </a:xfrm>
        </p:spPr>
        <p:txBody>
          <a:bodyPr anchor="ctr">
            <a:normAutofit/>
          </a:bodyPr>
          <a:lstStyle/>
          <a:p>
            <a:r>
              <a:rPr lang="en-US" sz="3600" dirty="0" smtClean="0">
                <a:latin typeface="Arial" charset="0"/>
                <a:ea typeface="MS PGothic" charset="0"/>
                <a:cs typeface="Arial" charset="0"/>
              </a:rPr>
              <a:t>Imaging 3.0 – Beyond the Interpretation</a:t>
            </a:r>
            <a:endParaRPr lang="en-US" sz="3600" dirty="0"/>
          </a:p>
        </p:txBody>
      </p:sp>
      <p:grpSp>
        <p:nvGrpSpPr>
          <p:cNvPr id="20" name="Group 19"/>
          <p:cNvGrpSpPr/>
          <p:nvPr/>
        </p:nvGrpSpPr>
        <p:grpSpPr>
          <a:xfrm>
            <a:off x="727135" y="1119846"/>
            <a:ext cx="1570650" cy="1411714"/>
            <a:chOff x="1059827" y="4149086"/>
            <a:chExt cx="1600200" cy="1438275"/>
          </a:xfrm>
        </p:grpSpPr>
        <p:sp>
          <p:nvSpPr>
            <p:cNvPr id="24" name="Rectangle 23"/>
            <p:cNvSpPr/>
            <p:nvPr/>
          </p:nvSpPr>
          <p:spPr>
            <a:xfrm>
              <a:off x="1059827" y="4149086"/>
              <a:ext cx="1600199"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25000" dirty="0" smtClean="0">
                <a:solidFill>
                  <a:schemeClr val="accent1">
                    <a:lumMod val="50000"/>
                  </a:schemeClr>
                </a:solidFill>
              </a:endParaRPr>
            </a:p>
            <a:p>
              <a:pPr algn="ctr"/>
              <a:endParaRPr lang="en-US" sz="1600" baseline="-25000" dirty="0">
                <a:solidFill>
                  <a:schemeClr val="accent1">
                    <a:lumMod val="50000"/>
                  </a:schemeClr>
                </a:solidFill>
              </a:endParaRPr>
            </a:p>
            <a:p>
              <a:pPr algn="ctr"/>
              <a:endParaRPr lang="en-US" sz="1600" baseline="-25000" dirty="0" smtClean="0">
                <a:solidFill>
                  <a:schemeClr val="accent1">
                    <a:lumMod val="50000"/>
                  </a:schemeClr>
                </a:solidFill>
              </a:endParaRPr>
            </a:p>
            <a:p>
              <a:pPr algn="ctr"/>
              <a:r>
                <a:rPr lang="en-US" sz="1600" b="1" baseline="-25000" dirty="0" smtClean="0">
                  <a:solidFill>
                    <a:srgbClr val="064469"/>
                  </a:solidFill>
                  <a:latin typeface="Calibri" pitchFamily="34" charset="0"/>
                </a:rPr>
                <a:t/>
              </a:r>
              <a:br>
                <a:rPr lang="en-US" sz="1600" b="1" baseline="-25000" dirty="0" smtClean="0">
                  <a:solidFill>
                    <a:srgbClr val="064469"/>
                  </a:solidFill>
                  <a:latin typeface="Calibri" pitchFamily="34" charset="0"/>
                </a:rPr>
              </a:br>
              <a:r>
                <a:rPr lang="en-US" sz="1600" b="1" baseline="-25000" dirty="0" smtClean="0">
                  <a:solidFill>
                    <a:srgbClr val="064469"/>
                  </a:solidFill>
                  <a:latin typeface="Calibri" pitchFamily="34" charset="0"/>
                </a:rPr>
                <a:t>Referring </a:t>
              </a:r>
              <a:r>
                <a:rPr lang="en-US" sz="1600" b="1" baseline="-25000" dirty="0">
                  <a:solidFill>
                    <a:srgbClr val="064469"/>
                  </a:solidFill>
                  <a:latin typeface="Calibri" pitchFamily="34" charset="0"/>
                </a:rPr>
                <a:t>Physician </a:t>
              </a:r>
            </a:p>
            <a:p>
              <a:pPr algn="ctr"/>
              <a:r>
                <a:rPr lang="en-US" sz="1600" b="1" baseline="-25000" dirty="0">
                  <a:solidFill>
                    <a:srgbClr val="064469"/>
                  </a:solidFill>
                  <a:latin typeface="Calibri" pitchFamily="34" charset="0"/>
                </a:rPr>
                <a:t>Considers Imaging</a:t>
              </a:r>
            </a:p>
          </p:txBody>
        </p:sp>
        <p:pic>
          <p:nvPicPr>
            <p:cNvPr id="27" name="Picture 2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67764" y="4150225"/>
              <a:ext cx="1592263" cy="744671"/>
            </a:xfrm>
            <a:prstGeom prst="rect">
              <a:avLst/>
            </a:prstGeom>
          </p:spPr>
        </p:pic>
      </p:grpSp>
      <p:grpSp>
        <p:nvGrpSpPr>
          <p:cNvPr id="28" name="Group 27"/>
          <p:cNvGrpSpPr/>
          <p:nvPr/>
        </p:nvGrpSpPr>
        <p:grpSpPr>
          <a:xfrm>
            <a:off x="3791424" y="1119846"/>
            <a:ext cx="1570648" cy="1411714"/>
            <a:chOff x="2673888" y="3430736"/>
            <a:chExt cx="1600200" cy="1438275"/>
          </a:xfrm>
        </p:grpSpPr>
        <p:sp>
          <p:nvSpPr>
            <p:cNvPr id="29" name="Rectangle 28"/>
            <p:cNvSpPr/>
            <p:nvPr/>
          </p:nvSpPr>
          <p:spPr>
            <a:xfrm>
              <a:off x="2673888" y="3430736"/>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baseline="-25000" dirty="0" smtClean="0">
                <a:solidFill>
                  <a:schemeClr val="accent1">
                    <a:lumMod val="50000"/>
                  </a:schemeClr>
                </a:solidFill>
              </a:endParaRPr>
            </a:p>
            <a:p>
              <a:pPr algn="ctr"/>
              <a:endParaRPr lang="en-US" sz="1600" b="1" baseline="-25000" dirty="0">
                <a:solidFill>
                  <a:schemeClr val="accent1">
                    <a:lumMod val="50000"/>
                  </a:schemeClr>
                </a:solidFill>
              </a:endParaRPr>
            </a:p>
            <a:p>
              <a:pPr algn="ctr"/>
              <a:r>
                <a:rPr lang="en-US" sz="1600" b="1" baseline="-25000" dirty="0" smtClean="0">
                  <a:solidFill>
                    <a:schemeClr val="accent1">
                      <a:lumMod val="50000"/>
                    </a:schemeClr>
                  </a:solidFill>
                </a:rPr>
                <a:t/>
              </a:r>
              <a:br>
                <a:rPr lang="en-US" sz="1600" b="1" baseline="-25000" dirty="0" smtClean="0">
                  <a:solidFill>
                    <a:schemeClr val="accent1">
                      <a:lumMod val="50000"/>
                    </a:schemeClr>
                  </a:solidFill>
                </a:rPr>
              </a:br>
              <a:endParaRPr lang="en-US" sz="1600" b="1" baseline="-25000" dirty="0" smtClean="0">
                <a:solidFill>
                  <a:schemeClr val="accent1">
                    <a:lumMod val="50000"/>
                  </a:schemeClr>
                </a:solidFill>
              </a:endParaRPr>
            </a:p>
            <a:p>
              <a:pPr algn="ctr"/>
              <a:r>
                <a:rPr lang="en-US" sz="1600" b="1" baseline="-25000" dirty="0" smtClean="0">
                  <a:solidFill>
                    <a:srgbClr val="064469"/>
                  </a:solidFill>
                  <a:latin typeface="Calibri" pitchFamily="34" charset="0"/>
                </a:rPr>
                <a:t>Imaging </a:t>
              </a:r>
              <a:r>
                <a:rPr lang="en-US" sz="1600" b="1" baseline="-25000" dirty="0">
                  <a:solidFill>
                    <a:srgbClr val="064469"/>
                  </a:solidFill>
                  <a:latin typeface="Calibri" pitchFamily="34" charset="0"/>
                </a:rPr>
                <a:t>Acquisition </a:t>
              </a:r>
            </a:p>
            <a:p>
              <a:pPr algn="ctr"/>
              <a:r>
                <a:rPr lang="en-US" sz="1600" b="1" baseline="-25000" dirty="0">
                  <a:solidFill>
                    <a:srgbClr val="064469"/>
                  </a:solidFill>
                  <a:latin typeface="Calibri" pitchFamily="34" charset="0"/>
                </a:rPr>
                <a:t>&amp; Interpretation</a:t>
              </a:r>
            </a:p>
          </p:txBody>
        </p:sp>
        <p:pic>
          <p:nvPicPr>
            <p:cNvPr id="30" name="Picture 2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3888" y="3431875"/>
              <a:ext cx="1600200" cy="748383"/>
            </a:xfrm>
            <a:prstGeom prst="rect">
              <a:avLst/>
            </a:prstGeom>
          </p:spPr>
        </p:pic>
      </p:grpSp>
      <p:grpSp>
        <p:nvGrpSpPr>
          <p:cNvPr id="31" name="Group 30"/>
          <p:cNvGrpSpPr/>
          <p:nvPr/>
        </p:nvGrpSpPr>
        <p:grpSpPr>
          <a:xfrm>
            <a:off x="6962268" y="1119845"/>
            <a:ext cx="1570648" cy="1411713"/>
            <a:chOff x="7194645" y="4159390"/>
            <a:chExt cx="1600200" cy="1438275"/>
          </a:xfrm>
        </p:grpSpPr>
        <p:sp>
          <p:nvSpPr>
            <p:cNvPr id="32" name="Rectangle 31"/>
            <p:cNvSpPr/>
            <p:nvPr/>
          </p:nvSpPr>
          <p:spPr>
            <a:xfrm>
              <a:off x="7194645" y="4159390"/>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b="1" baseline="-25000" dirty="0" smtClean="0">
                <a:solidFill>
                  <a:srgbClr val="064469"/>
                </a:solidFill>
              </a:endParaRPr>
            </a:p>
            <a:p>
              <a:pPr algn="ctr"/>
              <a:endParaRPr lang="en-US" b="1" baseline="-25000" dirty="0">
                <a:solidFill>
                  <a:srgbClr val="064469"/>
                </a:solidFill>
              </a:endParaRPr>
            </a:p>
            <a:p>
              <a:pPr algn="ctr"/>
              <a:endParaRPr lang="en-US" b="1" baseline="-25000" dirty="0" smtClean="0">
                <a:solidFill>
                  <a:srgbClr val="064469"/>
                </a:solidFill>
              </a:endParaRPr>
            </a:p>
            <a:p>
              <a:pPr algn="ctr"/>
              <a:r>
                <a:rPr lang="en-US" sz="1600" b="1" baseline="-25000" dirty="0" smtClean="0">
                  <a:solidFill>
                    <a:srgbClr val="064469"/>
                  </a:solidFill>
                  <a:latin typeface="Calibri" pitchFamily="34" charset="0"/>
                </a:rPr>
                <a:t>Actionable </a:t>
              </a:r>
              <a:r>
                <a:rPr lang="en-US" sz="1600" b="1" baseline="-25000" dirty="0">
                  <a:solidFill>
                    <a:srgbClr val="064469"/>
                  </a:solidFill>
                  <a:latin typeface="Calibri" pitchFamily="34" charset="0"/>
                </a:rPr>
                <a:t>Recommendations </a:t>
              </a:r>
              <a:r>
                <a:rPr lang="en-US" sz="1600" b="1" baseline="-25000" dirty="0" smtClean="0">
                  <a:solidFill>
                    <a:srgbClr val="064469"/>
                  </a:solidFill>
                  <a:latin typeface="Calibri" pitchFamily="34" charset="0"/>
                </a:rPr>
                <a:t/>
              </a:r>
              <a:br>
                <a:rPr lang="en-US" sz="1600" b="1" baseline="-25000" dirty="0" smtClean="0">
                  <a:solidFill>
                    <a:srgbClr val="064469"/>
                  </a:solidFill>
                  <a:latin typeface="Calibri" pitchFamily="34" charset="0"/>
                </a:rPr>
              </a:br>
              <a:r>
                <a:rPr lang="en-US" sz="1600" b="1" baseline="-25000" dirty="0" smtClean="0">
                  <a:solidFill>
                    <a:srgbClr val="064469"/>
                  </a:solidFill>
                  <a:latin typeface="Calibri" pitchFamily="34" charset="0"/>
                </a:rPr>
                <a:t>For </a:t>
              </a:r>
              <a:r>
                <a:rPr lang="en-US" sz="1600" b="1" baseline="-25000" dirty="0">
                  <a:solidFill>
                    <a:srgbClr val="064469"/>
                  </a:solidFill>
                  <a:latin typeface="Calibri" pitchFamily="34" charset="0"/>
                </a:rPr>
                <a:t>The Patient And </a:t>
              </a:r>
              <a:r>
                <a:rPr lang="en-US" sz="1600" b="1" baseline="-25000" dirty="0" smtClean="0">
                  <a:solidFill>
                    <a:srgbClr val="064469"/>
                  </a:solidFill>
                  <a:latin typeface="Calibri" pitchFamily="34" charset="0"/>
                </a:rPr>
                <a:t/>
              </a:r>
              <a:br>
                <a:rPr lang="en-US" sz="1600" b="1" baseline="-25000" dirty="0" smtClean="0">
                  <a:solidFill>
                    <a:srgbClr val="064469"/>
                  </a:solidFill>
                  <a:latin typeface="Calibri" pitchFamily="34" charset="0"/>
                </a:rPr>
              </a:br>
              <a:r>
                <a:rPr lang="en-US" sz="1600" b="1" baseline="-25000" dirty="0" smtClean="0">
                  <a:solidFill>
                    <a:srgbClr val="064469"/>
                  </a:solidFill>
                  <a:latin typeface="Calibri" pitchFamily="34" charset="0"/>
                </a:rPr>
                <a:t>Referring </a:t>
              </a:r>
              <a:r>
                <a:rPr lang="en-US" sz="1600" b="1" baseline="-25000" dirty="0">
                  <a:solidFill>
                    <a:srgbClr val="064469"/>
                  </a:solidFill>
                  <a:latin typeface="Calibri" pitchFamily="34" charset="0"/>
                </a:rPr>
                <a:t>Physician</a:t>
              </a:r>
            </a:p>
          </p:txBody>
        </p:sp>
        <p:pic>
          <p:nvPicPr>
            <p:cNvPr id="33" name="Picture 3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94645" y="4160529"/>
              <a:ext cx="1600200" cy="748383"/>
            </a:xfrm>
            <a:prstGeom prst="rect">
              <a:avLst/>
            </a:prstGeom>
          </p:spPr>
        </p:pic>
      </p:grpSp>
      <p:grpSp>
        <p:nvGrpSpPr>
          <p:cNvPr id="10" name="Group 9"/>
          <p:cNvGrpSpPr/>
          <p:nvPr/>
        </p:nvGrpSpPr>
        <p:grpSpPr>
          <a:xfrm>
            <a:off x="785851" y="2660634"/>
            <a:ext cx="1453219" cy="990600"/>
            <a:chOff x="725879" y="3239676"/>
            <a:chExt cx="1453219" cy="990600"/>
          </a:xfrm>
        </p:grpSpPr>
        <p:sp>
          <p:nvSpPr>
            <p:cNvPr id="34" name="Rectangle 33"/>
            <p:cNvSpPr/>
            <p:nvPr/>
          </p:nvSpPr>
          <p:spPr>
            <a:xfrm>
              <a:off x="725879" y="3239676"/>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Imaging History Reviewed </a:t>
              </a:r>
              <a:endParaRPr lang="en-US" sz="1200" b="1" baseline="-25000" dirty="0" smtClean="0">
                <a:solidFill>
                  <a:srgbClr val="064469"/>
                </a:solidFill>
              </a:endParaRPr>
            </a:p>
            <a:p>
              <a:pPr algn="ctr"/>
              <a:r>
                <a:rPr lang="en-US" sz="1200" b="1" baseline="-25000" dirty="0" smtClean="0">
                  <a:solidFill>
                    <a:srgbClr val="064469"/>
                  </a:solidFill>
                </a:rPr>
                <a:t>in </a:t>
              </a:r>
              <a:r>
                <a:rPr lang="en-US" sz="1200" b="1" baseline="-25000" dirty="0">
                  <a:solidFill>
                    <a:srgbClr val="064469"/>
                  </a:solidFill>
                </a:rPr>
                <a:t>PHR</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46" y="3239676"/>
              <a:ext cx="1444752" cy="566788"/>
            </a:xfrm>
            <a:prstGeom prst="rect">
              <a:avLst/>
            </a:prstGeom>
          </p:spPr>
        </p:pic>
      </p:grpSp>
      <p:grpSp>
        <p:nvGrpSpPr>
          <p:cNvPr id="46" name="Group 45"/>
          <p:cNvGrpSpPr/>
          <p:nvPr/>
        </p:nvGrpSpPr>
        <p:grpSpPr>
          <a:xfrm>
            <a:off x="11214" y="3797759"/>
            <a:ext cx="3019426" cy="990600"/>
            <a:chOff x="-5302" y="4511088"/>
            <a:chExt cx="3019426" cy="990600"/>
          </a:xfrm>
        </p:grpSpPr>
        <p:grpSp>
          <p:nvGrpSpPr>
            <p:cNvPr id="15" name="Group 14"/>
            <p:cNvGrpSpPr/>
            <p:nvPr/>
          </p:nvGrpSpPr>
          <p:grpSpPr>
            <a:xfrm>
              <a:off x="1566324" y="4511088"/>
              <a:ext cx="1447800" cy="990600"/>
              <a:chOff x="1549390" y="4511088"/>
              <a:chExt cx="1447800" cy="990600"/>
            </a:xfrm>
          </p:grpSpPr>
          <p:sp>
            <p:nvSpPr>
              <p:cNvPr id="37" name="Rectangle 36"/>
              <p:cNvSpPr/>
              <p:nvPr/>
            </p:nvSpPr>
            <p:spPr>
              <a:xfrm>
                <a:off x="1549390" y="4511088"/>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38" name="Picture 3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44640" y="4539664"/>
                <a:ext cx="1234159" cy="912840"/>
              </a:xfrm>
              <a:prstGeom prst="rect">
                <a:avLst/>
              </a:prstGeom>
            </p:spPr>
          </p:pic>
        </p:grpSp>
        <p:grpSp>
          <p:nvGrpSpPr>
            <p:cNvPr id="12" name="Group 11"/>
            <p:cNvGrpSpPr/>
            <p:nvPr/>
          </p:nvGrpSpPr>
          <p:grpSpPr>
            <a:xfrm>
              <a:off x="-5302" y="4511088"/>
              <a:ext cx="1460449" cy="990600"/>
              <a:chOff x="-5302" y="4511088"/>
              <a:chExt cx="1460449" cy="990600"/>
            </a:xfrm>
          </p:grpSpPr>
          <p:sp>
            <p:nvSpPr>
              <p:cNvPr id="36" name="Rectangle 35"/>
              <p:cNvSpPr/>
              <p:nvPr/>
            </p:nvSpPr>
            <p:spPr>
              <a:xfrm>
                <a:off x="3165" y="4511088"/>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Appropriateness Criteria</a:t>
                </a:r>
              </a:p>
              <a:p>
                <a:pPr algn="ctr"/>
                <a:r>
                  <a:rPr lang="en-US" sz="1200" b="1" baseline="-25000" dirty="0">
                    <a:solidFill>
                      <a:srgbClr val="064469"/>
                    </a:solidFill>
                  </a:rPr>
                  <a:t>Consulted</a:t>
                </a:r>
              </a:p>
            </p:txBody>
          </p:sp>
          <p:pic>
            <p:nvPicPr>
              <p:cNvPr id="39" name="Picture 3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302" y="4511088"/>
                <a:ext cx="1460449" cy="590550"/>
              </a:xfrm>
              <a:prstGeom prst="rect">
                <a:avLst/>
              </a:prstGeom>
            </p:spPr>
          </p:pic>
        </p:grpSp>
      </p:grpSp>
      <p:grpSp>
        <p:nvGrpSpPr>
          <p:cNvPr id="60" name="Group 59"/>
          <p:cNvGrpSpPr/>
          <p:nvPr/>
        </p:nvGrpSpPr>
        <p:grpSpPr>
          <a:xfrm>
            <a:off x="772044" y="5875531"/>
            <a:ext cx="1447800" cy="990600"/>
            <a:chOff x="763577" y="6002536"/>
            <a:chExt cx="1447800" cy="990600"/>
          </a:xfrm>
        </p:grpSpPr>
        <p:sp>
          <p:nvSpPr>
            <p:cNvPr id="42" name="Rectangle 41"/>
            <p:cNvSpPr/>
            <p:nvPr/>
          </p:nvSpPr>
          <p:spPr>
            <a:xfrm>
              <a:off x="763577" y="6002536"/>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45" name="Picture 4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26572" y="6031111"/>
              <a:ext cx="1321810" cy="908744"/>
            </a:xfrm>
            <a:prstGeom prst="rect">
              <a:avLst/>
            </a:prstGeom>
          </p:spPr>
        </p:pic>
      </p:grpSp>
      <p:grpSp>
        <p:nvGrpSpPr>
          <p:cNvPr id="52" name="Group 51"/>
          <p:cNvGrpSpPr/>
          <p:nvPr/>
        </p:nvGrpSpPr>
        <p:grpSpPr>
          <a:xfrm>
            <a:off x="-2015" y="3623070"/>
            <a:ext cx="3028950" cy="152400"/>
            <a:chOff x="390525" y="3276600"/>
            <a:chExt cx="3028950" cy="152400"/>
          </a:xfrm>
        </p:grpSpPr>
        <p:cxnSp>
          <p:nvCxnSpPr>
            <p:cNvPr id="50" name="Straight Connector 49"/>
            <p:cNvCxnSpPr/>
            <p:nvPr/>
          </p:nvCxnSpPr>
          <p:spPr>
            <a:xfrm>
              <a:off x="390525" y="3429000"/>
              <a:ext cx="3028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9050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1" name="Group 2050"/>
          <p:cNvGrpSpPr/>
          <p:nvPr/>
        </p:nvGrpSpPr>
        <p:grpSpPr>
          <a:xfrm>
            <a:off x="23619" y="4862401"/>
            <a:ext cx="3042668" cy="990600"/>
            <a:chOff x="23619" y="4862401"/>
            <a:chExt cx="3042668" cy="990600"/>
          </a:xfrm>
        </p:grpSpPr>
        <p:grpSp>
          <p:nvGrpSpPr>
            <p:cNvPr id="48" name="Group 47"/>
            <p:cNvGrpSpPr/>
            <p:nvPr/>
          </p:nvGrpSpPr>
          <p:grpSpPr>
            <a:xfrm>
              <a:off x="23619" y="4862401"/>
              <a:ext cx="1447800" cy="990600"/>
              <a:chOff x="3165" y="4997873"/>
              <a:chExt cx="1447800" cy="990600"/>
            </a:xfrm>
          </p:grpSpPr>
          <p:sp>
            <p:nvSpPr>
              <p:cNvPr id="40" name="Rectangle 39"/>
              <p:cNvSpPr/>
              <p:nvPr/>
            </p:nvSpPr>
            <p:spPr>
              <a:xfrm>
                <a:off x="3165" y="4997873"/>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43" name="Picture 4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4489" y="5051826"/>
                <a:ext cx="1325151" cy="882693"/>
              </a:xfrm>
              <a:prstGeom prst="rect">
                <a:avLst/>
              </a:prstGeom>
            </p:spPr>
          </p:pic>
        </p:grpSp>
        <p:grpSp>
          <p:nvGrpSpPr>
            <p:cNvPr id="47" name="Group 46"/>
            <p:cNvGrpSpPr/>
            <p:nvPr/>
          </p:nvGrpSpPr>
          <p:grpSpPr>
            <a:xfrm>
              <a:off x="1569844" y="4862401"/>
              <a:ext cx="1496443" cy="990600"/>
              <a:chOff x="1549390" y="4997873"/>
              <a:chExt cx="1496443" cy="990600"/>
            </a:xfrm>
          </p:grpSpPr>
          <p:sp>
            <p:nvSpPr>
              <p:cNvPr id="41" name="Rectangle 40"/>
              <p:cNvSpPr/>
              <p:nvPr/>
            </p:nvSpPr>
            <p:spPr>
              <a:xfrm>
                <a:off x="1549390" y="4997873"/>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44" name="Picture 4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549390" y="5106455"/>
                <a:ext cx="1496443" cy="862968"/>
              </a:xfrm>
              <a:prstGeom prst="rect">
                <a:avLst/>
              </a:prstGeom>
            </p:spPr>
          </p:pic>
        </p:grpSp>
      </p:grpSp>
      <p:grpSp>
        <p:nvGrpSpPr>
          <p:cNvPr id="53" name="Group 52"/>
          <p:cNvGrpSpPr/>
          <p:nvPr/>
        </p:nvGrpSpPr>
        <p:grpSpPr>
          <a:xfrm>
            <a:off x="-2015" y="4677367"/>
            <a:ext cx="3028950" cy="152400"/>
            <a:chOff x="390525" y="3276600"/>
            <a:chExt cx="3028950" cy="152400"/>
          </a:xfrm>
        </p:grpSpPr>
        <p:cxnSp>
          <p:nvCxnSpPr>
            <p:cNvPr id="54" name="Straight Connector 53"/>
            <p:cNvCxnSpPr/>
            <p:nvPr/>
          </p:nvCxnSpPr>
          <p:spPr>
            <a:xfrm>
              <a:off x="390525" y="3429000"/>
              <a:ext cx="3028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9050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788560" y="2480759"/>
            <a:ext cx="1447800" cy="152400"/>
            <a:chOff x="1176337" y="2057400"/>
            <a:chExt cx="1447800" cy="152400"/>
          </a:xfrm>
        </p:grpSpPr>
        <p:cxnSp>
          <p:nvCxnSpPr>
            <p:cNvPr id="57" name="Straight Connector 56"/>
            <p:cNvCxnSpPr/>
            <p:nvPr/>
          </p:nvCxnSpPr>
          <p:spPr>
            <a:xfrm>
              <a:off x="1176337"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900237"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8" name="Group 2047"/>
          <p:cNvGrpSpPr/>
          <p:nvPr/>
        </p:nvGrpSpPr>
        <p:grpSpPr>
          <a:xfrm>
            <a:off x="3844818" y="2480759"/>
            <a:ext cx="1447800" cy="152400"/>
            <a:chOff x="3844818" y="2484949"/>
            <a:chExt cx="1447800" cy="152400"/>
          </a:xfrm>
        </p:grpSpPr>
        <p:cxnSp>
          <p:nvCxnSpPr>
            <p:cNvPr id="63" name="Straight Connector 62"/>
            <p:cNvCxnSpPr/>
            <p:nvPr/>
          </p:nvCxnSpPr>
          <p:spPr>
            <a:xfrm>
              <a:off x="3844818" y="2637349"/>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4568718" y="2484949"/>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9" name="Group 2048"/>
          <p:cNvGrpSpPr/>
          <p:nvPr/>
        </p:nvGrpSpPr>
        <p:grpSpPr>
          <a:xfrm>
            <a:off x="3852848" y="2609832"/>
            <a:ext cx="1447800" cy="1038225"/>
            <a:chOff x="3852848" y="2609832"/>
            <a:chExt cx="1447800" cy="1038225"/>
          </a:xfrm>
        </p:grpSpPr>
        <p:sp>
          <p:nvSpPr>
            <p:cNvPr id="61" name="Rectangle 60"/>
            <p:cNvSpPr/>
            <p:nvPr/>
          </p:nvSpPr>
          <p:spPr>
            <a:xfrm>
              <a:off x="3852848" y="2657457"/>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smtClean="0">
                  <a:solidFill>
                    <a:srgbClr val="064469"/>
                  </a:solidFill>
                </a:rPr>
                <a:t>Faculty Accreditation</a:t>
              </a:r>
              <a:endParaRPr lang="en-US" sz="1200" b="1" baseline="-25000" dirty="0">
                <a:solidFill>
                  <a:srgbClr val="064469"/>
                </a:solidFill>
              </a:endParaRPr>
            </a:p>
          </p:txBody>
        </p:sp>
        <p:pic>
          <p:nvPicPr>
            <p:cNvPr id="67" name="Picture 66"/>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185032" y="2609832"/>
              <a:ext cx="783432" cy="783432"/>
            </a:xfrm>
            <a:prstGeom prst="rect">
              <a:avLst/>
            </a:prstGeom>
          </p:spPr>
        </p:pic>
      </p:grpSp>
      <p:sp>
        <p:nvSpPr>
          <p:cNvPr id="68" name="Rectangle 67"/>
          <p:cNvSpPr/>
          <p:nvPr/>
        </p:nvSpPr>
        <p:spPr>
          <a:xfrm>
            <a:off x="3855860" y="3804045"/>
            <a:ext cx="1449429" cy="1598422"/>
          </a:xfrm>
          <a:custGeom>
            <a:avLst/>
            <a:gdLst>
              <a:gd name="connsiteX0" fmla="*/ 0 w 1447800"/>
              <a:gd name="connsiteY0" fmla="*/ 0 h 2190750"/>
              <a:gd name="connsiteX1" fmla="*/ 1447800 w 1447800"/>
              <a:gd name="connsiteY1" fmla="*/ 0 h 2190750"/>
              <a:gd name="connsiteX2" fmla="*/ 1447800 w 1447800"/>
              <a:gd name="connsiteY2" fmla="*/ 2190750 h 2190750"/>
              <a:gd name="connsiteX3" fmla="*/ 0 w 1447800"/>
              <a:gd name="connsiteY3" fmla="*/ 2190750 h 2190750"/>
              <a:gd name="connsiteX4" fmla="*/ 0 w 1447800"/>
              <a:gd name="connsiteY4" fmla="*/ 0 h 2190750"/>
              <a:gd name="connsiteX0" fmla="*/ 0 w 1447800"/>
              <a:gd name="connsiteY0" fmla="*/ 0 h 2190750"/>
              <a:gd name="connsiteX1" fmla="*/ 1447800 w 1447800"/>
              <a:gd name="connsiteY1" fmla="*/ 0 h 2190750"/>
              <a:gd name="connsiteX2" fmla="*/ 1447800 w 1447800"/>
              <a:gd name="connsiteY2" fmla="*/ 2190750 h 2190750"/>
              <a:gd name="connsiteX3" fmla="*/ 740833 w 1447800"/>
              <a:gd name="connsiteY3" fmla="*/ 1792422 h 2190750"/>
              <a:gd name="connsiteX4" fmla="*/ 0 w 1447800"/>
              <a:gd name="connsiteY4" fmla="*/ 2190750 h 2190750"/>
              <a:gd name="connsiteX5" fmla="*/ 0 w 1447800"/>
              <a:gd name="connsiteY5" fmla="*/ 0 h 2190750"/>
              <a:gd name="connsiteX0" fmla="*/ 0 w 1456267"/>
              <a:gd name="connsiteY0" fmla="*/ 0 h 2190750"/>
              <a:gd name="connsiteX1" fmla="*/ 1447800 w 1456267"/>
              <a:gd name="connsiteY1" fmla="*/ 0 h 2190750"/>
              <a:gd name="connsiteX2" fmla="*/ 1456267 w 1456267"/>
              <a:gd name="connsiteY2" fmla="*/ 1809750 h 2190750"/>
              <a:gd name="connsiteX3" fmla="*/ 740833 w 1456267"/>
              <a:gd name="connsiteY3" fmla="*/ 1792422 h 2190750"/>
              <a:gd name="connsiteX4" fmla="*/ 0 w 1456267"/>
              <a:gd name="connsiteY4" fmla="*/ 2190750 h 2190750"/>
              <a:gd name="connsiteX5" fmla="*/ 0 w 1456267"/>
              <a:gd name="connsiteY5" fmla="*/ 0 h 2190750"/>
              <a:gd name="connsiteX0" fmla="*/ 0 w 1448614"/>
              <a:gd name="connsiteY0" fmla="*/ 0 h 2190750"/>
              <a:gd name="connsiteX1" fmla="*/ 1447800 w 1448614"/>
              <a:gd name="connsiteY1" fmla="*/ 0 h 2190750"/>
              <a:gd name="connsiteX2" fmla="*/ 1447800 w 1448614"/>
              <a:gd name="connsiteY2" fmla="*/ 1792816 h 2190750"/>
              <a:gd name="connsiteX3" fmla="*/ 740833 w 1448614"/>
              <a:gd name="connsiteY3" fmla="*/ 1792422 h 2190750"/>
              <a:gd name="connsiteX4" fmla="*/ 0 w 1448614"/>
              <a:gd name="connsiteY4" fmla="*/ 2190750 h 2190750"/>
              <a:gd name="connsiteX5" fmla="*/ 0 w 1448614"/>
              <a:gd name="connsiteY5" fmla="*/ 0 h 2190750"/>
              <a:gd name="connsiteX0" fmla="*/ 0 w 1448614"/>
              <a:gd name="connsiteY0" fmla="*/ 0 h 1793322"/>
              <a:gd name="connsiteX1" fmla="*/ 1447800 w 1448614"/>
              <a:gd name="connsiteY1" fmla="*/ 0 h 1793322"/>
              <a:gd name="connsiteX2" fmla="*/ 1447800 w 1448614"/>
              <a:gd name="connsiteY2" fmla="*/ 1792816 h 1793322"/>
              <a:gd name="connsiteX3" fmla="*/ 740833 w 1448614"/>
              <a:gd name="connsiteY3" fmla="*/ 1792422 h 1793322"/>
              <a:gd name="connsiteX4" fmla="*/ 0 w 1448614"/>
              <a:gd name="connsiteY4" fmla="*/ 1775883 h 1793322"/>
              <a:gd name="connsiteX5" fmla="*/ 0 w 1448614"/>
              <a:gd name="connsiteY5" fmla="*/ 0 h 1793322"/>
              <a:gd name="connsiteX0" fmla="*/ 8467 w 1457081"/>
              <a:gd name="connsiteY0" fmla="*/ 0 h 1793322"/>
              <a:gd name="connsiteX1" fmla="*/ 1456267 w 1457081"/>
              <a:gd name="connsiteY1" fmla="*/ 0 h 1793322"/>
              <a:gd name="connsiteX2" fmla="*/ 1456267 w 1457081"/>
              <a:gd name="connsiteY2" fmla="*/ 1792816 h 1793322"/>
              <a:gd name="connsiteX3" fmla="*/ 749300 w 1457081"/>
              <a:gd name="connsiteY3" fmla="*/ 1792422 h 1793322"/>
              <a:gd name="connsiteX4" fmla="*/ 0 w 1457081"/>
              <a:gd name="connsiteY4" fmla="*/ 1784350 h 1793322"/>
              <a:gd name="connsiteX5" fmla="*/ 8467 w 1457081"/>
              <a:gd name="connsiteY5" fmla="*/ 0 h 1793322"/>
              <a:gd name="connsiteX0" fmla="*/ 815 w 1449429"/>
              <a:gd name="connsiteY0" fmla="*/ 0 h 1801283"/>
              <a:gd name="connsiteX1" fmla="*/ 1448615 w 1449429"/>
              <a:gd name="connsiteY1" fmla="*/ 0 h 1801283"/>
              <a:gd name="connsiteX2" fmla="*/ 1448615 w 1449429"/>
              <a:gd name="connsiteY2" fmla="*/ 1792816 h 1801283"/>
              <a:gd name="connsiteX3" fmla="*/ 741648 w 1449429"/>
              <a:gd name="connsiteY3" fmla="*/ 1792422 h 1801283"/>
              <a:gd name="connsiteX4" fmla="*/ 814 w 1449429"/>
              <a:gd name="connsiteY4" fmla="*/ 1801283 h 1801283"/>
              <a:gd name="connsiteX5" fmla="*/ 815 w 1449429"/>
              <a:gd name="connsiteY5" fmla="*/ 0 h 1801283"/>
              <a:gd name="connsiteX0" fmla="*/ 815 w 1449429"/>
              <a:gd name="connsiteY0" fmla="*/ 0 h 1793322"/>
              <a:gd name="connsiteX1" fmla="*/ 1448615 w 1449429"/>
              <a:gd name="connsiteY1" fmla="*/ 0 h 1793322"/>
              <a:gd name="connsiteX2" fmla="*/ 1448615 w 1449429"/>
              <a:gd name="connsiteY2" fmla="*/ 1792816 h 1793322"/>
              <a:gd name="connsiteX3" fmla="*/ 741648 w 1449429"/>
              <a:gd name="connsiteY3" fmla="*/ 1792422 h 1793322"/>
              <a:gd name="connsiteX4" fmla="*/ 814 w 1449429"/>
              <a:gd name="connsiteY4" fmla="*/ 1784350 h 1793322"/>
              <a:gd name="connsiteX5" fmla="*/ 815 w 1449429"/>
              <a:gd name="connsiteY5" fmla="*/ 0 h 179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9429" h="1793322">
                <a:moveTo>
                  <a:pt x="815" y="0"/>
                </a:moveTo>
                <a:lnTo>
                  <a:pt x="1448615" y="0"/>
                </a:lnTo>
                <a:cubicBezTo>
                  <a:pt x="1451437" y="603250"/>
                  <a:pt x="1445793" y="1189566"/>
                  <a:pt x="1448615" y="1792816"/>
                </a:cubicBezTo>
                <a:cubicBezTo>
                  <a:pt x="1218604" y="1789862"/>
                  <a:pt x="971659" y="1795376"/>
                  <a:pt x="741648" y="1792422"/>
                </a:cubicBezTo>
                <a:lnTo>
                  <a:pt x="814" y="1784350"/>
                </a:lnTo>
                <a:cubicBezTo>
                  <a:pt x="3636" y="1189567"/>
                  <a:pt x="-2007" y="594783"/>
                  <a:pt x="815" y="0"/>
                </a:cubicBezTo>
                <a:close/>
              </a:path>
            </a:pathLst>
          </a:custGeom>
          <a:gradFill>
            <a:gsLst>
              <a:gs pos="10000">
                <a:srgbClr val="999999"/>
              </a:gs>
              <a:gs pos="75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smtClean="0">
              <a:solidFill>
                <a:srgbClr val="064469"/>
              </a:solidFill>
            </a:endParaRPr>
          </a:p>
          <a:p>
            <a:pPr algn="ctr"/>
            <a:endParaRPr lang="en-US" sz="1200" b="1" baseline="-25000" dirty="0">
              <a:solidFill>
                <a:srgbClr val="064469"/>
              </a:solidFill>
            </a:endParaRPr>
          </a:p>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r>
              <a:rPr lang="en-US" sz="1200" b="1" baseline="-25000" dirty="0" smtClean="0">
                <a:solidFill>
                  <a:srgbClr val="064469"/>
                </a:solidFill>
              </a:rPr>
              <a:t>Board </a:t>
            </a:r>
            <a:r>
              <a:rPr lang="en-US" sz="1200" b="1" baseline="-25000" dirty="0">
                <a:solidFill>
                  <a:srgbClr val="064469"/>
                </a:solidFill>
              </a:rPr>
              <a:t>Certified </a:t>
            </a:r>
            <a:r>
              <a:rPr lang="en-US" sz="1200" b="1" baseline="-25000" dirty="0" smtClean="0">
                <a:solidFill>
                  <a:srgbClr val="064469"/>
                </a:solidFill>
              </a:rPr>
              <a:t/>
            </a:r>
            <a:br>
              <a:rPr lang="en-US" sz="1200" b="1" baseline="-25000" dirty="0" smtClean="0">
                <a:solidFill>
                  <a:srgbClr val="064469"/>
                </a:solidFill>
              </a:rPr>
            </a:br>
            <a:r>
              <a:rPr lang="en-US" sz="1200" b="1" baseline="-25000" dirty="0" smtClean="0">
                <a:solidFill>
                  <a:srgbClr val="064469"/>
                </a:solidFill>
              </a:rPr>
              <a:t>Radiologists</a:t>
            </a:r>
            <a:endParaRPr lang="en-US" sz="1200" b="1" baseline="-25000" dirty="0">
              <a:solidFill>
                <a:srgbClr val="064469"/>
              </a:solidFill>
            </a:endParaRPr>
          </a:p>
          <a:p>
            <a:pPr algn="ctr"/>
            <a:r>
              <a:rPr lang="en-US" sz="1200" b="1" baseline="-25000" dirty="0">
                <a:solidFill>
                  <a:srgbClr val="064469"/>
                </a:solidFill>
              </a:rPr>
              <a:t>Engage in </a:t>
            </a:r>
            <a:r>
              <a:rPr lang="en-US" sz="1200" b="1" baseline="-25000" dirty="0" smtClean="0">
                <a:solidFill>
                  <a:srgbClr val="064469"/>
                </a:solidFill>
              </a:rPr>
              <a:t>Lifelong </a:t>
            </a:r>
            <a:br>
              <a:rPr lang="en-US" sz="1200" b="1" baseline="-25000" dirty="0" smtClean="0">
                <a:solidFill>
                  <a:srgbClr val="064469"/>
                </a:solidFill>
              </a:rPr>
            </a:br>
            <a:r>
              <a:rPr lang="en-US" sz="1200" b="1" baseline="-25000" dirty="0" smtClean="0">
                <a:solidFill>
                  <a:srgbClr val="064469"/>
                </a:solidFill>
              </a:rPr>
              <a:t>Learning</a:t>
            </a:r>
            <a:endParaRPr lang="en-US" sz="1200" b="1" baseline="-25000" dirty="0">
              <a:solidFill>
                <a:srgbClr val="064469"/>
              </a:solidFill>
            </a:endParaRPr>
          </a:p>
          <a:p>
            <a:pPr algn="ctr"/>
            <a:r>
              <a:rPr lang="en-US" sz="1200" b="1" baseline="-25000" dirty="0">
                <a:solidFill>
                  <a:srgbClr val="064469"/>
                </a:solidFill>
              </a:rPr>
              <a:t>Through Maintenance </a:t>
            </a:r>
            <a:r>
              <a:rPr lang="en-US" sz="1200" b="1" baseline="-25000" dirty="0" smtClean="0">
                <a:solidFill>
                  <a:srgbClr val="064469"/>
                </a:solidFill>
              </a:rPr>
              <a:t/>
            </a:r>
            <a:br>
              <a:rPr lang="en-US" sz="1200" b="1" baseline="-25000" dirty="0" smtClean="0">
                <a:solidFill>
                  <a:srgbClr val="064469"/>
                </a:solidFill>
              </a:rPr>
            </a:br>
            <a:r>
              <a:rPr lang="en-US" sz="1200" b="1" baseline="-25000" dirty="0" smtClean="0">
                <a:solidFill>
                  <a:srgbClr val="064469"/>
                </a:solidFill>
              </a:rPr>
              <a:t>of </a:t>
            </a:r>
            <a:r>
              <a:rPr lang="en-US" sz="1200" b="1" baseline="-25000" dirty="0">
                <a:solidFill>
                  <a:srgbClr val="064469"/>
                </a:solidFill>
              </a:rPr>
              <a:t>Certifications</a:t>
            </a:r>
          </a:p>
        </p:txBody>
      </p:sp>
      <p:grpSp>
        <p:nvGrpSpPr>
          <p:cNvPr id="69" name="Group 68"/>
          <p:cNvGrpSpPr/>
          <p:nvPr/>
        </p:nvGrpSpPr>
        <p:grpSpPr>
          <a:xfrm>
            <a:off x="3848103" y="3623070"/>
            <a:ext cx="1447800" cy="152400"/>
            <a:chOff x="4495800" y="2209800"/>
            <a:chExt cx="1447800" cy="152400"/>
          </a:xfrm>
        </p:grpSpPr>
        <p:cxnSp>
          <p:nvCxnSpPr>
            <p:cNvPr id="70" name="Straight Connector 69"/>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2" name="Picture 7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004478" y="3836533"/>
            <a:ext cx="1135049" cy="622601"/>
          </a:xfrm>
          <a:prstGeom prst="rect">
            <a:avLst/>
          </a:prstGeom>
        </p:spPr>
      </p:pic>
      <p:grpSp>
        <p:nvGrpSpPr>
          <p:cNvPr id="74" name="Group 73"/>
          <p:cNvGrpSpPr/>
          <p:nvPr/>
        </p:nvGrpSpPr>
        <p:grpSpPr>
          <a:xfrm>
            <a:off x="3852848" y="5415581"/>
            <a:ext cx="1447800" cy="152400"/>
            <a:chOff x="4495800" y="2209800"/>
            <a:chExt cx="1447800" cy="152400"/>
          </a:xfrm>
        </p:grpSpPr>
        <p:cxnSp>
          <p:nvCxnSpPr>
            <p:cNvPr id="75" name="Straight Connector 74"/>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2" name="Picture 6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856880" y="5604436"/>
            <a:ext cx="1435737" cy="982346"/>
          </a:xfrm>
          <a:prstGeom prst="rect">
            <a:avLst/>
          </a:prstGeom>
        </p:spPr>
      </p:pic>
    </p:spTree>
    <p:extLst>
      <p:ext uri="{BB962C8B-B14F-4D97-AF65-F5344CB8AC3E}">
        <p14:creationId xmlns:p14="http://schemas.microsoft.com/office/powerpoint/2010/main" val="335198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dirty="0" smtClean="0"/>
              <a:t>What Is It?</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1563334" y="1276039"/>
            <a:ext cx="6420677" cy="504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6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maging 3.0 PO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0"/>
            <a:ext cx="9176585" cy="6858000"/>
          </a:xfrm>
          <a:prstGeom prst="rect">
            <a:avLst/>
          </a:prstGeom>
        </p:spPr>
      </p:pic>
      <p:cxnSp>
        <p:nvCxnSpPr>
          <p:cNvPr id="26" name="Straight Connector 25"/>
          <p:cNvCxnSpPr>
            <a:endCxn id="31" idx="0"/>
          </p:cNvCxnSpPr>
          <p:nvPr/>
        </p:nvCxnSpPr>
        <p:spPr>
          <a:xfrm>
            <a:off x="7346083" y="3369733"/>
            <a:ext cx="4810" cy="1482613"/>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380892" y="2782795"/>
            <a:ext cx="1637689" cy="204698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108229" y="2949911"/>
            <a:ext cx="2682080" cy="98598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2606902" y="2377222"/>
            <a:ext cx="3183407"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457200" y="274638"/>
            <a:ext cx="8229600" cy="792162"/>
          </a:xfrm>
        </p:spPr>
        <p:txBody>
          <a:bodyPr anchor="ctr">
            <a:normAutofit/>
          </a:bodyPr>
          <a:lstStyle/>
          <a:p>
            <a:r>
              <a:rPr lang="en-US" sz="3600" dirty="0" smtClean="0">
                <a:latin typeface="Arial" charset="0"/>
                <a:ea typeface="MS PGothic" charset="0"/>
                <a:cs typeface="Arial" charset="0"/>
              </a:rPr>
              <a:t>Imaging 3.0 – Beyond the Interpretation</a:t>
            </a:r>
            <a:endParaRPr lang="en-US" sz="3600" dirty="0"/>
          </a:p>
        </p:txBody>
      </p:sp>
      <p:grpSp>
        <p:nvGrpSpPr>
          <p:cNvPr id="13" name="Group 12"/>
          <p:cNvGrpSpPr/>
          <p:nvPr/>
        </p:nvGrpSpPr>
        <p:grpSpPr>
          <a:xfrm>
            <a:off x="805716" y="1485990"/>
            <a:ext cx="2376975" cy="1621019"/>
            <a:chOff x="805716" y="1485990"/>
            <a:chExt cx="2376975" cy="1621019"/>
          </a:xfrm>
        </p:grpSpPr>
        <p:sp>
          <p:nvSpPr>
            <p:cNvPr id="22" name="Rectangle 21"/>
            <p:cNvSpPr/>
            <p:nvPr/>
          </p:nvSpPr>
          <p:spPr>
            <a:xfrm>
              <a:off x="810479" y="1485990"/>
              <a:ext cx="2369182" cy="1621019"/>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endParaRPr lang="en-US" sz="1200" b="1" baseline="-25000" dirty="0" smtClean="0">
                <a:solidFill>
                  <a:srgbClr val="064469"/>
                </a:solidFill>
              </a:endParaRPr>
            </a:p>
            <a:p>
              <a:pPr algn="ctr"/>
              <a:r>
                <a:rPr lang="en-US" sz="2000" b="1" baseline="-25000" dirty="0" smtClean="0">
                  <a:solidFill>
                    <a:srgbClr val="064469"/>
                  </a:solidFill>
                  <a:latin typeface="Calibri" pitchFamily="34" charset="0"/>
                </a:rPr>
                <a:t>Decision </a:t>
              </a:r>
              <a:r>
                <a:rPr lang="en-US" sz="2000" b="1" baseline="-25000" dirty="0">
                  <a:solidFill>
                    <a:srgbClr val="064469"/>
                  </a:solidFill>
                  <a:latin typeface="Calibri" pitchFamily="34" charset="0"/>
                </a:rPr>
                <a:t>Support for </a:t>
              </a:r>
            </a:p>
            <a:p>
              <a:pPr algn="ctr"/>
              <a:r>
                <a:rPr lang="en-US" sz="2000" b="1" baseline="-25000" dirty="0">
                  <a:solidFill>
                    <a:srgbClr val="064469"/>
                  </a:solidFill>
                  <a:latin typeface="Calibri" pitchFamily="34" charset="0"/>
                </a:rPr>
                <a:t>Results Reporting</a:t>
              </a:r>
            </a:p>
          </p:txBody>
        </p:sp>
        <p:pic>
          <p:nvPicPr>
            <p:cNvPr id="23" name="Picture 2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5716" y="1485991"/>
              <a:ext cx="2376975" cy="961158"/>
            </a:xfrm>
            <a:prstGeom prst="rect">
              <a:avLst/>
            </a:prstGeom>
          </p:spPr>
        </p:pic>
      </p:grpSp>
      <p:grpSp>
        <p:nvGrpSpPr>
          <p:cNvPr id="12" name="Group 11"/>
          <p:cNvGrpSpPr/>
          <p:nvPr/>
        </p:nvGrpSpPr>
        <p:grpSpPr>
          <a:xfrm>
            <a:off x="810479" y="3442901"/>
            <a:ext cx="2369180" cy="1621018"/>
            <a:chOff x="810479" y="3442901"/>
            <a:chExt cx="2369180" cy="1621018"/>
          </a:xfrm>
        </p:grpSpPr>
        <p:sp>
          <p:nvSpPr>
            <p:cNvPr id="25" name="Rectangle 24"/>
            <p:cNvSpPr/>
            <p:nvPr/>
          </p:nvSpPr>
          <p:spPr>
            <a:xfrm>
              <a:off x="810479" y="3442901"/>
              <a:ext cx="2369180" cy="1621018"/>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2000" b="1" baseline="-25000" dirty="0">
                  <a:solidFill>
                    <a:srgbClr val="064469"/>
                  </a:solidFill>
                  <a:latin typeface="Calibri" pitchFamily="34" charset="0"/>
                </a:rPr>
                <a:t>Media Rich</a:t>
              </a:r>
            </a:p>
            <a:p>
              <a:pPr algn="ctr"/>
              <a:r>
                <a:rPr lang="en-US" sz="2000" b="1" baseline="-25000" dirty="0">
                  <a:solidFill>
                    <a:srgbClr val="064469"/>
                  </a:solidFill>
                  <a:latin typeface="Calibri" pitchFamily="34" charset="0"/>
                </a:rPr>
                <a:t>Actionable Reporting</a:t>
              </a:r>
            </a:p>
          </p:txBody>
        </p:sp>
        <p:pic>
          <p:nvPicPr>
            <p:cNvPr id="27" name="Picture 2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9527" y="3670971"/>
              <a:ext cx="2330215" cy="942251"/>
            </a:xfrm>
            <a:prstGeom prst="rect">
              <a:avLst/>
            </a:prstGeom>
          </p:spPr>
        </p:pic>
      </p:grpSp>
      <p:grpSp>
        <p:nvGrpSpPr>
          <p:cNvPr id="7" name="Group 6"/>
          <p:cNvGrpSpPr/>
          <p:nvPr/>
        </p:nvGrpSpPr>
        <p:grpSpPr>
          <a:xfrm>
            <a:off x="3565849" y="4757738"/>
            <a:ext cx="2329836" cy="1594098"/>
            <a:chOff x="805716" y="3469821"/>
            <a:chExt cx="1447800" cy="990600"/>
          </a:xfrm>
        </p:grpSpPr>
        <p:sp>
          <p:nvSpPr>
            <p:cNvPr id="28" name="Rectangle 27"/>
            <p:cNvSpPr/>
            <p:nvPr/>
          </p:nvSpPr>
          <p:spPr>
            <a:xfrm>
              <a:off x="805716" y="3469821"/>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a:solidFill>
                  <a:srgbClr val="064469"/>
                </a:solidFill>
              </a:endParaRPr>
            </a:p>
          </p:txBody>
        </p:sp>
        <p:pic>
          <p:nvPicPr>
            <p:cNvPr id="29" name="Picture 2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7622" y="3846633"/>
              <a:ext cx="1423988" cy="178518"/>
            </a:xfrm>
            <a:prstGeom prst="rect">
              <a:avLst/>
            </a:prstGeom>
          </p:spPr>
        </p:pic>
      </p:grpSp>
      <p:grpSp>
        <p:nvGrpSpPr>
          <p:cNvPr id="8" name="Group 7"/>
          <p:cNvGrpSpPr/>
          <p:nvPr/>
        </p:nvGrpSpPr>
        <p:grpSpPr>
          <a:xfrm>
            <a:off x="6199736" y="4757738"/>
            <a:ext cx="2302312" cy="1575271"/>
            <a:chOff x="3585008" y="4781084"/>
            <a:chExt cx="1447800" cy="990600"/>
          </a:xfrm>
        </p:grpSpPr>
        <p:sp>
          <p:nvSpPr>
            <p:cNvPr id="30" name="Rectangle 29"/>
            <p:cNvSpPr/>
            <p:nvPr/>
          </p:nvSpPr>
          <p:spPr>
            <a:xfrm>
              <a:off x="3585008" y="4781084"/>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endParaRPr lang="en-US" sz="1200" b="1" baseline="-25000" dirty="0" smtClean="0">
                <a:solidFill>
                  <a:srgbClr val="064469"/>
                </a:solidFill>
              </a:endParaRPr>
            </a:p>
            <a:p>
              <a:pPr algn="ctr"/>
              <a:endParaRPr lang="en-US" sz="1200" b="1" baseline="-25000" dirty="0">
                <a:solidFill>
                  <a:srgbClr val="064469"/>
                </a:solidFill>
              </a:endParaRPr>
            </a:p>
            <a:p>
              <a:pPr algn="ctr"/>
              <a:endParaRPr lang="en-US" sz="1200" b="1" baseline="-25000" dirty="0" smtClean="0">
                <a:solidFill>
                  <a:srgbClr val="064469"/>
                </a:solidFill>
              </a:endParaRPr>
            </a:p>
            <a:p>
              <a:pPr algn="ctr"/>
              <a:endParaRPr lang="en-US" sz="2000" b="1" baseline="-25000" dirty="0" smtClean="0">
                <a:solidFill>
                  <a:srgbClr val="064469"/>
                </a:solidFill>
                <a:latin typeface="Calibri" pitchFamily="34" charset="0"/>
              </a:endParaRPr>
            </a:p>
            <a:p>
              <a:pPr algn="ctr"/>
              <a:r>
                <a:rPr lang="en-US" sz="2000" b="1" baseline="-25000" dirty="0" smtClean="0">
                  <a:solidFill>
                    <a:srgbClr val="064469"/>
                  </a:solidFill>
                  <a:latin typeface="Calibri" pitchFamily="34" charset="0"/>
                </a:rPr>
                <a:t>Registry </a:t>
              </a:r>
              <a:r>
                <a:rPr lang="en-US" sz="2000" b="1" baseline="-25000" dirty="0">
                  <a:solidFill>
                    <a:srgbClr val="064469"/>
                  </a:solidFill>
                  <a:latin typeface="Calibri" pitchFamily="34" charset="0"/>
                </a:rPr>
                <a:t>Reporting</a:t>
              </a:r>
            </a:p>
          </p:txBody>
        </p:sp>
        <p:pic>
          <p:nvPicPr>
            <p:cNvPr id="31" name="Picture 3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690266" y="4840578"/>
              <a:ext cx="1237285" cy="690792"/>
            </a:xfrm>
            <a:prstGeom prst="rect">
              <a:avLst/>
            </a:prstGeom>
          </p:spPr>
        </p:pic>
      </p:grpSp>
      <p:grpSp>
        <p:nvGrpSpPr>
          <p:cNvPr id="9" name="Group 8"/>
          <p:cNvGrpSpPr/>
          <p:nvPr/>
        </p:nvGrpSpPr>
        <p:grpSpPr>
          <a:xfrm>
            <a:off x="5790308" y="1410375"/>
            <a:ext cx="2655191" cy="2386511"/>
            <a:chOff x="7391400" y="609600"/>
            <a:chExt cx="1600200" cy="1438275"/>
          </a:xfrm>
        </p:grpSpPr>
        <p:sp>
          <p:nvSpPr>
            <p:cNvPr id="32" name="Rectangle 31"/>
            <p:cNvSpPr/>
            <p:nvPr/>
          </p:nvSpPr>
          <p:spPr>
            <a:xfrm>
              <a:off x="7391400" y="609600"/>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b="1" baseline="-25000" dirty="0" smtClean="0">
                <a:solidFill>
                  <a:srgbClr val="064469"/>
                </a:solidFill>
              </a:endParaRPr>
            </a:p>
            <a:p>
              <a:pPr algn="ctr"/>
              <a:endParaRPr lang="en-US" b="1" baseline="-25000" dirty="0">
                <a:solidFill>
                  <a:srgbClr val="064469"/>
                </a:solidFill>
              </a:endParaRPr>
            </a:p>
            <a:p>
              <a:pPr algn="ctr"/>
              <a:endParaRPr lang="en-US" b="1" baseline="-25000" dirty="0" smtClean="0">
                <a:solidFill>
                  <a:srgbClr val="064469"/>
                </a:solidFill>
              </a:endParaRPr>
            </a:p>
            <a:p>
              <a:pPr algn="ctr"/>
              <a:r>
                <a:rPr lang="en-US" sz="2000" b="1" baseline="-25000" dirty="0" smtClean="0">
                  <a:solidFill>
                    <a:srgbClr val="064469"/>
                  </a:solidFill>
                  <a:latin typeface="Calibri" pitchFamily="34" charset="0"/>
                </a:rPr>
                <a:t/>
              </a:r>
              <a:br>
                <a:rPr lang="en-US" sz="2000" b="1" baseline="-25000" dirty="0" smtClean="0">
                  <a:solidFill>
                    <a:srgbClr val="064469"/>
                  </a:solidFill>
                  <a:latin typeface="Calibri" pitchFamily="34" charset="0"/>
                </a:rPr>
              </a:br>
              <a:r>
                <a:rPr lang="en-US" sz="2000" b="1" baseline="-25000" dirty="0" smtClean="0">
                  <a:solidFill>
                    <a:srgbClr val="064469"/>
                  </a:solidFill>
                  <a:latin typeface="Calibri" pitchFamily="34" charset="0"/>
                </a:rPr>
                <a:t>Actionable </a:t>
              </a:r>
              <a:r>
                <a:rPr lang="en-US" sz="2000" b="1" baseline="-25000" dirty="0">
                  <a:solidFill>
                    <a:srgbClr val="064469"/>
                  </a:solidFill>
                  <a:latin typeface="Calibri" pitchFamily="34" charset="0"/>
                </a:rPr>
                <a:t>Recommendations </a:t>
              </a:r>
              <a:endParaRPr lang="en-US" sz="2000" b="1" baseline="-25000" dirty="0" smtClean="0">
                <a:solidFill>
                  <a:srgbClr val="064469"/>
                </a:solidFill>
                <a:latin typeface="Calibri" pitchFamily="34" charset="0"/>
              </a:endParaRPr>
            </a:p>
            <a:p>
              <a:pPr algn="ctr"/>
              <a:r>
                <a:rPr lang="en-US" sz="2000" b="1" baseline="-25000" dirty="0" smtClean="0">
                  <a:solidFill>
                    <a:srgbClr val="064469"/>
                  </a:solidFill>
                  <a:latin typeface="Calibri" pitchFamily="34" charset="0"/>
                </a:rPr>
                <a:t>For </a:t>
              </a:r>
              <a:r>
                <a:rPr lang="en-US" sz="2000" b="1" baseline="-25000" dirty="0">
                  <a:solidFill>
                    <a:srgbClr val="064469"/>
                  </a:solidFill>
                  <a:latin typeface="Calibri" pitchFamily="34" charset="0"/>
                </a:rPr>
                <a:t>The Patient And </a:t>
              </a:r>
              <a:endParaRPr lang="en-US" sz="2000" b="1" baseline="-25000" dirty="0" smtClean="0">
                <a:solidFill>
                  <a:srgbClr val="064469"/>
                </a:solidFill>
                <a:latin typeface="Calibri" pitchFamily="34" charset="0"/>
              </a:endParaRPr>
            </a:p>
            <a:p>
              <a:pPr algn="ctr"/>
              <a:r>
                <a:rPr lang="en-US" sz="2000" b="1" baseline="-25000" dirty="0" smtClean="0">
                  <a:solidFill>
                    <a:srgbClr val="064469"/>
                  </a:solidFill>
                  <a:latin typeface="Calibri" pitchFamily="34" charset="0"/>
                </a:rPr>
                <a:t>Referring </a:t>
              </a:r>
              <a:r>
                <a:rPr lang="en-US" sz="2000" b="1" baseline="-25000" dirty="0">
                  <a:solidFill>
                    <a:srgbClr val="064469"/>
                  </a:solidFill>
                  <a:latin typeface="Calibri" pitchFamily="34" charset="0"/>
                </a:rPr>
                <a:t>Physician</a:t>
              </a:r>
            </a:p>
          </p:txBody>
        </p:sp>
        <p:pic>
          <p:nvPicPr>
            <p:cNvPr id="33" name="Picture 3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391400" y="610739"/>
              <a:ext cx="1600200" cy="748383"/>
            </a:xfrm>
            <a:prstGeom prst="rect">
              <a:avLst/>
            </a:prstGeom>
          </p:spPr>
        </p:pic>
      </p:grpSp>
    </p:spTree>
    <p:extLst>
      <p:ext uri="{BB962C8B-B14F-4D97-AF65-F5344CB8AC3E}">
        <p14:creationId xmlns:p14="http://schemas.microsoft.com/office/powerpoint/2010/main" val="145853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Connector 116"/>
          <p:cNvCxnSpPr/>
          <p:nvPr/>
        </p:nvCxnSpPr>
        <p:spPr>
          <a:xfrm>
            <a:off x="2489125" y="1746657"/>
            <a:ext cx="11140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itle 1"/>
          <p:cNvSpPr>
            <a:spLocks noGrp="1"/>
          </p:cNvSpPr>
          <p:nvPr>
            <p:ph type="title"/>
          </p:nvPr>
        </p:nvSpPr>
        <p:spPr>
          <a:xfrm>
            <a:off x="457200" y="274638"/>
            <a:ext cx="8229600" cy="792162"/>
          </a:xfrm>
        </p:spPr>
        <p:txBody>
          <a:bodyPr anchor="ctr">
            <a:normAutofit/>
          </a:bodyPr>
          <a:lstStyle/>
          <a:p>
            <a:r>
              <a:rPr lang="en-US" sz="3600" dirty="0" smtClean="0">
                <a:latin typeface="Arial" charset="0"/>
                <a:ea typeface="MS PGothic" charset="0"/>
                <a:cs typeface="Arial" charset="0"/>
              </a:rPr>
              <a:t>Imaging 3.0 – Beyond the Interpretation</a:t>
            </a:r>
            <a:endParaRPr lang="en-US" sz="3600" dirty="0"/>
          </a:p>
        </p:txBody>
      </p:sp>
      <p:sp>
        <p:nvSpPr>
          <p:cNvPr id="27" name="Rectangle 26"/>
          <p:cNvSpPr/>
          <p:nvPr/>
        </p:nvSpPr>
        <p:spPr>
          <a:xfrm>
            <a:off x="995680" y="1058334"/>
            <a:ext cx="1469978" cy="132123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600" b="1" baseline="-25000" dirty="0" smtClean="0">
                <a:solidFill>
                  <a:srgbClr val="064469"/>
                </a:solidFill>
              </a:rPr>
              <a:t>Referring </a:t>
            </a:r>
            <a:r>
              <a:rPr lang="en-US" sz="1600" b="1" baseline="-25000" dirty="0">
                <a:solidFill>
                  <a:srgbClr val="064469"/>
                </a:solidFill>
              </a:rPr>
              <a:t>Physician </a:t>
            </a:r>
          </a:p>
          <a:p>
            <a:pPr algn="ctr"/>
            <a:r>
              <a:rPr lang="en-US" sz="1600" b="1" baseline="-25000" dirty="0">
                <a:solidFill>
                  <a:srgbClr val="064469"/>
                </a:solidFill>
              </a:rPr>
              <a:t>Considers Imaging</a:t>
            </a:r>
          </a:p>
        </p:txBody>
      </p:sp>
      <p:sp>
        <p:nvSpPr>
          <p:cNvPr id="30" name="Rectangle 29"/>
          <p:cNvSpPr/>
          <p:nvPr/>
        </p:nvSpPr>
        <p:spPr>
          <a:xfrm>
            <a:off x="1050411" y="2555560"/>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Imaging History Reviewed in PHR</a:t>
            </a:r>
          </a:p>
        </p:txBody>
      </p:sp>
      <p:sp>
        <p:nvSpPr>
          <p:cNvPr id="33" name="Rectangle 32"/>
          <p:cNvSpPr/>
          <p:nvPr/>
        </p:nvSpPr>
        <p:spPr>
          <a:xfrm>
            <a:off x="356255" y="3675543"/>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Appropriateness Criteria</a:t>
            </a:r>
          </a:p>
          <a:p>
            <a:pPr algn="ctr"/>
            <a:r>
              <a:rPr lang="en-US" sz="1200" b="1" baseline="-25000" dirty="0">
                <a:solidFill>
                  <a:srgbClr val="064469"/>
                </a:solidFill>
              </a:rPr>
              <a:t>Consulted</a:t>
            </a:r>
          </a:p>
        </p:txBody>
      </p:sp>
      <p:sp>
        <p:nvSpPr>
          <p:cNvPr id="34" name="Rectangle 33"/>
          <p:cNvSpPr/>
          <p:nvPr/>
        </p:nvSpPr>
        <p:spPr>
          <a:xfrm>
            <a:off x="1776650" y="3675543"/>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sp>
        <p:nvSpPr>
          <p:cNvPr id="35" name="Rectangle 34"/>
          <p:cNvSpPr/>
          <p:nvPr/>
        </p:nvSpPr>
        <p:spPr>
          <a:xfrm>
            <a:off x="356255" y="4760527"/>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sp>
        <p:nvSpPr>
          <p:cNvPr id="36" name="Rectangle 35"/>
          <p:cNvSpPr/>
          <p:nvPr/>
        </p:nvSpPr>
        <p:spPr>
          <a:xfrm>
            <a:off x="1776650" y="4760527"/>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sp>
        <p:nvSpPr>
          <p:cNvPr id="37" name="Rectangle 36"/>
          <p:cNvSpPr/>
          <p:nvPr/>
        </p:nvSpPr>
        <p:spPr>
          <a:xfrm>
            <a:off x="1054786" y="5863011"/>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cxnSp>
        <p:nvCxnSpPr>
          <p:cNvPr id="38" name="Straight Connector 37"/>
          <p:cNvCxnSpPr/>
          <p:nvPr/>
        </p:nvCxnSpPr>
        <p:spPr>
          <a:xfrm>
            <a:off x="332922" y="3649294"/>
            <a:ext cx="278245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724151" y="3509296"/>
            <a:ext cx="0" cy="1399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332922" y="4594280"/>
            <a:ext cx="2782458" cy="139998"/>
            <a:chOff x="409575" y="3429000"/>
            <a:chExt cx="3028950" cy="152400"/>
          </a:xfrm>
        </p:grpSpPr>
        <p:cxnSp>
          <p:nvCxnSpPr>
            <p:cNvPr id="41" name="Straight Connector 40"/>
            <p:cNvCxnSpPr/>
            <p:nvPr/>
          </p:nvCxnSpPr>
          <p:spPr>
            <a:xfrm>
              <a:off x="409575" y="3581400"/>
              <a:ext cx="3028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1924050" y="34290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059161" y="2389313"/>
            <a:ext cx="1329980" cy="139998"/>
            <a:chOff x="1176337" y="2057400"/>
            <a:chExt cx="1447800" cy="152400"/>
          </a:xfrm>
        </p:grpSpPr>
        <p:cxnSp>
          <p:nvCxnSpPr>
            <p:cNvPr id="44" name="Straight Connector 43"/>
            <p:cNvCxnSpPr/>
            <p:nvPr/>
          </p:nvCxnSpPr>
          <p:spPr>
            <a:xfrm>
              <a:off x="1176337"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900237"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1059161" y="5696763"/>
            <a:ext cx="1329980" cy="139998"/>
            <a:chOff x="4495800" y="2209800"/>
            <a:chExt cx="1447800" cy="152400"/>
          </a:xfrm>
        </p:grpSpPr>
        <p:cxnSp>
          <p:nvCxnSpPr>
            <p:cNvPr id="47" name="Straight Connector 46"/>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9" name="Picture 4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8588" y="1059381"/>
            <a:ext cx="1436907" cy="670772"/>
          </a:xfrm>
          <a:prstGeom prst="rect">
            <a:avLst/>
          </a:prstGeom>
        </p:spPr>
      </p:pic>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61" y="2555560"/>
            <a:ext cx="1327180" cy="520664"/>
          </a:xfrm>
          <a:prstGeom prst="rect">
            <a:avLst/>
          </a:prstGeom>
        </p:spPr>
      </p:pic>
      <p:pic>
        <p:nvPicPr>
          <p:cNvPr id="51" name="Picture 5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2589" y="4810089"/>
            <a:ext cx="1217312" cy="810861"/>
          </a:xfrm>
          <a:prstGeom prst="rect">
            <a:avLst/>
          </a:prstGeom>
        </p:spPr>
      </p:pic>
      <p:pic>
        <p:nvPicPr>
          <p:cNvPr id="52" name="Picture 5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64149" y="3701794"/>
            <a:ext cx="1133725" cy="838554"/>
          </a:xfrm>
          <a:prstGeom prst="rect">
            <a:avLst/>
          </a:prstGeom>
        </p:spPr>
      </p:pic>
      <p:pic>
        <p:nvPicPr>
          <p:cNvPr id="53" name="Picture 5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7788" y="3675543"/>
            <a:ext cx="1341600" cy="542492"/>
          </a:xfrm>
          <a:prstGeom prst="rect">
            <a:avLst/>
          </a:prstGeom>
        </p:spPr>
      </p:pic>
      <p:pic>
        <p:nvPicPr>
          <p:cNvPr id="54" name="Picture 5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12654" y="5889260"/>
            <a:ext cx="1214243" cy="834792"/>
          </a:xfrm>
          <a:prstGeom prst="rect">
            <a:avLst/>
          </a:prstGeom>
        </p:spPr>
      </p:pic>
      <p:pic>
        <p:nvPicPr>
          <p:cNvPr id="55" name="Picture 5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759772" y="4811693"/>
            <a:ext cx="1360830" cy="784763"/>
          </a:xfrm>
          <a:prstGeom prst="rect">
            <a:avLst/>
          </a:prstGeom>
        </p:spPr>
      </p:pic>
      <p:sp>
        <p:nvSpPr>
          <p:cNvPr id="70" name="Rectangle 69"/>
          <p:cNvSpPr/>
          <p:nvPr/>
        </p:nvSpPr>
        <p:spPr>
          <a:xfrm>
            <a:off x="3657208" y="2578816"/>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smtClean="0">
                <a:solidFill>
                  <a:srgbClr val="064469"/>
                </a:solidFill>
              </a:rPr>
              <a:t>Faculty Accreditation</a:t>
            </a:r>
            <a:endParaRPr lang="en-US" sz="1200" b="1" baseline="-25000" dirty="0">
              <a:solidFill>
                <a:srgbClr val="064469"/>
              </a:solidFill>
            </a:endParaRPr>
          </a:p>
        </p:txBody>
      </p:sp>
      <p:sp>
        <p:nvSpPr>
          <p:cNvPr id="71" name="Rectangle 70"/>
          <p:cNvSpPr/>
          <p:nvPr/>
        </p:nvSpPr>
        <p:spPr>
          <a:xfrm>
            <a:off x="3657208" y="3750187"/>
            <a:ext cx="1447800" cy="192032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r>
              <a:rPr lang="en-US" sz="1200" b="1" baseline="-25000" dirty="0" smtClean="0">
                <a:solidFill>
                  <a:srgbClr val="064469"/>
                </a:solidFill>
              </a:rPr>
              <a:t>Board </a:t>
            </a:r>
            <a:r>
              <a:rPr lang="en-US" sz="1200" b="1" baseline="-25000" dirty="0">
                <a:solidFill>
                  <a:srgbClr val="064469"/>
                </a:solidFill>
              </a:rPr>
              <a:t>Certified Radiologists</a:t>
            </a:r>
          </a:p>
          <a:p>
            <a:pPr algn="ctr"/>
            <a:r>
              <a:rPr lang="en-US" sz="1200" b="1" baseline="-25000" dirty="0">
                <a:solidFill>
                  <a:srgbClr val="064469"/>
                </a:solidFill>
              </a:rPr>
              <a:t>Engage in </a:t>
            </a:r>
            <a:r>
              <a:rPr lang="en-US" sz="1200" b="1" baseline="-25000" dirty="0" smtClean="0">
                <a:solidFill>
                  <a:srgbClr val="064469"/>
                </a:solidFill>
              </a:rPr>
              <a:t>Lifelong </a:t>
            </a:r>
            <a:r>
              <a:rPr lang="en-US" sz="1200" b="1" baseline="-25000" dirty="0">
                <a:solidFill>
                  <a:srgbClr val="064469"/>
                </a:solidFill>
              </a:rPr>
              <a:t>Learning</a:t>
            </a:r>
          </a:p>
          <a:p>
            <a:pPr algn="ctr"/>
            <a:r>
              <a:rPr lang="en-US" sz="1200" b="1" baseline="-25000" dirty="0">
                <a:solidFill>
                  <a:srgbClr val="064469"/>
                </a:solidFill>
              </a:rPr>
              <a:t>Through Maintenance of Certifications</a:t>
            </a:r>
          </a:p>
        </p:txBody>
      </p:sp>
      <p:cxnSp>
        <p:nvCxnSpPr>
          <p:cNvPr id="74" name="Straight Connector 73"/>
          <p:cNvCxnSpPr/>
          <p:nvPr/>
        </p:nvCxnSpPr>
        <p:spPr>
          <a:xfrm flipV="1">
            <a:off x="4546870" y="3387855"/>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631989" y="1059381"/>
            <a:ext cx="1498239" cy="1346631"/>
            <a:chOff x="1021245" y="1041400"/>
            <a:chExt cx="1600200" cy="1438275"/>
          </a:xfrm>
        </p:grpSpPr>
        <p:sp>
          <p:nvSpPr>
            <p:cNvPr id="69" name="Rectangle 68"/>
            <p:cNvSpPr/>
            <p:nvPr/>
          </p:nvSpPr>
          <p:spPr>
            <a:xfrm>
              <a:off x="1021245" y="1041400"/>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baseline="-25000" dirty="0" smtClean="0">
                <a:solidFill>
                  <a:schemeClr val="accent1">
                    <a:lumMod val="50000"/>
                  </a:schemeClr>
                </a:solidFill>
              </a:endParaRPr>
            </a:p>
            <a:p>
              <a:pPr algn="ctr"/>
              <a:endParaRPr lang="en-US" b="1" baseline="-25000" dirty="0">
                <a:solidFill>
                  <a:schemeClr val="accent1">
                    <a:lumMod val="50000"/>
                  </a:schemeClr>
                </a:solidFill>
              </a:endParaRPr>
            </a:p>
            <a:p>
              <a:pPr algn="ctr"/>
              <a:r>
                <a:rPr lang="en-US" b="1" baseline="-25000" dirty="0" smtClean="0">
                  <a:solidFill>
                    <a:schemeClr val="accent1">
                      <a:lumMod val="50000"/>
                    </a:schemeClr>
                  </a:solidFill>
                </a:rPr>
                <a:t/>
              </a:r>
              <a:br>
                <a:rPr lang="en-US" b="1" baseline="-25000" dirty="0" smtClean="0">
                  <a:solidFill>
                    <a:schemeClr val="accent1">
                      <a:lumMod val="50000"/>
                    </a:schemeClr>
                  </a:solidFill>
                </a:rPr>
              </a:br>
              <a:r>
                <a:rPr lang="en-US" sz="1600" b="1" baseline="-25000" dirty="0" smtClean="0">
                  <a:solidFill>
                    <a:srgbClr val="064469"/>
                  </a:solidFill>
                </a:rPr>
                <a:t>Imaging </a:t>
              </a:r>
              <a:r>
                <a:rPr lang="en-US" sz="1600" b="1" baseline="-25000" dirty="0">
                  <a:solidFill>
                    <a:srgbClr val="064469"/>
                  </a:solidFill>
                </a:rPr>
                <a:t>Acquisition </a:t>
              </a:r>
            </a:p>
            <a:p>
              <a:pPr algn="ctr"/>
              <a:r>
                <a:rPr lang="en-US" sz="1600" b="1" baseline="-25000" dirty="0">
                  <a:solidFill>
                    <a:srgbClr val="064469"/>
                  </a:solidFill>
                </a:rPr>
                <a:t>&amp; Interpretation</a:t>
              </a:r>
            </a:p>
          </p:txBody>
        </p:sp>
        <p:pic>
          <p:nvPicPr>
            <p:cNvPr id="78" name="Picture 7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21245" y="1042539"/>
              <a:ext cx="1600200" cy="748383"/>
            </a:xfrm>
            <a:prstGeom prst="rect">
              <a:avLst/>
            </a:prstGeom>
          </p:spPr>
        </p:pic>
      </p:grpSp>
      <p:pic>
        <p:nvPicPr>
          <p:cNvPr id="79" name="Picture 78"/>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989392" y="2548125"/>
            <a:ext cx="783432" cy="783432"/>
          </a:xfrm>
          <a:prstGeom prst="rect">
            <a:avLst/>
          </a:prstGeom>
        </p:spPr>
      </p:pic>
      <p:pic>
        <p:nvPicPr>
          <p:cNvPr id="81" name="Picture 80"/>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747213" y="3794874"/>
            <a:ext cx="1251220" cy="686324"/>
          </a:xfrm>
          <a:prstGeom prst="rect">
            <a:avLst/>
          </a:prstGeom>
        </p:spPr>
      </p:pic>
      <p:grpSp>
        <p:nvGrpSpPr>
          <p:cNvPr id="82" name="Group 81"/>
          <p:cNvGrpSpPr/>
          <p:nvPr/>
        </p:nvGrpSpPr>
        <p:grpSpPr>
          <a:xfrm>
            <a:off x="3657208" y="2402309"/>
            <a:ext cx="1447800" cy="152400"/>
            <a:chOff x="5257800" y="3276600"/>
            <a:chExt cx="1447800" cy="152400"/>
          </a:xfrm>
        </p:grpSpPr>
        <p:cxnSp>
          <p:nvCxnSpPr>
            <p:cNvPr id="83" name="Straight Connector 82"/>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3648923" y="3574702"/>
            <a:ext cx="1447800" cy="152400"/>
            <a:chOff x="5257800" y="3276600"/>
            <a:chExt cx="1447800" cy="152400"/>
          </a:xfrm>
        </p:grpSpPr>
        <p:cxnSp>
          <p:nvCxnSpPr>
            <p:cNvPr id="86" name="Straight Connector 85"/>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407343" y="1059381"/>
            <a:ext cx="1498238" cy="1346630"/>
            <a:chOff x="3631989" y="1061228"/>
            <a:chExt cx="1600200" cy="1438275"/>
          </a:xfrm>
        </p:grpSpPr>
        <p:sp>
          <p:nvSpPr>
            <p:cNvPr id="88" name="Rectangle 87"/>
            <p:cNvSpPr/>
            <p:nvPr/>
          </p:nvSpPr>
          <p:spPr>
            <a:xfrm>
              <a:off x="3631989" y="1061228"/>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b="1" baseline="-25000" dirty="0" smtClean="0">
                <a:solidFill>
                  <a:srgbClr val="064469"/>
                </a:solidFill>
              </a:endParaRPr>
            </a:p>
            <a:p>
              <a:pPr algn="ctr"/>
              <a:endParaRPr lang="en-US" b="1" baseline="-25000" dirty="0">
                <a:solidFill>
                  <a:srgbClr val="064469"/>
                </a:solidFill>
              </a:endParaRPr>
            </a:p>
            <a:p>
              <a:pPr algn="ctr"/>
              <a:endParaRPr lang="en-US" b="1" baseline="-25000" dirty="0" smtClean="0">
                <a:solidFill>
                  <a:srgbClr val="064469"/>
                </a:solidFill>
              </a:endParaRPr>
            </a:p>
            <a:p>
              <a:pPr algn="ctr"/>
              <a:r>
                <a:rPr lang="en-US" sz="1600" b="1" baseline="-25000" dirty="0" smtClean="0">
                  <a:solidFill>
                    <a:srgbClr val="064469"/>
                  </a:solidFill>
                </a:rPr>
                <a:t>Actionable</a:t>
              </a:r>
              <a:r>
                <a:rPr lang="en-US" b="1" baseline="-25000" dirty="0" smtClean="0">
                  <a:solidFill>
                    <a:srgbClr val="064469"/>
                  </a:solidFill>
                </a:rPr>
                <a:t> </a:t>
              </a:r>
              <a:r>
                <a:rPr lang="en-US" sz="1600" b="1" baseline="-25000" dirty="0">
                  <a:solidFill>
                    <a:srgbClr val="064469"/>
                  </a:solidFill>
                </a:rPr>
                <a:t>Recommendations For The Patient And </a:t>
              </a:r>
              <a:r>
                <a:rPr lang="en-US" sz="1600" b="1" baseline="-25000" dirty="0" smtClean="0">
                  <a:solidFill>
                    <a:srgbClr val="064469"/>
                  </a:solidFill>
                </a:rPr>
                <a:t>Referring </a:t>
              </a:r>
              <a:r>
                <a:rPr lang="en-US" sz="1600" b="1" baseline="-25000" dirty="0">
                  <a:solidFill>
                    <a:srgbClr val="064469"/>
                  </a:solidFill>
                </a:rPr>
                <a:t>Physician</a:t>
              </a:r>
            </a:p>
          </p:txBody>
        </p:sp>
        <p:pic>
          <p:nvPicPr>
            <p:cNvPr id="89" name="Picture 88"/>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631989" y="1062367"/>
              <a:ext cx="1600200" cy="748383"/>
            </a:xfrm>
            <a:prstGeom prst="rect">
              <a:avLst/>
            </a:prstGeom>
          </p:spPr>
        </p:pic>
      </p:grpSp>
      <p:grpSp>
        <p:nvGrpSpPr>
          <p:cNvPr id="115" name="Group 114"/>
          <p:cNvGrpSpPr/>
          <p:nvPr/>
        </p:nvGrpSpPr>
        <p:grpSpPr>
          <a:xfrm>
            <a:off x="6430181" y="2575580"/>
            <a:ext cx="1452563" cy="990600"/>
            <a:chOff x="6429693" y="2600981"/>
            <a:chExt cx="1452563" cy="990600"/>
          </a:xfrm>
        </p:grpSpPr>
        <p:sp>
          <p:nvSpPr>
            <p:cNvPr id="92" name="Rectangle 91"/>
            <p:cNvSpPr/>
            <p:nvPr/>
          </p:nvSpPr>
          <p:spPr>
            <a:xfrm>
              <a:off x="6434456" y="2600981"/>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Decision Support for </a:t>
              </a:r>
            </a:p>
            <a:p>
              <a:pPr algn="ctr"/>
              <a:r>
                <a:rPr lang="en-US" sz="1200" b="1" baseline="-25000" dirty="0">
                  <a:solidFill>
                    <a:srgbClr val="064469"/>
                  </a:solidFill>
                </a:rPr>
                <a:t>Results Reporting</a:t>
              </a:r>
            </a:p>
          </p:txBody>
        </p:sp>
        <p:pic>
          <p:nvPicPr>
            <p:cNvPr id="93" name="Picture 9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429693" y="2600981"/>
              <a:ext cx="1452563" cy="587361"/>
            </a:xfrm>
            <a:prstGeom prst="rect">
              <a:avLst/>
            </a:prstGeom>
          </p:spPr>
        </p:pic>
      </p:grpSp>
      <p:grpSp>
        <p:nvGrpSpPr>
          <p:cNvPr id="114" name="Group 113"/>
          <p:cNvGrpSpPr/>
          <p:nvPr/>
        </p:nvGrpSpPr>
        <p:grpSpPr>
          <a:xfrm>
            <a:off x="6432562" y="3680270"/>
            <a:ext cx="1447800" cy="990600"/>
            <a:chOff x="6439219" y="3697204"/>
            <a:chExt cx="1447800" cy="990600"/>
          </a:xfrm>
        </p:grpSpPr>
        <p:sp>
          <p:nvSpPr>
            <p:cNvPr id="94" name="Rectangle 93"/>
            <p:cNvSpPr/>
            <p:nvPr/>
          </p:nvSpPr>
          <p:spPr>
            <a:xfrm>
              <a:off x="6439219" y="3697204"/>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Media Rich</a:t>
              </a:r>
            </a:p>
            <a:p>
              <a:pPr algn="ctr"/>
              <a:r>
                <a:rPr lang="en-US" sz="1200" b="1" baseline="-25000" dirty="0">
                  <a:solidFill>
                    <a:srgbClr val="064469"/>
                  </a:solidFill>
                </a:rPr>
                <a:t>Actionable Reporting</a:t>
              </a:r>
            </a:p>
          </p:txBody>
        </p:sp>
        <p:pic>
          <p:nvPicPr>
            <p:cNvPr id="95" name="Picture 94"/>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458268" y="3894841"/>
              <a:ext cx="1423988" cy="575807"/>
            </a:xfrm>
            <a:prstGeom prst="rect">
              <a:avLst/>
            </a:prstGeom>
          </p:spPr>
        </p:pic>
      </p:grpSp>
      <p:grpSp>
        <p:nvGrpSpPr>
          <p:cNvPr id="96" name="Group 95"/>
          <p:cNvGrpSpPr/>
          <p:nvPr/>
        </p:nvGrpSpPr>
        <p:grpSpPr>
          <a:xfrm>
            <a:off x="6434245" y="3507054"/>
            <a:ext cx="1447800" cy="152400"/>
            <a:chOff x="5257800" y="3276600"/>
            <a:chExt cx="1447800" cy="152400"/>
          </a:xfrm>
        </p:grpSpPr>
        <p:cxnSp>
          <p:nvCxnSpPr>
            <p:cNvPr id="97" name="Straight Connector 96"/>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a:off x="6425989" y="2395539"/>
            <a:ext cx="1447800" cy="152400"/>
            <a:chOff x="5257800" y="3276600"/>
            <a:chExt cx="1447800" cy="152400"/>
          </a:xfrm>
        </p:grpSpPr>
        <p:cxnSp>
          <p:nvCxnSpPr>
            <p:cNvPr id="100" name="Straight Connector 99"/>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6434456" y="4605010"/>
            <a:ext cx="1447800" cy="152400"/>
            <a:chOff x="5257800" y="3276600"/>
            <a:chExt cx="1447800" cy="152400"/>
          </a:xfrm>
        </p:grpSpPr>
        <p:cxnSp>
          <p:nvCxnSpPr>
            <p:cNvPr id="103" name="Straight Connector 102"/>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6432562" y="4787741"/>
            <a:ext cx="1447800" cy="990600"/>
            <a:chOff x="6439219" y="4804675"/>
            <a:chExt cx="1447800" cy="990600"/>
          </a:xfrm>
        </p:grpSpPr>
        <p:sp>
          <p:nvSpPr>
            <p:cNvPr id="105" name="Rectangle 104"/>
            <p:cNvSpPr/>
            <p:nvPr/>
          </p:nvSpPr>
          <p:spPr>
            <a:xfrm>
              <a:off x="6439219" y="4804675"/>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a:solidFill>
                  <a:srgbClr val="064469"/>
                </a:solidFill>
              </a:endParaRPr>
            </a:p>
          </p:txBody>
        </p:sp>
        <p:pic>
          <p:nvPicPr>
            <p:cNvPr id="106" name="Picture 105"/>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451125" y="5189954"/>
              <a:ext cx="1423988" cy="178518"/>
            </a:xfrm>
            <a:prstGeom prst="rect">
              <a:avLst/>
            </a:prstGeom>
          </p:spPr>
        </p:pic>
      </p:grpSp>
      <p:grpSp>
        <p:nvGrpSpPr>
          <p:cNvPr id="4" name="Group 3"/>
          <p:cNvGrpSpPr/>
          <p:nvPr/>
        </p:nvGrpSpPr>
        <p:grpSpPr>
          <a:xfrm>
            <a:off x="6432562" y="5872962"/>
            <a:ext cx="1447800" cy="990600"/>
            <a:chOff x="6432562" y="5889896"/>
            <a:chExt cx="1447800" cy="990600"/>
          </a:xfrm>
        </p:grpSpPr>
        <p:sp>
          <p:nvSpPr>
            <p:cNvPr id="107" name="Rectangle 106"/>
            <p:cNvSpPr/>
            <p:nvPr/>
          </p:nvSpPr>
          <p:spPr>
            <a:xfrm>
              <a:off x="6432562" y="5889896"/>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Registry Reporting</a:t>
              </a:r>
            </a:p>
          </p:txBody>
        </p:sp>
        <p:pic>
          <p:nvPicPr>
            <p:cNvPr id="108" name="Picture 107"/>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537820" y="5925771"/>
              <a:ext cx="1237285" cy="690792"/>
            </a:xfrm>
            <a:prstGeom prst="rect">
              <a:avLst/>
            </a:prstGeom>
          </p:spPr>
        </p:pic>
      </p:grpSp>
      <p:grpSp>
        <p:nvGrpSpPr>
          <p:cNvPr id="109" name="Group 108"/>
          <p:cNvGrpSpPr/>
          <p:nvPr/>
        </p:nvGrpSpPr>
        <p:grpSpPr>
          <a:xfrm>
            <a:off x="6434191" y="5696763"/>
            <a:ext cx="1447800" cy="152400"/>
            <a:chOff x="5257800" y="3276600"/>
            <a:chExt cx="1447800" cy="152400"/>
          </a:xfrm>
        </p:grpSpPr>
        <p:cxnSp>
          <p:nvCxnSpPr>
            <p:cNvPr id="110" name="Straight Connector 109"/>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2" name="Straight Connector 121"/>
          <p:cNvCxnSpPr/>
          <p:nvPr/>
        </p:nvCxnSpPr>
        <p:spPr>
          <a:xfrm>
            <a:off x="5210523" y="1763432"/>
            <a:ext cx="11140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3657208" y="5644359"/>
            <a:ext cx="1447800" cy="152400"/>
            <a:chOff x="4495800" y="2209800"/>
            <a:chExt cx="1447800" cy="152400"/>
          </a:xfrm>
        </p:grpSpPr>
        <p:cxnSp>
          <p:nvCxnSpPr>
            <p:cNvPr id="75" name="Straight Connector 74"/>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0" name="Picture 79"/>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657207" y="5836162"/>
            <a:ext cx="1442855" cy="987217"/>
          </a:xfrm>
          <a:prstGeom prst="rect">
            <a:avLst/>
          </a:prstGeom>
        </p:spPr>
      </p:pic>
    </p:spTree>
    <p:extLst>
      <p:ext uri="{BB962C8B-B14F-4D97-AF65-F5344CB8AC3E}">
        <p14:creationId xmlns:p14="http://schemas.microsoft.com/office/powerpoint/2010/main" val="418796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maging 3.0 PO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6585" cy="6858000"/>
          </a:xfrm>
          <a:prstGeom prst="rect">
            <a:avLst/>
          </a:prstGeom>
        </p:spPr>
      </p:pic>
      <p:sp>
        <p:nvSpPr>
          <p:cNvPr id="29" name="Title 1"/>
          <p:cNvSpPr>
            <a:spLocks noGrp="1"/>
          </p:cNvSpPr>
          <p:nvPr>
            <p:ph type="title"/>
          </p:nvPr>
        </p:nvSpPr>
        <p:spPr>
          <a:xfrm>
            <a:off x="73152" y="274638"/>
            <a:ext cx="8759952" cy="792162"/>
          </a:xfrm>
        </p:spPr>
        <p:txBody>
          <a:bodyPr anchor="ctr">
            <a:noAutofit/>
          </a:bodyPr>
          <a:lstStyle/>
          <a:p>
            <a:r>
              <a:rPr lang="en-US" sz="2800" dirty="0" smtClean="0">
                <a:latin typeface="Arial" charset="0"/>
                <a:ea typeface="MS PGothic" charset="0"/>
                <a:cs typeface="Arial" charset="0"/>
              </a:rPr>
              <a:t>Imaging 3.0 – The Entire Spectrum of Imaging Care</a:t>
            </a:r>
            <a:endParaRPr lang="en-US" sz="2800" dirty="0"/>
          </a:p>
        </p:txBody>
      </p:sp>
      <p:cxnSp>
        <p:nvCxnSpPr>
          <p:cNvPr id="27" name="Straight Connector 26"/>
          <p:cNvCxnSpPr/>
          <p:nvPr/>
        </p:nvCxnSpPr>
        <p:spPr>
          <a:xfrm>
            <a:off x="2489125" y="1763591"/>
            <a:ext cx="11140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995680" y="1066801"/>
            <a:ext cx="1469978" cy="132123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600" b="1" baseline="-25000" dirty="0" smtClean="0">
                <a:solidFill>
                  <a:srgbClr val="064469"/>
                </a:solidFill>
              </a:rPr>
              <a:t>Referring </a:t>
            </a:r>
            <a:r>
              <a:rPr lang="en-US" sz="1600" b="1" baseline="-25000" dirty="0">
                <a:solidFill>
                  <a:srgbClr val="064469"/>
                </a:solidFill>
              </a:rPr>
              <a:t>Physician </a:t>
            </a:r>
          </a:p>
          <a:p>
            <a:pPr algn="ctr"/>
            <a:r>
              <a:rPr lang="en-US" sz="1600" b="1" baseline="-25000" dirty="0">
                <a:solidFill>
                  <a:srgbClr val="064469"/>
                </a:solidFill>
              </a:rPr>
              <a:t>Considers Imaging</a:t>
            </a:r>
          </a:p>
        </p:txBody>
      </p:sp>
      <p:sp>
        <p:nvSpPr>
          <p:cNvPr id="33" name="Rectangle 32"/>
          <p:cNvSpPr/>
          <p:nvPr/>
        </p:nvSpPr>
        <p:spPr>
          <a:xfrm>
            <a:off x="1050411" y="2572494"/>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Imaging History Reviewed in PHR</a:t>
            </a:r>
          </a:p>
        </p:txBody>
      </p:sp>
      <p:sp>
        <p:nvSpPr>
          <p:cNvPr id="34" name="Rectangle 33"/>
          <p:cNvSpPr/>
          <p:nvPr/>
        </p:nvSpPr>
        <p:spPr>
          <a:xfrm>
            <a:off x="356255" y="3692477"/>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Appropriateness Criteria</a:t>
            </a:r>
          </a:p>
          <a:p>
            <a:pPr algn="ctr"/>
            <a:r>
              <a:rPr lang="en-US" sz="1200" b="1" baseline="-25000" dirty="0">
                <a:solidFill>
                  <a:srgbClr val="064469"/>
                </a:solidFill>
              </a:rPr>
              <a:t>Consulted</a:t>
            </a:r>
          </a:p>
        </p:txBody>
      </p:sp>
      <p:sp>
        <p:nvSpPr>
          <p:cNvPr id="35" name="Rectangle 34"/>
          <p:cNvSpPr/>
          <p:nvPr/>
        </p:nvSpPr>
        <p:spPr>
          <a:xfrm>
            <a:off x="1776650" y="3692477"/>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sp>
        <p:nvSpPr>
          <p:cNvPr id="36" name="Rectangle 35"/>
          <p:cNvSpPr/>
          <p:nvPr/>
        </p:nvSpPr>
        <p:spPr>
          <a:xfrm>
            <a:off x="356255" y="4767070"/>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sp>
        <p:nvSpPr>
          <p:cNvPr id="37" name="Rectangle 36"/>
          <p:cNvSpPr/>
          <p:nvPr/>
        </p:nvSpPr>
        <p:spPr>
          <a:xfrm>
            <a:off x="1776650" y="4767070"/>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sp>
        <p:nvSpPr>
          <p:cNvPr id="38" name="Rectangle 37"/>
          <p:cNvSpPr/>
          <p:nvPr/>
        </p:nvSpPr>
        <p:spPr>
          <a:xfrm>
            <a:off x="1054786" y="5869554"/>
            <a:ext cx="1329980" cy="909986"/>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cxnSp>
        <p:nvCxnSpPr>
          <p:cNvPr id="39" name="Straight Connector 38"/>
          <p:cNvCxnSpPr/>
          <p:nvPr/>
        </p:nvCxnSpPr>
        <p:spPr>
          <a:xfrm>
            <a:off x="332922" y="3666228"/>
            <a:ext cx="278245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724151" y="3526230"/>
            <a:ext cx="0" cy="1399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332922" y="4611214"/>
            <a:ext cx="2782458" cy="139998"/>
            <a:chOff x="409575" y="3429000"/>
            <a:chExt cx="3028950" cy="152400"/>
          </a:xfrm>
        </p:grpSpPr>
        <p:cxnSp>
          <p:nvCxnSpPr>
            <p:cNvPr id="42" name="Straight Connector 41"/>
            <p:cNvCxnSpPr/>
            <p:nvPr/>
          </p:nvCxnSpPr>
          <p:spPr>
            <a:xfrm>
              <a:off x="409575" y="3581400"/>
              <a:ext cx="3028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924050" y="34290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059161" y="2406247"/>
            <a:ext cx="1329980" cy="139998"/>
            <a:chOff x="1176337" y="2057400"/>
            <a:chExt cx="1447800" cy="152400"/>
          </a:xfrm>
        </p:grpSpPr>
        <p:cxnSp>
          <p:nvCxnSpPr>
            <p:cNvPr id="45" name="Straight Connector 44"/>
            <p:cNvCxnSpPr/>
            <p:nvPr/>
          </p:nvCxnSpPr>
          <p:spPr>
            <a:xfrm>
              <a:off x="1176337"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900237"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1059161" y="5713697"/>
            <a:ext cx="1329980" cy="139998"/>
            <a:chOff x="4495800" y="2209800"/>
            <a:chExt cx="1447800" cy="152400"/>
          </a:xfrm>
        </p:grpSpPr>
        <p:cxnSp>
          <p:nvCxnSpPr>
            <p:cNvPr id="48" name="Straight Connector 47"/>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0" name="Picture 4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92808" y="1067847"/>
            <a:ext cx="1462687" cy="684071"/>
          </a:xfrm>
          <a:prstGeom prst="rect">
            <a:avLst/>
          </a:prstGeom>
        </p:spPr>
      </p:pic>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561" y="2572494"/>
            <a:ext cx="1327180" cy="520664"/>
          </a:xfrm>
          <a:prstGeom prst="rect">
            <a:avLst/>
          </a:prstGeom>
        </p:spPr>
      </p:pic>
      <p:pic>
        <p:nvPicPr>
          <p:cNvPr id="52" name="Picture 5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2589" y="4816632"/>
            <a:ext cx="1217312" cy="810861"/>
          </a:xfrm>
          <a:prstGeom prst="rect">
            <a:avLst/>
          </a:prstGeom>
        </p:spPr>
      </p:pic>
      <p:pic>
        <p:nvPicPr>
          <p:cNvPr id="53" name="Picture 5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864149" y="3718728"/>
            <a:ext cx="1133725" cy="838554"/>
          </a:xfrm>
          <a:prstGeom prst="rect">
            <a:avLst/>
          </a:prstGeom>
        </p:spPr>
      </p:pic>
      <p:pic>
        <p:nvPicPr>
          <p:cNvPr id="54" name="Picture 5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47788" y="3692477"/>
            <a:ext cx="1341600" cy="542492"/>
          </a:xfrm>
          <a:prstGeom prst="rect">
            <a:avLst/>
          </a:prstGeom>
        </p:spPr>
      </p:pic>
      <p:pic>
        <p:nvPicPr>
          <p:cNvPr id="55" name="Picture 5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112654" y="5895803"/>
            <a:ext cx="1214243" cy="834792"/>
          </a:xfrm>
          <a:prstGeom prst="rect">
            <a:avLst/>
          </a:prstGeom>
        </p:spPr>
      </p:pic>
      <p:pic>
        <p:nvPicPr>
          <p:cNvPr id="56" name="Picture 5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759772" y="4818236"/>
            <a:ext cx="1360830" cy="784763"/>
          </a:xfrm>
          <a:prstGeom prst="rect">
            <a:avLst/>
          </a:prstGeom>
        </p:spPr>
      </p:pic>
      <p:sp>
        <p:nvSpPr>
          <p:cNvPr id="57" name="Rectangle 56"/>
          <p:cNvSpPr/>
          <p:nvPr/>
        </p:nvSpPr>
        <p:spPr>
          <a:xfrm>
            <a:off x="3657208" y="2593826"/>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smtClean="0">
                <a:solidFill>
                  <a:srgbClr val="064469"/>
                </a:solidFill>
              </a:rPr>
              <a:t>Faculty Accreditation</a:t>
            </a:r>
            <a:endParaRPr lang="en-US" sz="1200" b="1" baseline="-25000" dirty="0">
              <a:solidFill>
                <a:srgbClr val="064469"/>
              </a:solidFill>
            </a:endParaRPr>
          </a:p>
        </p:txBody>
      </p:sp>
      <p:sp>
        <p:nvSpPr>
          <p:cNvPr id="58" name="Rectangle 57"/>
          <p:cNvSpPr/>
          <p:nvPr/>
        </p:nvSpPr>
        <p:spPr>
          <a:xfrm>
            <a:off x="3646700" y="3756730"/>
            <a:ext cx="1447800" cy="1763537"/>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r>
              <a:rPr lang="en-US" sz="1200" b="1" baseline="-25000" dirty="0" smtClean="0">
                <a:solidFill>
                  <a:srgbClr val="064469"/>
                </a:solidFill>
              </a:rPr>
              <a:t>Board </a:t>
            </a:r>
            <a:r>
              <a:rPr lang="en-US" sz="1200" b="1" baseline="-25000" dirty="0">
                <a:solidFill>
                  <a:srgbClr val="064469"/>
                </a:solidFill>
              </a:rPr>
              <a:t>Certified Radiologists</a:t>
            </a:r>
          </a:p>
          <a:p>
            <a:pPr algn="ctr"/>
            <a:r>
              <a:rPr lang="en-US" sz="1200" b="1" baseline="-25000" dirty="0">
                <a:solidFill>
                  <a:srgbClr val="064469"/>
                </a:solidFill>
              </a:rPr>
              <a:t>Engage in </a:t>
            </a:r>
            <a:r>
              <a:rPr lang="en-US" sz="1200" b="1" baseline="-25000" dirty="0" smtClean="0">
                <a:solidFill>
                  <a:srgbClr val="064469"/>
                </a:solidFill>
              </a:rPr>
              <a:t>Lifelong </a:t>
            </a:r>
            <a:r>
              <a:rPr lang="en-US" sz="1200" b="1" baseline="-25000" dirty="0">
                <a:solidFill>
                  <a:srgbClr val="064469"/>
                </a:solidFill>
              </a:rPr>
              <a:t>Learning</a:t>
            </a:r>
          </a:p>
          <a:p>
            <a:pPr algn="ctr"/>
            <a:r>
              <a:rPr lang="en-US" sz="1200" b="1" baseline="-25000" dirty="0">
                <a:solidFill>
                  <a:srgbClr val="064469"/>
                </a:solidFill>
              </a:rPr>
              <a:t>Through Maintenance of Certifications</a:t>
            </a:r>
          </a:p>
        </p:txBody>
      </p:sp>
      <p:cxnSp>
        <p:nvCxnSpPr>
          <p:cNvPr id="59" name="Straight Connector 58"/>
          <p:cNvCxnSpPr/>
          <p:nvPr/>
        </p:nvCxnSpPr>
        <p:spPr>
          <a:xfrm flipV="1">
            <a:off x="4546870" y="3404789"/>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3631989" y="1078602"/>
            <a:ext cx="1498239" cy="1346631"/>
            <a:chOff x="1021245" y="1041400"/>
            <a:chExt cx="1600200" cy="1438275"/>
          </a:xfrm>
        </p:grpSpPr>
        <p:sp>
          <p:nvSpPr>
            <p:cNvPr id="61" name="Rectangle 60"/>
            <p:cNvSpPr/>
            <p:nvPr/>
          </p:nvSpPr>
          <p:spPr>
            <a:xfrm>
              <a:off x="1021245" y="1041400"/>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baseline="-25000" dirty="0" smtClean="0">
                <a:solidFill>
                  <a:schemeClr val="accent1">
                    <a:lumMod val="50000"/>
                  </a:schemeClr>
                </a:solidFill>
              </a:endParaRPr>
            </a:p>
            <a:p>
              <a:pPr algn="ctr"/>
              <a:endParaRPr lang="en-US" b="1" baseline="-25000" dirty="0">
                <a:solidFill>
                  <a:schemeClr val="accent1">
                    <a:lumMod val="50000"/>
                  </a:schemeClr>
                </a:solidFill>
              </a:endParaRPr>
            </a:p>
            <a:p>
              <a:pPr algn="ctr"/>
              <a:r>
                <a:rPr lang="en-US" b="1" baseline="-25000" dirty="0" smtClean="0">
                  <a:solidFill>
                    <a:schemeClr val="accent1">
                      <a:lumMod val="50000"/>
                    </a:schemeClr>
                  </a:solidFill>
                </a:rPr>
                <a:t/>
              </a:r>
              <a:br>
                <a:rPr lang="en-US" b="1" baseline="-25000" dirty="0" smtClean="0">
                  <a:solidFill>
                    <a:schemeClr val="accent1">
                      <a:lumMod val="50000"/>
                    </a:schemeClr>
                  </a:solidFill>
                </a:rPr>
              </a:br>
              <a:r>
                <a:rPr lang="en-US" sz="1600" b="1" baseline="-25000" dirty="0" smtClean="0">
                  <a:solidFill>
                    <a:srgbClr val="064469"/>
                  </a:solidFill>
                </a:rPr>
                <a:t>Imaging </a:t>
              </a:r>
              <a:r>
                <a:rPr lang="en-US" sz="1600" b="1" baseline="-25000" dirty="0">
                  <a:solidFill>
                    <a:srgbClr val="064469"/>
                  </a:solidFill>
                </a:rPr>
                <a:t>Acquisition </a:t>
              </a:r>
            </a:p>
            <a:p>
              <a:pPr algn="ctr"/>
              <a:r>
                <a:rPr lang="en-US" sz="1600" b="1" baseline="-25000" dirty="0">
                  <a:solidFill>
                    <a:srgbClr val="064469"/>
                  </a:solidFill>
                </a:rPr>
                <a:t>&amp; Interpretation</a:t>
              </a:r>
            </a:p>
          </p:txBody>
        </p:sp>
        <p:pic>
          <p:nvPicPr>
            <p:cNvPr id="62" name="Picture 6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21245" y="1042539"/>
              <a:ext cx="1600200" cy="748383"/>
            </a:xfrm>
            <a:prstGeom prst="rect">
              <a:avLst/>
            </a:prstGeom>
          </p:spPr>
        </p:pic>
      </p:grpSp>
      <p:pic>
        <p:nvPicPr>
          <p:cNvPr id="63" name="Picture 6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989392" y="2563135"/>
            <a:ext cx="783432" cy="783432"/>
          </a:xfrm>
          <a:prstGeom prst="rect">
            <a:avLst/>
          </a:prstGeom>
        </p:spPr>
      </p:pic>
      <p:pic>
        <p:nvPicPr>
          <p:cNvPr id="64" name="Picture 63"/>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812563" y="3805288"/>
            <a:ext cx="1120520" cy="614632"/>
          </a:xfrm>
          <a:prstGeom prst="rect">
            <a:avLst/>
          </a:prstGeom>
        </p:spPr>
      </p:pic>
      <p:grpSp>
        <p:nvGrpSpPr>
          <p:cNvPr id="65" name="Group 64"/>
          <p:cNvGrpSpPr/>
          <p:nvPr/>
        </p:nvGrpSpPr>
        <p:grpSpPr>
          <a:xfrm>
            <a:off x="3657208" y="2427710"/>
            <a:ext cx="1447800" cy="152400"/>
            <a:chOff x="5257800" y="3276600"/>
            <a:chExt cx="1447800" cy="152400"/>
          </a:xfrm>
        </p:grpSpPr>
        <p:cxnSp>
          <p:nvCxnSpPr>
            <p:cNvPr id="66" name="Straight Connector 65"/>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3648923" y="3591636"/>
            <a:ext cx="1447800" cy="152400"/>
            <a:chOff x="5257800" y="3276600"/>
            <a:chExt cx="1447800" cy="152400"/>
          </a:xfrm>
        </p:grpSpPr>
        <p:cxnSp>
          <p:nvCxnSpPr>
            <p:cNvPr id="69" name="Straight Connector 68"/>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6407343" y="1118124"/>
            <a:ext cx="1498238" cy="1346630"/>
            <a:chOff x="3631989" y="1061228"/>
            <a:chExt cx="1600200" cy="1438275"/>
          </a:xfrm>
        </p:grpSpPr>
        <p:sp>
          <p:nvSpPr>
            <p:cNvPr id="72" name="Rectangle 71"/>
            <p:cNvSpPr/>
            <p:nvPr/>
          </p:nvSpPr>
          <p:spPr>
            <a:xfrm>
              <a:off x="3631989" y="1061228"/>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b="1" baseline="-25000" dirty="0" smtClean="0">
                <a:solidFill>
                  <a:srgbClr val="064469"/>
                </a:solidFill>
              </a:endParaRPr>
            </a:p>
            <a:p>
              <a:pPr algn="ctr"/>
              <a:endParaRPr lang="en-US" b="1" baseline="-25000" dirty="0">
                <a:solidFill>
                  <a:srgbClr val="064469"/>
                </a:solidFill>
              </a:endParaRPr>
            </a:p>
            <a:p>
              <a:pPr algn="ctr"/>
              <a:endParaRPr lang="en-US" b="1" baseline="-25000" dirty="0" smtClean="0">
                <a:solidFill>
                  <a:srgbClr val="064469"/>
                </a:solidFill>
              </a:endParaRPr>
            </a:p>
            <a:p>
              <a:pPr algn="ctr"/>
              <a:r>
                <a:rPr lang="en-US" sz="1600" b="1" baseline="-25000" dirty="0" smtClean="0">
                  <a:solidFill>
                    <a:srgbClr val="064469"/>
                  </a:solidFill>
                </a:rPr>
                <a:t>Actionable</a:t>
              </a:r>
              <a:r>
                <a:rPr lang="en-US" b="1" baseline="-25000" dirty="0" smtClean="0">
                  <a:solidFill>
                    <a:srgbClr val="064469"/>
                  </a:solidFill>
                </a:rPr>
                <a:t> </a:t>
              </a:r>
              <a:r>
                <a:rPr lang="en-US" sz="1600" b="1" baseline="-25000" dirty="0">
                  <a:solidFill>
                    <a:srgbClr val="064469"/>
                  </a:solidFill>
                </a:rPr>
                <a:t>Recommendations For The Patient And </a:t>
              </a:r>
              <a:r>
                <a:rPr lang="en-US" sz="1600" b="1" baseline="-25000" dirty="0" smtClean="0">
                  <a:solidFill>
                    <a:srgbClr val="064469"/>
                  </a:solidFill>
                </a:rPr>
                <a:t>Referring </a:t>
              </a:r>
              <a:r>
                <a:rPr lang="en-US" sz="1600" b="1" baseline="-25000" dirty="0">
                  <a:solidFill>
                    <a:srgbClr val="064469"/>
                  </a:solidFill>
                </a:rPr>
                <a:t>Physician</a:t>
              </a:r>
            </a:p>
          </p:txBody>
        </p:sp>
        <p:pic>
          <p:nvPicPr>
            <p:cNvPr id="73" name="Picture 7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631989" y="1062367"/>
              <a:ext cx="1600200" cy="748383"/>
            </a:xfrm>
            <a:prstGeom prst="rect">
              <a:avLst/>
            </a:prstGeom>
          </p:spPr>
        </p:pic>
      </p:grpSp>
      <p:grpSp>
        <p:nvGrpSpPr>
          <p:cNvPr id="74" name="Group 73"/>
          <p:cNvGrpSpPr/>
          <p:nvPr/>
        </p:nvGrpSpPr>
        <p:grpSpPr>
          <a:xfrm>
            <a:off x="6430181" y="2600981"/>
            <a:ext cx="1452563" cy="990600"/>
            <a:chOff x="6429693" y="2600981"/>
            <a:chExt cx="1452563" cy="990600"/>
          </a:xfrm>
        </p:grpSpPr>
        <p:sp>
          <p:nvSpPr>
            <p:cNvPr id="75" name="Rectangle 74"/>
            <p:cNvSpPr/>
            <p:nvPr/>
          </p:nvSpPr>
          <p:spPr>
            <a:xfrm>
              <a:off x="6434456" y="2600981"/>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Decision Support for </a:t>
              </a:r>
            </a:p>
            <a:p>
              <a:pPr algn="ctr"/>
              <a:r>
                <a:rPr lang="en-US" sz="1200" b="1" baseline="-25000" dirty="0">
                  <a:solidFill>
                    <a:srgbClr val="064469"/>
                  </a:solidFill>
                </a:rPr>
                <a:t>Results Reporting</a:t>
              </a:r>
            </a:p>
          </p:txBody>
        </p:sp>
        <p:pic>
          <p:nvPicPr>
            <p:cNvPr id="76" name="Picture 75"/>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429693" y="2600981"/>
              <a:ext cx="1452563" cy="587361"/>
            </a:xfrm>
            <a:prstGeom prst="rect">
              <a:avLst/>
            </a:prstGeom>
          </p:spPr>
        </p:pic>
      </p:grpSp>
      <p:grpSp>
        <p:nvGrpSpPr>
          <p:cNvPr id="77" name="Group 76"/>
          <p:cNvGrpSpPr/>
          <p:nvPr/>
        </p:nvGrpSpPr>
        <p:grpSpPr>
          <a:xfrm>
            <a:off x="6432562" y="3697204"/>
            <a:ext cx="1447800" cy="990600"/>
            <a:chOff x="6439219" y="3697204"/>
            <a:chExt cx="1447800" cy="990600"/>
          </a:xfrm>
        </p:grpSpPr>
        <p:sp>
          <p:nvSpPr>
            <p:cNvPr id="78" name="Rectangle 77"/>
            <p:cNvSpPr/>
            <p:nvPr/>
          </p:nvSpPr>
          <p:spPr>
            <a:xfrm>
              <a:off x="6439219" y="3697204"/>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Media Rich</a:t>
              </a:r>
            </a:p>
            <a:p>
              <a:pPr algn="ctr"/>
              <a:r>
                <a:rPr lang="en-US" sz="1200" b="1" baseline="-25000" dirty="0">
                  <a:solidFill>
                    <a:srgbClr val="064469"/>
                  </a:solidFill>
                </a:rPr>
                <a:t>Actionable Reporting</a:t>
              </a:r>
            </a:p>
          </p:txBody>
        </p:sp>
        <p:pic>
          <p:nvPicPr>
            <p:cNvPr id="79" name="Picture 78"/>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458268" y="3894841"/>
              <a:ext cx="1423988" cy="575807"/>
            </a:xfrm>
            <a:prstGeom prst="rect">
              <a:avLst/>
            </a:prstGeom>
          </p:spPr>
        </p:pic>
      </p:grpSp>
      <p:grpSp>
        <p:nvGrpSpPr>
          <p:cNvPr id="80" name="Group 79"/>
          <p:cNvGrpSpPr/>
          <p:nvPr/>
        </p:nvGrpSpPr>
        <p:grpSpPr>
          <a:xfrm>
            <a:off x="6434245" y="3523988"/>
            <a:ext cx="1447800" cy="152400"/>
            <a:chOff x="5257800" y="3276600"/>
            <a:chExt cx="1447800" cy="152400"/>
          </a:xfrm>
        </p:grpSpPr>
        <p:cxnSp>
          <p:nvCxnSpPr>
            <p:cNvPr id="81" name="Straight Connector 80"/>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6425989" y="2420940"/>
            <a:ext cx="1447800" cy="152400"/>
            <a:chOff x="5257800" y="3276600"/>
            <a:chExt cx="1447800" cy="152400"/>
          </a:xfrm>
        </p:grpSpPr>
        <p:cxnSp>
          <p:nvCxnSpPr>
            <p:cNvPr id="84" name="Straight Connector 83"/>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6434456" y="4621944"/>
            <a:ext cx="1447800" cy="152400"/>
            <a:chOff x="5257800" y="3276600"/>
            <a:chExt cx="1447800" cy="152400"/>
          </a:xfrm>
        </p:grpSpPr>
        <p:cxnSp>
          <p:nvCxnSpPr>
            <p:cNvPr id="87" name="Straight Connector 86"/>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6432562" y="4783893"/>
            <a:ext cx="1447800" cy="990600"/>
            <a:chOff x="6439219" y="4804675"/>
            <a:chExt cx="1447800" cy="990600"/>
          </a:xfrm>
        </p:grpSpPr>
        <p:sp>
          <p:nvSpPr>
            <p:cNvPr id="90" name="Rectangle 89"/>
            <p:cNvSpPr/>
            <p:nvPr/>
          </p:nvSpPr>
          <p:spPr>
            <a:xfrm>
              <a:off x="6439219" y="4804675"/>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a:solidFill>
                  <a:srgbClr val="064469"/>
                </a:solidFill>
              </a:endParaRPr>
            </a:p>
          </p:txBody>
        </p:sp>
        <p:pic>
          <p:nvPicPr>
            <p:cNvPr id="91" name="Picture 90"/>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451125" y="5189954"/>
              <a:ext cx="1423988" cy="178518"/>
            </a:xfrm>
            <a:prstGeom prst="rect">
              <a:avLst/>
            </a:prstGeom>
          </p:spPr>
        </p:pic>
      </p:grpSp>
      <p:grpSp>
        <p:nvGrpSpPr>
          <p:cNvPr id="92" name="Group 91"/>
          <p:cNvGrpSpPr/>
          <p:nvPr/>
        </p:nvGrpSpPr>
        <p:grpSpPr>
          <a:xfrm>
            <a:off x="6432562" y="5871038"/>
            <a:ext cx="1447800" cy="990600"/>
            <a:chOff x="6458268" y="5881429"/>
            <a:chExt cx="1447800" cy="990600"/>
          </a:xfrm>
        </p:grpSpPr>
        <p:sp>
          <p:nvSpPr>
            <p:cNvPr id="93" name="Rectangle 92"/>
            <p:cNvSpPr/>
            <p:nvPr/>
          </p:nvSpPr>
          <p:spPr>
            <a:xfrm>
              <a:off x="6458268" y="5881429"/>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Registry Reporting</a:t>
              </a:r>
            </a:p>
          </p:txBody>
        </p:sp>
        <p:pic>
          <p:nvPicPr>
            <p:cNvPr id="94" name="Picture 93"/>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582093" y="5917304"/>
              <a:ext cx="1237285" cy="690792"/>
            </a:xfrm>
            <a:prstGeom prst="rect">
              <a:avLst/>
            </a:prstGeom>
          </p:spPr>
        </p:pic>
      </p:grpSp>
      <p:grpSp>
        <p:nvGrpSpPr>
          <p:cNvPr id="95" name="Group 94"/>
          <p:cNvGrpSpPr/>
          <p:nvPr/>
        </p:nvGrpSpPr>
        <p:grpSpPr>
          <a:xfrm>
            <a:off x="6434191" y="5703306"/>
            <a:ext cx="1447800" cy="152400"/>
            <a:chOff x="5257800" y="3276600"/>
            <a:chExt cx="1447800" cy="152400"/>
          </a:xfrm>
        </p:grpSpPr>
        <p:cxnSp>
          <p:nvCxnSpPr>
            <p:cNvPr id="96" name="Straight Connector 95"/>
            <p:cNvCxnSpPr/>
            <p:nvPr/>
          </p:nvCxnSpPr>
          <p:spPr>
            <a:xfrm>
              <a:off x="5257800" y="34290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5981700" y="32766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8" name="Straight Connector 97"/>
          <p:cNvCxnSpPr/>
          <p:nvPr/>
        </p:nvCxnSpPr>
        <p:spPr>
          <a:xfrm>
            <a:off x="5210523" y="1780366"/>
            <a:ext cx="11140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154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54441" y="5449688"/>
            <a:ext cx="2527055" cy="70788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000" b="1" cap="small" dirty="0" smtClean="0">
                <a:solidFill>
                  <a:srgbClr val="900000"/>
                </a:solidFill>
              </a:rPr>
              <a:t>Enhancing Patients’</a:t>
            </a:r>
          </a:p>
          <a:p>
            <a:pPr algn="ctr"/>
            <a:r>
              <a:rPr lang="en-US" sz="2000" b="1" cap="small" dirty="0" smtClean="0">
                <a:solidFill>
                  <a:srgbClr val="900000"/>
                </a:solidFill>
              </a:rPr>
              <a:t>Experiences</a:t>
            </a:r>
            <a:endParaRPr lang="en-US" sz="2000" b="1" cap="small" dirty="0">
              <a:solidFill>
                <a:srgbClr val="900000"/>
              </a:solidFill>
            </a:endParaRPr>
          </a:p>
        </p:txBody>
      </p:sp>
      <p:sp>
        <p:nvSpPr>
          <p:cNvPr id="27" name="TextBox 26"/>
          <p:cNvSpPr txBox="1"/>
          <p:nvPr/>
        </p:nvSpPr>
        <p:spPr>
          <a:xfrm>
            <a:off x="6462360" y="5449688"/>
            <a:ext cx="2527055" cy="70788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000" b="1" cap="small" dirty="0" smtClean="0">
                <a:solidFill>
                  <a:srgbClr val="900000"/>
                </a:solidFill>
              </a:rPr>
              <a:t>Empowering </a:t>
            </a:r>
          </a:p>
          <a:p>
            <a:pPr algn="ctr"/>
            <a:r>
              <a:rPr lang="en-US" sz="2000" b="1" cap="small" dirty="0" smtClean="0">
                <a:solidFill>
                  <a:srgbClr val="900000"/>
                </a:solidFill>
              </a:rPr>
              <a:t>Patients</a:t>
            </a:r>
            <a:endParaRPr lang="en-US" sz="2000" b="1" cap="small" dirty="0">
              <a:solidFill>
                <a:srgbClr val="900000"/>
              </a:solidFill>
            </a:endParaRPr>
          </a:p>
        </p:txBody>
      </p:sp>
      <p:sp>
        <p:nvSpPr>
          <p:cNvPr id="35" name="Title 1"/>
          <p:cNvSpPr>
            <a:spLocks noGrp="1"/>
          </p:cNvSpPr>
          <p:nvPr>
            <p:ph type="title"/>
          </p:nvPr>
        </p:nvSpPr>
        <p:spPr>
          <a:xfrm>
            <a:off x="457200" y="274638"/>
            <a:ext cx="8229600" cy="792162"/>
          </a:xfrm>
        </p:spPr>
        <p:txBody>
          <a:bodyPr anchor="ctr">
            <a:normAutofit/>
          </a:bodyPr>
          <a:lstStyle/>
          <a:p>
            <a:r>
              <a:rPr lang="en-US" sz="3600" dirty="0" smtClean="0">
                <a:latin typeface="Arial" charset="0"/>
                <a:ea typeface="MS PGothic" charset="0"/>
                <a:cs typeface="Arial" charset="0"/>
              </a:rPr>
              <a:t>Imaging 3.0 – Putting Patients First</a:t>
            </a:r>
            <a:endParaRPr lang="en-US" sz="3600" dirty="0"/>
          </a:p>
        </p:txBody>
      </p:sp>
      <p:cxnSp>
        <p:nvCxnSpPr>
          <p:cNvPr id="40" name="Straight Connector 39"/>
          <p:cNvCxnSpPr/>
          <p:nvPr/>
        </p:nvCxnSpPr>
        <p:spPr>
          <a:xfrm>
            <a:off x="1417969" y="2334908"/>
            <a:ext cx="0" cy="179693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599274" y="1450027"/>
            <a:ext cx="1600200" cy="1094874"/>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42" name="Picture 4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1763" y="1677103"/>
            <a:ext cx="1501650" cy="499299"/>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441" y="3355242"/>
            <a:ext cx="2527055" cy="1785584"/>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49" name="Straight Connector 48"/>
          <p:cNvCxnSpPr/>
          <p:nvPr/>
        </p:nvCxnSpPr>
        <p:spPr>
          <a:xfrm flipH="1">
            <a:off x="5282344" y="2101943"/>
            <a:ext cx="2345540"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2197423" y="2102110"/>
            <a:ext cx="2345540"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3742863" y="1382973"/>
            <a:ext cx="1600200" cy="143827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baseline="-25000" dirty="0" smtClean="0">
              <a:solidFill>
                <a:schemeClr val="accent1">
                  <a:lumMod val="50000"/>
                </a:schemeClr>
              </a:solidFill>
            </a:endParaRPr>
          </a:p>
          <a:p>
            <a:pPr algn="ctr"/>
            <a:endParaRPr lang="en-US" b="1" baseline="-25000" dirty="0">
              <a:solidFill>
                <a:schemeClr val="accent1">
                  <a:lumMod val="50000"/>
                </a:schemeClr>
              </a:solidFill>
            </a:endParaRPr>
          </a:p>
          <a:p>
            <a:pPr algn="ctr"/>
            <a:r>
              <a:rPr lang="en-US" b="1" baseline="-25000" dirty="0" smtClean="0">
                <a:solidFill>
                  <a:schemeClr val="accent1">
                    <a:lumMod val="50000"/>
                  </a:schemeClr>
                </a:solidFill>
              </a:rPr>
              <a:t/>
            </a:r>
            <a:br>
              <a:rPr lang="en-US" b="1" baseline="-25000" dirty="0" smtClean="0">
                <a:solidFill>
                  <a:schemeClr val="accent1">
                    <a:lumMod val="50000"/>
                  </a:schemeClr>
                </a:solidFill>
              </a:rPr>
            </a:br>
            <a:r>
              <a:rPr lang="en-US" sz="1600" b="1" baseline="-25000" dirty="0" smtClean="0">
                <a:solidFill>
                  <a:srgbClr val="064469"/>
                </a:solidFill>
              </a:rPr>
              <a:t>Imaging </a:t>
            </a:r>
            <a:r>
              <a:rPr lang="en-US" sz="1600" b="1" baseline="-25000" dirty="0">
                <a:solidFill>
                  <a:srgbClr val="064469"/>
                </a:solidFill>
              </a:rPr>
              <a:t>Acquisition </a:t>
            </a:r>
          </a:p>
          <a:p>
            <a:pPr algn="ctr"/>
            <a:r>
              <a:rPr lang="en-US" sz="1600" b="1" baseline="-25000" dirty="0">
                <a:solidFill>
                  <a:srgbClr val="064469"/>
                </a:solidFill>
              </a:rPr>
              <a:t>&amp; Interpretation</a:t>
            </a:r>
          </a:p>
        </p:txBody>
      </p:sp>
      <p:pic>
        <p:nvPicPr>
          <p:cNvPr id="52" name="Picture 5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2863" y="1384112"/>
            <a:ext cx="1600200" cy="748383"/>
          </a:xfrm>
          <a:prstGeom prst="rect">
            <a:avLst/>
          </a:prstGeom>
        </p:spPr>
      </p:pic>
      <p:grpSp>
        <p:nvGrpSpPr>
          <p:cNvPr id="55" name="Group 54"/>
          <p:cNvGrpSpPr/>
          <p:nvPr/>
        </p:nvGrpSpPr>
        <p:grpSpPr>
          <a:xfrm>
            <a:off x="3095163" y="2895600"/>
            <a:ext cx="1447800" cy="1038225"/>
            <a:chOff x="4345617" y="3305680"/>
            <a:chExt cx="1447800" cy="1038225"/>
          </a:xfrm>
        </p:grpSpPr>
        <p:sp>
          <p:nvSpPr>
            <p:cNvPr id="56" name="Rectangle 55"/>
            <p:cNvSpPr/>
            <p:nvPr/>
          </p:nvSpPr>
          <p:spPr>
            <a:xfrm>
              <a:off x="4345617" y="3353305"/>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a:endParaRPr lang="en-US" sz="1500" baseline="-25000" dirty="0" smtClean="0">
                <a:solidFill>
                  <a:schemeClr val="accent1">
                    <a:lumMod val="50000"/>
                  </a:schemeClr>
                </a:solidFill>
              </a:endParaRPr>
            </a:p>
            <a:p>
              <a:pPr algn="ctr"/>
              <a:endParaRPr lang="en-US" sz="1500" baseline="-25000" dirty="0">
                <a:solidFill>
                  <a:schemeClr val="accent1">
                    <a:lumMod val="50000"/>
                  </a:schemeClr>
                </a:solidFill>
              </a:endParaRPr>
            </a:p>
            <a:p>
              <a:pPr algn="ctr"/>
              <a:endParaRPr lang="en-US" sz="1500" baseline="-25000" dirty="0" smtClean="0">
                <a:solidFill>
                  <a:schemeClr val="accent1">
                    <a:lumMod val="50000"/>
                  </a:schemeClr>
                </a:solidFill>
              </a:endParaRPr>
            </a:p>
            <a:p>
              <a:pPr algn="ctr"/>
              <a:r>
                <a:rPr lang="en-US" sz="1500" b="1" baseline="-25000" dirty="0" smtClean="0">
                  <a:solidFill>
                    <a:srgbClr val="064469"/>
                  </a:solidFill>
                </a:rPr>
                <a:t>Imaging Acquisition </a:t>
              </a:r>
              <a:endParaRPr lang="en-US" sz="1500" b="1" baseline="-25000" dirty="0">
                <a:solidFill>
                  <a:srgbClr val="064469"/>
                </a:solidFill>
              </a:endParaRPr>
            </a:p>
            <a:p>
              <a:pPr algn="ctr"/>
              <a:r>
                <a:rPr lang="en-US" sz="1500" b="1" baseline="-25000" dirty="0">
                  <a:solidFill>
                    <a:srgbClr val="064469"/>
                  </a:solidFill>
                </a:rPr>
                <a:t>&amp; Interpretation</a:t>
              </a:r>
            </a:p>
          </p:txBody>
        </p:sp>
        <p:pic>
          <p:nvPicPr>
            <p:cNvPr id="57" name="Picture 5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77801" y="3305680"/>
              <a:ext cx="783432" cy="783432"/>
            </a:xfrm>
            <a:prstGeom prst="rect">
              <a:avLst/>
            </a:prstGeom>
          </p:spPr>
        </p:pic>
      </p:grpSp>
      <p:grpSp>
        <p:nvGrpSpPr>
          <p:cNvPr id="58" name="Group 57"/>
          <p:cNvGrpSpPr/>
          <p:nvPr/>
        </p:nvGrpSpPr>
        <p:grpSpPr>
          <a:xfrm>
            <a:off x="4599722" y="2943225"/>
            <a:ext cx="1447800" cy="990600"/>
            <a:chOff x="4872064" y="2943225"/>
            <a:chExt cx="1447800" cy="990600"/>
          </a:xfrm>
        </p:grpSpPr>
        <p:sp>
          <p:nvSpPr>
            <p:cNvPr id="59" name="Rectangle 58"/>
            <p:cNvSpPr/>
            <p:nvPr/>
          </p:nvSpPr>
          <p:spPr>
            <a:xfrm>
              <a:off x="4872064" y="2943225"/>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600" b="1" baseline="-25000" dirty="0">
                  <a:solidFill>
                    <a:srgbClr val="064469"/>
                  </a:solidFill>
                </a:rPr>
                <a:t>Registry Reporting</a:t>
              </a:r>
            </a:p>
          </p:txBody>
        </p:sp>
        <p:pic>
          <p:nvPicPr>
            <p:cNvPr id="60" name="Picture 5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977322" y="2982004"/>
              <a:ext cx="1237285" cy="690792"/>
            </a:xfrm>
            <a:prstGeom prst="rect">
              <a:avLst/>
            </a:prstGeom>
          </p:spPr>
        </p:pic>
      </p:grpSp>
      <p:grpSp>
        <p:nvGrpSpPr>
          <p:cNvPr id="61" name="Group 60"/>
          <p:cNvGrpSpPr/>
          <p:nvPr/>
        </p:nvGrpSpPr>
        <p:grpSpPr>
          <a:xfrm>
            <a:off x="3095163" y="4011273"/>
            <a:ext cx="1447800" cy="2190750"/>
            <a:chOff x="3095163" y="4011273"/>
            <a:chExt cx="1447800" cy="2190750"/>
          </a:xfrm>
        </p:grpSpPr>
        <p:sp>
          <p:nvSpPr>
            <p:cNvPr id="62" name="Rectangle 61"/>
            <p:cNvSpPr/>
            <p:nvPr/>
          </p:nvSpPr>
          <p:spPr>
            <a:xfrm>
              <a:off x="3095163" y="4011273"/>
              <a:ext cx="1447800" cy="219075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r>
                <a:rPr lang="en-US" sz="1500" b="1" baseline="-25000" dirty="0" smtClean="0">
                  <a:solidFill>
                    <a:srgbClr val="064469"/>
                  </a:solidFill>
                </a:rPr>
                <a:t>Board </a:t>
              </a:r>
              <a:r>
                <a:rPr lang="en-US" sz="1500" b="1" baseline="-25000" dirty="0">
                  <a:solidFill>
                    <a:srgbClr val="064469"/>
                  </a:solidFill>
                </a:rPr>
                <a:t>Certified Radiologists</a:t>
              </a:r>
            </a:p>
            <a:p>
              <a:pPr algn="ctr"/>
              <a:r>
                <a:rPr lang="en-US" sz="1500" b="1" baseline="-25000" dirty="0">
                  <a:solidFill>
                    <a:srgbClr val="064469"/>
                  </a:solidFill>
                </a:rPr>
                <a:t>Engage in </a:t>
              </a:r>
              <a:r>
                <a:rPr lang="en-US" sz="1500" b="1" baseline="-25000" dirty="0" smtClean="0">
                  <a:solidFill>
                    <a:srgbClr val="064469"/>
                  </a:solidFill>
                </a:rPr>
                <a:t>Lifelong </a:t>
              </a:r>
              <a:r>
                <a:rPr lang="en-US" sz="1500" b="1" baseline="-25000" dirty="0">
                  <a:solidFill>
                    <a:srgbClr val="064469"/>
                  </a:solidFill>
                </a:rPr>
                <a:t>Learning</a:t>
              </a:r>
            </a:p>
            <a:p>
              <a:pPr algn="ctr"/>
              <a:r>
                <a:rPr lang="en-US" sz="1500" b="1" baseline="-25000" dirty="0">
                  <a:solidFill>
                    <a:srgbClr val="064469"/>
                  </a:solidFill>
                </a:rPr>
                <a:t>Through Maintenance of Certifications</a:t>
              </a:r>
            </a:p>
          </p:txBody>
        </p:sp>
        <p:pic>
          <p:nvPicPr>
            <p:cNvPr id="63" name="Picture 6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46218" y="4052737"/>
              <a:ext cx="1219200" cy="668760"/>
            </a:xfrm>
            <a:prstGeom prst="rect">
              <a:avLst/>
            </a:prstGeom>
          </p:spPr>
        </p:pic>
      </p:grpSp>
      <p:grpSp>
        <p:nvGrpSpPr>
          <p:cNvPr id="64" name="Group 63"/>
          <p:cNvGrpSpPr/>
          <p:nvPr/>
        </p:nvGrpSpPr>
        <p:grpSpPr>
          <a:xfrm>
            <a:off x="4599722" y="4009111"/>
            <a:ext cx="1447800" cy="990600"/>
            <a:chOff x="4776967" y="4017578"/>
            <a:chExt cx="1447800" cy="990600"/>
          </a:xfrm>
        </p:grpSpPr>
        <p:sp>
          <p:nvSpPr>
            <p:cNvPr id="65" name="Rectangle 64"/>
            <p:cNvSpPr/>
            <p:nvPr/>
          </p:nvSpPr>
          <p:spPr>
            <a:xfrm>
              <a:off x="4776967" y="4017578"/>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66" name="Picture 6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863199" y="4165751"/>
              <a:ext cx="1275337" cy="699552"/>
            </a:xfrm>
            <a:prstGeom prst="rect">
              <a:avLst/>
            </a:prstGeom>
          </p:spPr>
        </p:pic>
        <p:sp>
          <p:nvSpPr>
            <p:cNvPr id="67" name="Rectangle 66"/>
            <p:cNvSpPr/>
            <p:nvPr/>
          </p:nvSpPr>
          <p:spPr>
            <a:xfrm>
              <a:off x="4776967" y="4691064"/>
              <a:ext cx="1387842" cy="256480"/>
            </a:xfrm>
            <a:prstGeom prst="rect">
              <a:avLst/>
            </a:prstGeom>
          </p:spPr>
          <p:txBody>
            <a:bodyPr wrap="square">
              <a:spAutoFit/>
            </a:bodyPr>
            <a:lstStyle/>
            <a:p>
              <a:pPr algn="ctr"/>
              <a:r>
                <a:rPr lang="en-US" sz="1600" b="1" baseline="-25000" dirty="0" smtClean="0">
                  <a:solidFill>
                    <a:srgbClr val="064469"/>
                  </a:solidFill>
                </a:rPr>
                <a:t>PQRS</a:t>
              </a:r>
              <a:endParaRPr lang="en-US" sz="1600" b="1" baseline="-25000" dirty="0">
                <a:solidFill>
                  <a:srgbClr val="064469"/>
                </a:solidFill>
              </a:endParaRPr>
            </a:p>
          </p:txBody>
        </p:sp>
      </p:grpSp>
      <p:cxnSp>
        <p:nvCxnSpPr>
          <p:cNvPr id="68" name="Straight Connector 67"/>
          <p:cNvCxnSpPr/>
          <p:nvPr/>
        </p:nvCxnSpPr>
        <p:spPr>
          <a:xfrm>
            <a:off x="7650115" y="2224970"/>
            <a:ext cx="0" cy="2632879"/>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9" name="Group 68"/>
          <p:cNvGrpSpPr/>
          <p:nvPr/>
        </p:nvGrpSpPr>
        <p:grpSpPr>
          <a:xfrm>
            <a:off x="6153132" y="2943225"/>
            <a:ext cx="1447800" cy="990600"/>
            <a:chOff x="6153132" y="2971800"/>
            <a:chExt cx="1447800" cy="990600"/>
          </a:xfrm>
        </p:grpSpPr>
        <p:sp>
          <p:nvSpPr>
            <p:cNvPr id="70" name="Rectangle 69"/>
            <p:cNvSpPr/>
            <p:nvPr/>
          </p:nvSpPr>
          <p:spPr>
            <a:xfrm>
              <a:off x="6153132" y="2971800"/>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71" name="Picture 7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14456" y="3044279"/>
              <a:ext cx="1325151" cy="882693"/>
            </a:xfrm>
            <a:prstGeom prst="rect">
              <a:avLst/>
            </a:prstGeom>
          </p:spPr>
        </p:pic>
      </p:grpSp>
      <p:grpSp>
        <p:nvGrpSpPr>
          <p:cNvPr id="72" name="Group 71"/>
          <p:cNvGrpSpPr/>
          <p:nvPr/>
        </p:nvGrpSpPr>
        <p:grpSpPr>
          <a:xfrm>
            <a:off x="7697568" y="2943225"/>
            <a:ext cx="1496443" cy="990600"/>
            <a:chOff x="7697568" y="2971800"/>
            <a:chExt cx="1496443" cy="990600"/>
          </a:xfrm>
        </p:grpSpPr>
        <p:sp>
          <p:nvSpPr>
            <p:cNvPr id="73" name="Rectangle 72"/>
            <p:cNvSpPr/>
            <p:nvPr/>
          </p:nvSpPr>
          <p:spPr>
            <a:xfrm>
              <a:off x="7697568" y="2971800"/>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74" name="Picture 7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697568" y="3080382"/>
              <a:ext cx="1496443" cy="862968"/>
            </a:xfrm>
            <a:prstGeom prst="rect">
              <a:avLst/>
            </a:prstGeom>
          </p:spPr>
        </p:pic>
      </p:grpSp>
      <p:grpSp>
        <p:nvGrpSpPr>
          <p:cNvPr id="75" name="Group 74"/>
          <p:cNvGrpSpPr/>
          <p:nvPr/>
        </p:nvGrpSpPr>
        <p:grpSpPr>
          <a:xfrm>
            <a:off x="6926215" y="4017578"/>
            <a:ext cx="1447800" cy="990600"/>
            <a:chOff x="6926215" y="3952406"/>
            <a:chExt cx="1447800" cy="990600"/>
          </a:xfrm>
        </p:grpSpPr>
        <p:sp>
          <p:nvSpPr>
            <p:cNvPr id="76" name="Rectangle 75"/>
            <p:cNvSpPr/>
            <p:nvPr/>
          </p:nvSpPr>
          <p:spPr>
            <a:xfrm>
              <a:off x="6926215" y="3952406"/>
              <a:ext cx="1447800" cy="99060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77" name="Picture 76"/>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079926" y="4232250"/>
              <a:ext cx="1140377" cy="496064"/>
            </a:xfrm>
            <a:prstGeom prst="rect">
              <a:avLst/>
            </a:prstGeom>
          </p:spPr>
        </p:pic>
      </p:grpSp>
      <p:sp>
        <p:nvSpPr>
          <p:cNvPr id="53" name="Rectangle 52"/>
          <p:cNvSpPr/>
          <p:nvPr/>
        </p:nvSpPr>
        <p:spPr>
          <a:xfrm>
            <a:off x="6815082" y="1376302"/>
            <a:ext cx="1600200" cy="1094874"/>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54" name="Picture 53"/>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848417" y="1758303"/>
            <a:ext cx="1558933" cy="325115"/>
          </a:xfrm>
          <a:prstGeom prst="rect">
            <a:avLst/>
          </a:prstGeom>
        </p:spPr>
      </p:pic>
      <p:pic>
        <p:nvPicPr>
          <p:cNvPr id="45" name="Picture 44"/>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599722" y="5025256"/>
            <a:ext cx="1447800" cy="990600"/>
          </a:xfrm>
          <a:prstGeom prst="rect">
            <a:avLst/>
          </a:prstGeom>
        </p:spPr>
      </p:pic>
      <p:sp>
        <p:nvSpPr>
          <p:cNvPr id="18" name="TextBox 17"/>
          <p:cNvSpPr txBox="1"/>
          <p:nvPr/>
        </p:nvSpPr>
        <p:spPr>
          <a:xfrm>
            <a:off x="3228934" y="5988296"/>
            <a:ext cx="2682959" cy="70788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000" b="1" cap="small" dirty="0" smtClean="0">
                <a:solidFill>
                  <a:srgbClr val="900000"/>
                </a:solidFill>
              </a:rPr>
              <a:t>Demonstrating Quality / safety</a:t>
            </a:r>
            <a:endParaRPr lang="en-US" sz="2000" b="1" cap="small" dirty="0">
              <a:solidFill>
                <a:srgbClr val="900000"/>
              </a:solidFill>
            </a:endParaRPr>
          </a:p>
        </p:txBody>
      </p:sp>
    </p:spTree>
    <p:extLst>
      <p:ext uri="{BB962C8B-B14F-4D97-AF65-F5344CB8AC3E}">
        <p14:creationId xmlns:p14="http://schemas.microsoft.com/office/powerpoint/2010/main" val="2266835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6050" y="1123951"/>
            <a:ext cx="8845549" cy="5311332"/>
          </a:xfrm>
          <a:prstGeom prst="rect">
            <a:avLst/>
          </a:prstGeom>
        </p:spPr>
      </p:pic>
      <p:sp>
        <p:nvSpPr>
          <p:cNvPr id="16" name="Title 1"/>
          <p:cNvSpPr>
            <a:spLocks noGrp="1"/>
          </p:cNvSpPr>
          <p:nvPr>
            <p:ph type="title"/>
          </p:nvPr>
        </p:nvSpPr>
        <p:spPr>
          <a:xfrm>
            <a:off x="457200" y="274638"/>
            <a:ext cx="8229600" cy="792162"/>
          </a:xfrm>
        </p:spPr>
        <p:txBody>
          <a:bodyPr anchor="ctr">
            <a:normAutofit/>
          </a:bodyPr>
          <a:lstStyle/>
          <a:p>
            <a:r>
              <a:rPr lang="en-US" sz="3600" dirty="0" smtClean="0">
                <a:latin typeface="Arial" charset="0"/>
                <a:ea typeface="MS PGothic" charset="0"/>
                <a:cs typeface="Arial" charset="0"/>
              </a:rPr>
              <a:t>Imaging 3.0 – At The Point of Care</a:t>
            </a:r>
            <a:endParaRPr lang="en-US" sz="3600" dirty="0"/>
          </a:p>
        </p:txBody>
      </p:sp>
      <p:grpSp>
        <p:nvGrpSpPr>
          <p:cNvPr id="17" name="Group 16"/>
          <p:cNvGrpSpPr/>
          <p:nvPr/>
        </p:nvGrpSpPr>
        <p:grpSpPr>
          <a:xfrm>
            <a:off x="1110583" y="2545111"/>
            <a:ext cx="1363621" cy="935227"/>
            <a:chOff x="627625" y="1638270"/>
            <a:chExt cx="2174257" cy="1487650"/>
          </a:xfrm>
        </p:grpSpPr>
        <p:sp>
          <p:nvSpPr>
            <p:cNvPr id="18" name="Rectangle 17"/>
            <p:cNvSpPr/>
            <p:nvPr/>
          </p:nvSpPr>
          <p:spPr>
            <a:xfrm>
              <a:off x="627625" y="1638270"/>
              <a:ext cx="2174257" cy="148765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19" name="Picture 1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4309" y="1707851"/>
              <a:ext cx="1853418" cy="1370872"/>
            </a:xfrm>
            <a:prstGeom prst="rect">
              <a:avLst/>
            </a:prstGeom>
          </p:spPr>
        </p:pic>
      </p:grpSp>
      <p:grpSp>
        <p:nvGrpSpPr>
          <p:cNvPr id="20" name="Group 19"/>
          <p:cNvGrpSpPr/>
          <p:nvPr/>
        </p:nvGrpSpPr>
        <p:grpSpPr>
          <a:xfrm>
            <a:off x="6651720" y="3019760"/>
            <a:ext cx="1362902" cy="963943"/>
            <a:chOff x="6134768" y="2405452"/>
            <a:chExt cx="2066544" cy="1461609"/>
          </a:xfrm>
        </p:grpSpPr>
        <p:sp>
          <p:nvSpPr>
            <p:cNvPr id="21" name="Rectangle 20"/>
            <p:cNvSpPr/>
            <p:nvPr/>
          </p:nvSpPr>
          <p:spPr>
            <a:xfrm>
              <a:off x="6134768" y="2449741"/>
              <a:ext cx="2066544" cy="141732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aseline="-25000" dirty="0" smtClean="0">
                <a:solidFill>
                  <a:schemeClr val="accent1">
                    <a:lumMod val="50000"/>
                  </a:schemeClr>
                </a:solidFill>
              </a:endParaRPr>
            </a:p>
            <a:p>
              <a:pPr algn="ctr"/>
              <a:endParaRPr lang="en-US" sz="1400" baseline="-25000" dirty="0">
                <a:solidFill>
                  <a:schemeClr val="accent1">
                    <a:lumMod val="50000"/>
                  </a:schemeClr>
                </a:solidFill>
              </a:endParaRPr>
            </a:p>
            <a:p>
              <a:pPr algn="ctr"/>
              <a:r>
                <a:rPr lang="en-US" sz="1400" b="1" baseline="-25000" dirty="0" smtClean="0">
                  <a:solidFill>
                    <a:srgbClr val="064469"/>
                  </a:solidFill>
                </a:rPr>
                <a:t/>
              </a:r>
              <a:br>
                <a:rPr lang="en-US" sz="1400" b="1" baseline="-25000" dirty="0" smtClean="0">
                  <a:solidFill>
                    <a:srgbClr val="064469"/>
                  </a:solidFill>
                </a:rPr>
              </a:br>
              <a:r>
                <a:rPr lang="en-US" sz="1400" b="1" baseline="-25000" dirty="0" smtClean="0">
                  <a:solidFill>
                    <a:srgbClr val="064469"/>
                  </a:solidFill>
                </a:rPr>
                <a:t>Decision </a:t>
              </a:r>
              <a:r>
                <a:rPr lang="en-US" sz="1400" b="1" baseline="-25000" dirty="0">
                  <a:solidFill>
                    <a:srgbClr val="064469"/>
                  </a:solidFill>
                </a:rPr>
                <a:t>Support </a:t>
              </a:r>
              <a:r>
                <a:rPr lang="en-US" sz="1400" b="1" baseline="-25000" dirty="0" smtClean="0">
                  <a:solidFill>
                    <a:srgbClr val="064469"/>
                  </a:solidFill>
                </a:rPr>
                <a:t>for Results </a:t>
              </a:r>
              <a:r>
                <a:rPr lang="en-US" sz="1400" b="1" baseline="-25000" dirty="0">
                  <a:solidFill>
                    <a:srgbClr val="064469"/>
                  </a:solidFill>
                </a:rPr>
                <a:t>Reporting</a:t>
              </a:r>
            </a:p>
          </p:txBody>
        </p:sp>
        <p:pic>
          <p:nvPicPr>
            <p:cNvPr id="22" name="Picture 2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34768" y="2405452"/>
              <a:ext cx="2066544" cy="835630"/>
            </a:xfrm>
            <a:prstGeom prst="rect">
              <a:avLst/>
            </a:prstGeom>
          </p:spPr>
        </p:pic>
      </p:grpSp>
      <p:grpSp>
        <p:nvGrpSpPr>
          <p:cNvPr id="6" name="Group 5"/>
          <p:cNvGrpSpPr/>
          <p:nvPr/>
        </p:nvGrpSpPr>
        <p:grpSpPr>
          <a:xfrm>
            <a:off x="6651720" y="4086803"/>
            <a:ext cx="1364052" cy="933299"/>
            <a:chOff x="6180667" y="4094908"/>
            <a:chExt cx="1406676" cy="962463"/>
          </a:xfrm>
        </p:grpSpPr>
        <p:sp>
          <p:nvSpPr>
            <p:cNvPr id="25" name="Rectangle 24"/>
            <p:cNvSpPr/>
            <p:nvPr/>
          </p:nvSpPr>
          <p:spPr>
            <a:xfrm>
              <a:off x="6180667" y="4094908"/>
              <a:ext cx="1406676" cy="962463"/>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26" name="Picture 2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82266" y="4214999"/>
              <a:ext cx="1229889" cy="681367"/>
            </a:xfrm>
            <a:prstGeom prst="rect">
              <a:avLst/>
            </a:prstGeom>
          </p:spPr>
        </p:pic>
      </p:grpSp>
      <p:grpSp>
        <p:nvGrpSpPr>
          <p:cNvPr id="27" name="Group 26"/>
          <p:cNvGrpSpPr/>
          <p:nvPr/>
        </p:nvGrpSpPr>
        <p:grpSpPr>
          <a:xfrm>
            <a:off x="4568824" y="3801090"/>
            <a:ext cx="1302723" cy="891337"/>
            <a:chOff x="3672067" y="4158789"/>
            <a:chExt cx="2068872" cy="1415544"/>
          </a:xfrm>
        </p:grpSpPr>
        <p:sp>
          <p:nvSpPr>
            <p:cNvPr id="30" name="Rectangle 29"/>
            <p:cNvSpPr/>
            <p:nvPr/>
          </p:nvSpPr>
          <p:spPr>
            <a:xfrm>
              <a:off x="3672067" y="4158789"/>
              <a:ext cx="2068872" cy="1415544"/>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aseline="-25000" dirty="0" smtClean="0">
                <a:solidFill>
                  <a:schemeClr val="accent1">
                    <a:lumMod val="50000"/>
                  </a:schemeClr>
                </a:solidFill>
              </a:endParaRPr>
            </a:p>
            <a:p>
              <a:pPr algn="ctr"/>
              <a:endParaRPr lang="en-US" sz="1600" baseline="-25000" dirty="0" smtClean="0">
                <a:solidFill>
                  <a:schemeClr val="accent1">
                    <a:lumMod val="50000"/>
                  </a:schemeClr>
                </a:solidFill>
              </a:endParaRPr>
            </a:p>
            <a:p>
              <a:pPr algn="ctr"/>
              <a:endParaRPr lang="en-US" sz="1600" baseline="-25000" dirty="0" smtClean="0">
                <a:solidFill>
                  <a:schemeClr val="accent1">
                    <a:lumMod val="50000"/>
                  </a:schemeClr>
                </a:solidFill>
              </a:endParaRPr>
            </a:p>
            <a:p>
              <a:pPr algn="ctr"/>
              <a:r>
                <a:rPr lang="en-US" sz="1400" b="1" baseline="-25000" dirty="0" smtClean="0">
                  <a:solidFill>
                    <a:srgbClr val="064469"/>
                  </a:solidFill>
                </a:rPr>
                <a:t>Registry </a:t>
              </a:r>
              <a:r>
                <a:rPr lang="en-US" sz="1400" b="1" baseline="-25000" dirty="0">
                  <a:solidFill>
                    <a:srgbClr val="064469"/>
                  </a:solidFill>
                </a:rPr>
                <a:t>Reporting</a:t>
              </a:r>
            </a:p>
          </p:txBody>
        </p:sp>
        <p:pic>
          <p:nvPicPr>
            <p:cNvPr id="31" name="Picture 3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22478" y="4226571"/>
              <a:ext cx="1768050" cy="987125"/>
            </a:xfrm>
            <a:prstGeom prst="rect">
              <a:avLst/>
            </a:prstGeom>
          </p:spPr>
        </p:pic>
      </p:grpSp>
      <p:grpSp>
        <p:nvGrpSpPr>
          <p:cNvPr id="32" name="Group 31"/>
          <p:cNvGrpSpPr/>
          <p:nvPr/>
        </p:nvGrpSpPr>
        <p:grpSpPr>
          <a:xfrm>
            <a:off x="1108240" y="4518632"/>
            <a:ext cx="1363621" cy="1120041"/>
            <a:chOff x="1056763" y="4146023"/>
            <a:chExt cx="2066544" cy="1697402"/>
          </a:xfrm>
        </p:grpSpPr>
        <p:sp>
          <p:nvSpPr>
            <p:cNvPr id="33" name="Rectangle 32"/>
            <p:cNvSpPr/>
            <p:nvPr/>
          </p:nvSpPr>
          <p:spPr>
            <a:xfrm>
              <a:off x="1056763" y="4146023"/>
              <a:ext cx="2066544" cy="1417320"/>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34" name="Picture 3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170605" y="4294197"/>
              <a:ext cx="1838861" cy="1008658"/>
            </a:xfrm>
            <a:prstGeom prst="rect">
              <a:avLst/>
            </a:prstGeom>
          </p:spPr>
        </p:pic>
        <p:sp>
          <p:nvSpPr>
            <p:cNvPr id="35" name="TextBox 34"/>
            <p:cNvSpPr txBox="1"/>
            <p:nvPr/>
          </p:nvSpPr>
          <p:spPr>
            <a:xfrm>
              <a:off x="1716889" y="5066042"/>
              <a:ext cx="746289" cy="777383"/>
            </a:xfrm>
            <a:prstGeom prst="rect">
              <a:avLst/>
            </a:prstGeom>
            <a:noFill/>
          </p:spPr>
          <p:txBody>
            <a:bodyPr wrap="none" rtlCol="0">
              <a:spAutoFit/>
            </a:bodyPr>
            <a:lstStyle/>
            <a:p>
              <a:r>
                <a:rPr lang="en-US" sz="1400" b="1" baseline="-25000" dirty="0" smtClean="0">
                  <a:solidFill>
                    <a:srgbClr val="064469"/>
                  </a:solidFill>
                </a:rPr>
                <a:t>PQRS</a:t>
              </a:r>
              <a:endParaRPr lang="en-US" sz="1400" b="1" baseline="-25000" dirty="0">
                <a:solidFill>
                  <a:srgbClr val="064469"/>
                </a:solidFill>
              </a:endParaRPr>
            </a:p>
            <a:p>
              <a:endParaRPr lang="en-US" dirty="0"/>
            </a:p>
          </p:txBody>
        </p:sp>
      </p:grpSp>
      <p:grpSp>
        <p:nvGrpSpPr>
          <p:cNvPr id="3" name="Group 2"/>
          <p:cNvGrpSpPr/>
          <p:nvPr/>
        </p:nvGrpSpPr>
        <p:grpSpPr>
          <a:xfrm>
            <a:off x="4569192" y="2798444"/>
            <a:ext cx="1302355" cy="891085"/>
            <a:chOff x="3266820" y="2635561"/>
            <a:chExt cx="2068287" cy="1415144"/>
          </a:xfrm>
        </p:grpSpPr>
        <p:sp>
          <p:nvSpPr>
            <p:cNvPr id="36" name="Rectangle 35"/>
            <p:cNvSpPr/>
            <p:nvPr/>
          </p:nvSpPr>
          <p:spPr>
            <a:xfrm>
              <a:off x="3266820" y="2635561"/>
              <a:ext cx="2068287" cy="1415144"/>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a:solidFill>
                  <a:srgbClr val="064469"/>
                </a:solidFill>
              </a:endParaRPr>
            </a:p>
          </p:txBody>
        </p:sp>
        <p:pic>
          <p:nvPicPr>
            <p:cNvPr id="37" name="Picture 3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90445" y="3113570"/>
              <a:ext cx="2034271" cy="255026"/>
            </a:xfrm>
            <a:prstGeom prst="rect">
              <a:avLst/>
            </a:prstGeom>
          </p:spPr>
        </p:pic>
      </p:grpSp>
      <p:grpSp>
        <p:nvGrpSpPr>
          <p:cNvPr id="5" name="Group 4"/>
          <p:cNvGrpSpPr/>
          <p:nvPr/>
        </p:nvGrpSpPr>
        <p:grpSpPr>
          <a:xfrm>
            <a:off x="1111168" y="3526996"/>
            <a:ext cx="1363621" cy="933004"/>
            <a:chOff x="1300362" y="3227839"/>
            <a:chExt cx="1686348" cy="1153817"/>
          </a:xfrm>
        </p:grpSpPr>
        <p:sp>
          <p:nvSpPr>
            <p:cNvPr id="39" name="Rectangle 38"/>
            <p:cNvSpPr/>
            <p:nvPr/>
          </p:nvSpPr>
          <p:spPr>
            <a:xfrm>
              <a:off x="1300362" y="3227839"/>
              <a:ext cx="1686348" cy="1153817"/>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40"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369293" y="3605464"/>
              <a:ext cx="1576237" cy="418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7534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457200" y="274638"/>
            <a:ext cx="8229600" cy="792162"/>
          </a:xfrm>
        </p:spPr>
        <p:txBody>
          <a:bodyPr anchor="ctr">
            <a:normAutofit/>
          </a:bodyPr>
          <a:lstStyle/>
          <a:p>
            <a:r>
              <a:rPr lang="en-US" sz="3600" dirty="0" smtClean="0">
                <a:latin typeface="Arial" charset="0"/>
                <a:ea typeface="MS PGothic" charset="0"/>
                <a:cs typeface="Arial" charset="0"/>
              </a:rPr>
              <a:t>Imaging 3.0 – Under the Umbrella</a:t>
            </a:r>
            <a:endParaRPr lang="en-US" sz="3600" dirty="0"/>
          </a:p>
        </p:txBody>
      </p:sp>
      <p:sp>
        <p:nvSpPr>
          <p:cNvPr id="145" name="Rectangle 144"/>
          <p:cNvSpPr/>
          <p:nvPr/>
        </p:nvSpPr>
        <p:spPr>
          <a:xfrm>
            <a:off x="1221829" y="1066800"/>
            <a:ext cx="1301405" cy="116971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300" b="1" baseline="-25000" dirty="0" smtClean="0">
                <a:solidFill>
                  <a:srgbClr val="064469"/>
                </a:solidFill>
              </a:rPr>
              <a:t>Referring </a:t>
            </a:r>
            <a:r>
              <a:rPr lang="en-US" sz="1300" b="1" baseline="-25000" dirty="0">
                <a:solidFill>
                  <a:srgbClr val="064469"/>
                </a:solidFill>
              </a:rPr>
              <a:t>Physician </a:t>
            </a:r>
          </a:p>
          <a:p>
            <a:pPr algn="ctr"/>
            <a:r>
              <a:rPr lang="en-US" sz="1300" b="1" baseline="-25000" dirty="0">
                <a:solidFill>
                  <a:srgbClr val="064469"/>
                </a:solidFill>
              </a:rPr>
              <a:t>Considers Imaging</a:t>
            </a:r>
          </a:p>
        </p:txBody>
      </p:sp>
      <p:sp>
        <p:nvSpPr>
          <p:cNvPr id="146" name="Rectangle 145"/>
          <p:cNvSpPr/>
          <p:nvPr/>
        </p:nvSpPr>
        <p:spPr>
          <a:xfrm>
            <a:off x="7039906" y="1076418"/>
            <a:ext cx="1301405" cy="116971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b="1" baseline="-25000" dirty="0" smtClean="0">
              <a:solidFill>
                <a:srgbClr val="064469"/>
              </a:solidFill>
            </a:endParaRPr>
          </a:p>
          <a:p>
            <a:pPr algn="ctr"/>
            <a:endParaRPr lang="en-US" b="1" baseline="-25000" dirty="0">
              <a:solidFill>
                <a:srgbClr val="064469"/>
              </a:solidFill>
            </a:endParaRPr>
          </a:p>
          <a:p>
            <a:pPr algn="ctr"/>
            <a:r>
              <a:rPr lang="en-US" sz="1300" b="1" baseline="-25000" dirty="0">
                <a:solidFill>
                  <a:srgbClr val="064469"/>
                </a:solidFill>
              </a:rPr>
              <a:t/>
            </a:r>
            <a:br>
              <a:rPr lang="en-US" sz="1300" b="1" baseline="-25000" dirty="0">
                <a:solidFill>
                  <a:srgbClr val="064469"/>
                </a:solidFill>
              </a:rPr>
            </a:br>
            <a:r>
              <a:rPr lang="en-US" sz="1300" b="1" baseline="-25000" dirty="0" smtClean="0">
                <a:solidFill>
                  <a:srgbClr val="064469"/>
                </a:solidFill>
              </a:rPr>
              <a:t>Actionable </a:t>
            </a:r>
            <a:r>
              <a:rPr lang="en-US" sz="1300" b="1" baseline="-25000" dirty="0">
                <a:solidFill>
                  <a:srgbClr val="064469"/>
                </a:solidFill>
              </a:rPr>
              <a:t>Recommendations For The Patient And </a:t>
            </a:r>
            <a:r>
              <a:rPr lang="en-US" sz="1300" b="1" baseline="-25000" dirty="0" smtClean="0">
                <a:solidFill>
                  <a:srgbClr val="064469"/>
                </a:solidFill>
              </a:rPr>
              <a:t>Referring </a:t>
            </a:r>
            <a:r>
              <a:rPr lang="en-US" sz="1300" b="1" baseline="-25000" dirty="0">
                <a:solidFill>
                  <a:srgbClr val="064469"/>
                </a:solidFill>
              </a:rPr>
              <a:t>Physician</a:t>
            </a:r>
          </a:p>
        </p:txBody>
      </p:sp>
      <p:sp>
        <p:nvSpPr>
          <p:cNvPr id="153" name="Rectangle 152"/>
          <p:cNvSpPr/>
          <p:nvPr/>
        </p:nvSpPr>
        <p:spPr>
          <a:xfrm>
            <a:off x="4266077" y="1076418"/>
            <a:ext cx="1301405" cy="1169715"/>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baseline="-25000" dirty="0" smtClean="0">
              <a:solidFill>
                <a:schemeClr val="accent1">
                  <a:lumMod val="50000"/>
                </a:schemeClr>
              </a:solidFill>
            </a:endParaRPr>
          </a:p>
          <a:p>
            <a:pPr algn="ctr"/>
            <a:endParaRPr lang="en-US" sz="1300" b="1" baseline="-25000" dirty="0">
              <a:solidFill>
                <a:schemeClr val="accent1">
                  <a:lumMod val="50000"/>
                </a:schemeClr>
              </a:solidFill>
            </a:endParaRPr>
          </a:p>
          <a:p>
            <a:pPr algn="ctr"/>
            <a:r>
              <a:rPr lang="en-US" sz="1300" b="1" baseline="-25000" dirty="0" smtClean="0">
                <a:solidFill>
                  <a:schemeClr val="accent1">
                    <a:lumMod val="50000"/>
                  </a:schemeClr>
                </a:solidFill>
              </a:rPr>
              <a:t/>
            </a:r>
            <a:br>
              <a:rPr lang="en-US" sz="1300" b="1" baseline="-25000" dirty="0" smtClean="0">
                <a:solidFill>
                  <a:schemeClr val="accent1">
                    <a:lumMod val="50000"/>
                  </a:schemeClr>
                </a:solidFill>
              </a:rPr>
            </a:br>
            <a:r>
              <a:rPr lang="en-US" sz="1300" b="1" baseline="-25000" dirty="0" smtClean="0">
                <a:solidFill>
                  <a:srgbClr val="064469"/>
                </a:solidFill>
              </a:rPr>
              <a:t>Imaging </a:t>
            </a:r>
            <a:br>
              <a:rPr lang="en-US" sz="1300" b="1" baseline="-25000" dirty="0" smtClean="0">
                <a:solidFill>
                  <a:srgbClr val="064469"/>
                </a:solidFill>
              </a:rPr>
            </a:br>
            <a:r>
              <a:rPr lang="en-US" sz="1300" b="1" baseline="-25000" dirty="0" smtClean="0">
                <a:solidFill>
                  <a:srgbClr val="064469"/>
                </a:solidFill>
              </a:rPr>
              <a:t>Acquisition </a:t>
            </a:r>
            <a:endParaRPr lang="en-US" sz="1300" b="1" baseline="-25000" dirty="0">
              <a:solidFill>
                <a:srgbClr val="064469"/>
              </a:solidFill>
            </a:endParaRPr>
          </a:p>
          <a:p>
            <a:pPr algn="ctr"/>
            <a:r>
              <a:rPr lang="en-US" sz="1300" b="1" baseline="-25000" dirty="0">
                <a:solidFill>
                  <a:srgbClr val="064469"/>
                </a:solidFill>
              </a:rPr>
              <a:t>&amp; Interpretation</a:t>
            </a:r>
          </a:p>
        </p:txBody>
      </p:sp>
      <p:grpSp>
        <p:nvGrpSpPr>
          <p:cNvPr id="154" name="Group 153"/>
          <p:cNvGrpSpPr/>
          <p:nvPr/>
        </p:nvGrpSpPr>
        <p:grpSpPr>
          <a:xfrm>
            <a:off x="7114950" y="2249963"/>
            <a:ext cx="1177465" cy="123944"/>
            <a:chOff x="7491412" y="2057400"/>
            <a:chExt cx="1447800" cy="152400"/>
          </a:xfrm>
        </p:grpSpPr>
        <p:cxnSp>
          <p:nvCxnSpPr>
            <p:cNvPr id="155" name="Straight Connector 154"/>
            <p:cNvCxnSpPr/>
            <p:nvPr/>
          </p:nvCxnSpPr>
          <p:spPr>
            <a:xfrm>
              <a:off x="7491412"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8196262"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7119398" y="2393481"/>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r>
              <a:rPr lang="en-US" sz="1200" b="1" baseline="-25000" dirty="0" smtClean="0">
                <a:solidFill>
                  <a:srgbClr val="064469"/>
                </a:solidFill>
              </a:rPr>
              <a:t>Decision </a:t>
            </a:r>
            <a:r>
              <a:rPr lang="en-US" sz="1200" b="1" baseline="-25000" dirty="0">
                <a:solidFill>
                  <a:srgbClr val="064469"/>
                </a:solidFill>
              </a:rPr>
              <a:t>Support for </a:t>
            </a:r>
          </a:p>
          <a:p>
            <a:pPr algn="ctr"/>
            <a:r>
              <a:rPr lang="en-US" sz="1200" b="1" baseline="-25000" dirty="0">
                <a:solidFill>
                  <a:srgbClr val="064469"/>
                </a:solidFill>
              </a:rPr>
              <a:t>Results Reporting</a:t>
            </a:r>
          </a:p>
        </p:txBody>
      </p:sp>
      <p:sp>
        <p:nvSpPr>
          <p:cNvPr id="165" name="Rectangle 164"/>
          <p:cNvSpPr/>
          <p:nvPr/>
        </p:nvSpPr>
        <p:spPr>
          <a:xfrm>
            <a:off x="7119398" y="3358838"/>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r>
              <a:rPr lang="en-US" sz="1200" b="1" baseline="-25000" dirty="0" smtClean="0">
                <a:solidFill>
                  <a:srgbClr val="064469"/>
                </a:solidFill>
              </a:rPr>
              <a:t>Media </a:t>
            </a:r>
            <a:r>
              <a:rPr lang="en-US" sz="1200" b="1" baseline="-25000" dirty="0">
                <a:solidFill>
                  <a:srgbClr val="064469"/>
                </a:solidFill>
              </a:rPr>
              <a:t>Rich</a:t>
            </a:r>
          </a:p>
          <a:p>
            <a:pPr algn="ctr"/>
            <a:r>
              <a:rPr lang="en-US" sz="1200" b="1" baseline="-25000" dirty="0">
                <a:solidFill>
                  <a:srgbClr val="064469"/>
                </a:solidFill>
              </a:rPr>
              <a:t>Actionable Reporting</a:t>
            </a:r>
          </a:p>
        </p:txBody>
      </p:sp>
      <p:sp>
        <p:nvSpPr>
          <p:cNvPr id="169" name="Rectangle 168"/>
          <p:cNvSpPr/>
          <p:nvPr/>
        </p:nvSpPr>
        <p:spPr>
          <a:xfrm>
            <a:off x="4993389" y="4365417"/>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sp>
        <p:nvSpPr>
          <p:cNvPr id="170" name="Rectangle 169"/>
          <p:cNvSpPr/>
          <p:nvPr/>
        </p:nvSpPr>
        <p:spPr>
          <a:xfrm>
            <a:off x="4983031" y="5313945"/>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sp>
        <p:nvSpPr>
          <p:cNvPr id="171" name="Rectangle 170"/>
          <p:cNvSpPr/>
          <p:nvPr/>
        </p:nvSpPr>
        <p:spPr>
          <a:xfrm>
            <a:off x="7119398" y="4337536"/>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a:solidFill>
                <a:srgbClr val="064469"/>
              </a:solidFill>
            </a:endParaRPr>
          </a:p>
        </p:txBody>
      </p:sp>
      <p:sp>
        <p:nvSpPr>
          <p:cNvPr id="172" name="Rectangle 171"/>
          <p:cNvSpPr/>
          <p:nvPr/>
        </p:nvSpPr>
        <p:spPr>
          <a:xfrm>
            <a:off x="7119398" y="5288396"/>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a:solidFill>
                  <a:srgbClr val="064469"/>
                </a:solidFill>
              </a:rPr>
              <a:t>Registry Reporting</a:t>
            </a:r>
          </a:p>
        </p:txBody>
      </p:sp>
      <p:grpSp>
        <p:nvGrpSpPr>
          <p:cNvPr id="176" name="Group 175"/>
          <p:cNvGrpSpPr/>
          <p:nvPr/>
        </p:nvGrpSpPr>
        <p:grpSpPr>
          <a:xfrm>
            <a:off x="567044" y="4288753"/>
            <a:ext cx="2463381" cy="123944"/>
            <a:chOff x="409575" y="3429000"/>
            <a:chExt cx="3028950" cy="152400"/>
          </a:xfrm>
        </p:grpSpPr>
        <p:cxnSp>
          <p:nvCxnSpPr>
            <p:cNvPr id="177" name="Straight Connector 176"/>
            <p:cNvCxnSpPr/>
            <p:nvPr/>
          </p:nvCxnSpPr>
          <p:spPr>
            <a:xfrm>
              <a:off x="409575" y="3581400"/>
              <a:ext cx="3028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1924050" y="34290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p:nvGrpSpPr>
        <p:grpSpPr>
          <a:xfrm>
            <a:off x="1268674" y="2239806"/>
            <a:ext cx="1177465" cy="123944"/>
            <a:chOff x="1176337" y="2057400"/>
            <a:chExt cx="1447800" cy="152400"/>
          </a:xfrm>
        </p:grpSpPr>
        <p:cxnSp>
          <p:nvCxnSpPr>
            <p:cNvPr id="180" name="Straight Connector 179"/>
            <p:cNvCxnSpPr/>
            <p:nvPr/>
          </p:nvCxnSpPr>
          <p:spPr>
            <a:xfrm>
              <a:off x="1176337"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900237"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p:nvGrpSpPr>
        <p:grpSpPr>
          <a:xfrm>
            <a:off x="3714493" y="3244509"/>
            <a:ext cx="2416902" cy="123944"/>
            <a:chOff x="3733800" y="2057400"/>
            <a:chExt cx="2971800" cy="152400"/>
          </a:xfrm>
        </p:grpSpPr>
        <p:cxnSp>
          <p:nvCxnSpPr>
            <p:cNvPr id="183" name="Straight Connector 182"/>
            <p:cNvCxnSpPr/>
            <p:nvPr/>
          </p:nvCxnSpPr>
          <p:spPr>
            <a:xfrm>
              <a:off x="3733800"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4457700"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257800"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5981700"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p:nvGrpSpPr>
        <p:grpSpPr>
          <a:xfrm>
            <a:off x="7114950" y="4181974"/>
            <a:ext cx="1177465" cy="123944"/>
            <a:chOff x="4495800" y="2209800"/>
            <a:chExt cx="1447800" cy="152400"/>
          </a:xfrm>
        </p:grpSpPr>
        <p:cxnSp>
          <p:nvCxnSpPr>
            <p:cNvPr id="200" name="Straight Connector 199"/>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p:nvGrpSpPr>
        <p:grpSpPr>
          <a:xfrm>
            <a:off x="7114950" y="5144878"/>
            <a:ext cx="1177465" cy="123944"/>
            <a:chOff x="4495800" y="2209800"/>
            <a:chExt cx="1447800" cy="152400"/>
          </a:xfrm>
        </p:grpSpPr>
        <p:cxnSp>
          <p:nvCxnSpPr>
            <p:cNvPr id="203" name="Straight Connector 202"/>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p:nvGrpSpPr>
        <p:grpSpPr>
          <a:xfrm>
            <a:off x="4981371" y="5175462"/>
            <a:ext cx="1177465" cy="123944"/>
            <a:chOff x="4495800" y="2209800"/>
            <a:chExt cx="1447800" cy="152400"/>
          </a:xfrm>
        </p:grpSpPr>
        <p:cxnSp>
          <p:nvCxnSpPr>
            <p:cNvPr id="206" name="Straight Connector 205"/>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220563" y="5255890"/>
            <a:ext cx="1177465" cy="123944"/>
            <a:chOff x="4495800" y="2209800"/>
            <a:chExt cx="1447800" cy="152400"/>
          </a:xfrm>
        </p:grpSpPr>
        <p:cxnSp>
          <p:nvCxnSpPr>
            <p:cNvPr id="209" name="Straight Connector 208"/>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1" name="Picture 2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8284" y="1067863"/>
            <a:ext cx="1294951" cy="605624"/>
          </a:xfrm>
          <a:prstGeom prst="rect">
            <a:avLst/>
          </a:prstGeom>
        </p:spPr>
      </p:pic>
      <p:pic>
        <p:nvPicPr>
          <p:cNvPr id="212" name="Picture 2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63285" y="1034008"/>
            <a:ext cx="1304198" cy="609949"/>
          </a:xfrm>
          <a:prstGeom prst="rect">
            <a:avLst/>
          </a:prstGeom>
        </p:spPr>
      </p:pic>
      <p:pic>
        <p:nvPicPr>
          <p:cNvPr id="213" name="Picture 2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39906" y="1077481"/>
            <a:ext cx="1301405" cy="608642"/>
          </a:xfrm>
          <a:prstGeom prst="rect">
            <a:avLst/>
          </a:prstGeom>
        </p:spPr>
      </p:pic>
      <p:grpSp>
        <p:nvGrpSpPr>
          <p:cNvPr id="26" name="Group 25"/>
          <p:cNvGrpSpPr/>
          <p:nvPr/>
        </p:nvGrpSpPr>
        <p:grpSpPr>
          <a:xfrm>
            <a:off x="1263865" y="2408725"/>
            <a:ext cx="1177829" cy="805632"/>
            <a:chOff x="1263865" y="2467994"/>
            <a:chExt cx="1177829" cy="805632"/>
          </a:xfrm>
        </p:grpSpPr>
        <p:sp>
          <p:nvSpPr>
            <p:cNvPr id="157" name="Rectangle 156"/>
            <p:cNvSpPr/>
            <p:nvPr/>
          </p:nvSpPr>
          <p:spPr>
            <a:xfrm>
              <a:off x="1264232" y="2467994"/>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r>
                <a:rPr lang="en-US" sz="1200" b="1" baseline="-25000" dirty="0" smtClean="0">
                  <a:solidFill>
                    <a:srgbClr val="064469"/>
                  </a:solidFill>
                </a:rPr>
                <a:t>Imaging </a:t>
              </a:r>
              <a:r>
                <a:rPr lang="en-US" sz="1200" b="1" baseline="-25000" dirty="0">
                  <a:solidFill>
                    <a:srgbClr val="064469"/>
                  </a:solidFill>
                </a:rPr>
                <a:t>History Reviewed in PHR</a:t>
              </a:r>
            </a:p>
          </p:txBody>
        </p:sp>
        <p:pic>
          <p:nvPicPr>
            <p:cNvPr id="214" name="Picture 2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63865" y="2467995"/>
              <a:ext cx="1174984" cy="460956"/>
            </a:xfrm>
            <a:prstGeom prst="rect">
              <a:avLst/>
            </a:prstGeom>
          </p:spPr>
        </p:pic>
      </p:grpSp>
      <p:grpSp>
        <p:nvGrpSpPr>
          <p:cNvPr id="234" name="Group 233"/>
          <p:cNvGrpSpPr/>
          <p:nvPr/>
        </p:nvGrpSpPr>
        <p:grpSpPr>
          <a:xfrm>
            <a:off x="574622" y="4426904"/>
            <a:ext cx="1177462" cy="805632"/>
            <a:chOff x="553318" y="4486173"/>
            <a:chExt cx="1177462" cy="805632"/>
          </a:xfrm>
        </p:grpSpPr>
        <p:sp>
          <p:nvSpPr>
            <p:cNvPr id="166" name="Rectangle 165"/>
            <p:cNvSpPr/>
            <p:nvPr/>
          </p:nvSpPr>
          <p:spPr>
            <a:xfrm>
              <a:off x="553318" y="4486173"/>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215" name="Picture 2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5826" y="4536532"/>
              <a:ext cx="1077713" cy="717873"/>
            </a:xfrm>
            <a:prstGeom prst="rect">
              <a:avLst/>
            </a:prstGeom>
          </p:spPr>
        </p:pic>
      </p:grpSp>
      <p:grpSp>
        <p:nvGrpSpPr>
          <p:cNvPr id="233" name="Group 232"/>
          <p:cNvGrpSpPr/>
          <p:nvPr/>
        </p:nvGrpSpPr>
        <p:grpSpPr>
          <a:xfrm>
            <a:off x="1852963" y="3444139"/>
            <a:ext cx="1177462" cy="805632"/>
            <a:chOff x="1954031" y="3469540"/>
            <a:chExt cx="1177462" cy="805632"/>
          </a:xfrm>
        </p:grpSpPr>
        <p:sp>
          <p:nvSpPr>
            <p:cNvPr id="162" name="Rectangle 161"/>
            <p:cNvSpPr/>
            <p:nvPr/>
          </p:nvSpPr>
          <p:spPr>
            <a:xfrm>
              <a:off x="1954031" y="3469540"/>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216" name="Picture 21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017275" y="3496213"/>
              <a:ext cx="1003713" cy="742392"/>
            </a:xfrm>
            <a:prstGeom prst="rect">
              <a:avLst/>
            </a:prstGeom>
          </p:spPr>
        </p:pic>
      </p:grpSp>
      <p:grpSp>
        <p:nvGrpSpPr>
          <p:cNvPr id="232" name="Group 231"/>
          <p:cNvGrpSpPr/>
          <p:nvPr/>
        </p:nvGrpSpPr>
        <p:grpSpPr>
          <a:xfrm>
            <a:off x="577604" y="3445411"/>
            <a:ext cx="1182947" cy="805632"/>
            <a:chOff x="503443" y="3496213"/>
            <a:chExt cx="1182947" cy="805632"/>
          </a:xfrm>
        </p:grpSpPr>
        <p:sp>
          <p:nvSpPr>
            <p:cNvPr id="161" name="Rectangle 160"/>
            <p:cNvSpPr/>
            <p:nvPr/>
          </p:nvSpPr>
          <p:spPr>
            <a:xfrm>
              <a:off x="503443" y="3496213"/>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r>
                <a:rPr lang="en-US" sz="1200" b="1" baseline="-25000" dirty="0" smtClean="0">
                  <a:solidFill>
                    <a:srgbClr val="064469"/>
                  </a:solidFill>
                </a:rPr>
                <a:t>Appropriateness</a:t>
              </a:r>
              <a:br>
                <a:rPr lang="en-US" sz="1200" b="1" baseline="-25000" dirty="0" smtClean="0">
                  <a:solidFill>
                    <a:srgbClr val="064469"/>
                  </a:solidFill>
                </a:rPr>
              </a:br>
              <a:r>
                <a:rPr lang="en-US" sz="1200" b="1" baseline="-25000" dirty="0" smtClean="0">
                  <a:solidFill>
                    <a:srgbClr val="064469"/>
                  </a:solidFill>
                </a:rPr>
                <a:t>Criteria</a:t>
              </a:r>
              <a:r>
                <a:rPr lang="en-US" sz="1200" b="1" dirty="0" smtClean="0">
                  <a:solidFill>
                    <a:srgbClr val="064469"/>
                  </a:solidFill>
                </a:rPr>
                <a:t> </a:t>
              </a:r>
              <a:r>
                <a:rPr lang="en-US" sz="1200" b="1" baseline="-25000" dirty="0" smtClean="0">
                  <a:solidFill>
                    <a:srgbClr val="064469"/>
                  </a:solidFill>
                </a:rPr>
                <a:t>Consulted</a:t>
              </a:r>
              <a:endParaRPr lang="en-US" sz="1200" b="1" baseline="-25000" dirty="0">
                <a:solidFill>
                  <a:srgbClr val="064469"/>
                </a:solidFill>
              </a:endParaRPr>
            </a:p>
          </p:txBody>
        </p:sp>
        <p:pic>
          <p:nvPicPr>
            <p:cNvPr id="217" name="Picture 21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04962" y="3496213"/>
              <a:ext cx="1181428" cy="477725"/>
            </a:xfrm>
            <a:prstGeom prst="rect">
              <a:avLst/>
            </a:prstGeom>
          </p:spPr>
        </p:pic>
      </p:grpSp>
      <p:grpSp>
        <p:nvGrpSpPr>
          <p:cNvPr id="235" name="Group 234"/>
          <p:cNvGrpSpPr/>
          <p:nvPr/>
        </p:nvGrpSpPr>
        <p:grpSpPr>
          <a:xfrm>
            <a:off x="1852963" y="4431569"/>
            <a:ext cx="1222864" cy="805632"/>
            <a:chOff x="1996539" y="4486173"/>
            <a:chExt cx="1222864" cy="805632"/>
          </a:xfrm>
        </p:grpSpPr>
        <p:sp>
          <p:nvSpPr>
            <p:cNvPr id="167" name="Rectangle 166"/>
            <p:cNvSpPr/>
            <p:nvPr/>
          </p:nvSpPr>
          <p:spPr>
            <a:xfrm>
              <a:off x="1996539" y="4486173"/>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218" name="Picture 21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002380" y="4587522"/>
              <a:ext cx="1217023" cy="701832"/>
            </a:xfrm>
            <a:prstGeom prst="rect">
              <a:avLst/>
            </a:prstGeom>
          </p:spPr>
        </p:pic>
      </p:grpSp>
      <p:grpSp>
        <p:nvGrpSpPr>
          <p:cNvPr id="236" name="Group 235"/>
          <p:cNvGrpSpPr/>
          <p:nvPr/>
        </p:nvGrpSpPr>
        <p:grpSpPr>
          <a:xfrm>
            <a:off x="1220566" y="5399408"/>
            <a:ext cx="1177462" cy="805632"/>
            <a:chOff x="1220566" y="5399408"/>
            <a:chExt cx="1177462" cy="805632"/>
          </a:xfrm>
        </p:grpSpPr>
        <p:sp>
          <p:nvSpPr>
            <p:cNvPr id="173" name="Rectangle 172"/>
            <p:cNvSpPr/>
            <p:nvPr/>
          </p:nvSpPr>
          <p:spPr>
            <a:xfrm>
              <a:off x="1220566" y="5399408"/>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219" name="Picture 218"/>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264232" y="5426081"/>
              <a:ext cx="1074997" cy="739060"/>
            </a:xfrm>
            <a:prstGeom prst="rect">
              <a:avLst/>
            </a:prstGeom>
          </p:spPr>
        </p:pic>
      </p:grpSp>
      <p:grpSp>
        <p:nvGrpSpPr>
          <p:cNvPr id="27" name="Group 26"/>
          <p:cNvGrpSpPr/>
          <p:nvPr/>
        </p:nvGrpSpPr>
        <p:grpSpPr>
          <a:xfrm>
            <a:off x="3726198" y="2410415"/>
            <a:ext cx="1177462" cy="805632"/>
            <a:chOff x="3607660" y="2596689"/>
            <a:chExt cx="1177462" cy="805632"/>
          </a:xfrm>
        </p:grpSpPr>
        <p:sp>
          <p:nvSpPr>
            <p:cNvPr id="158" name="Rectangle 157"/>
            <p:cNvSpPr/>
            <p:nvPr/>
          </p:nvSpPr>
          <p:spPr>
            <a:xfrm>
              <a:off x="3607660" y="2596689"/>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a:p>
              <a:pPr algn="ctr"/>
              <a:r>
                <a:rPr lang="en-US" sz="1200" b="1" baseline="-25000" dirty="0" smtClean="0">
                  <a:solidFill>
                    <a:srgbClr val="064469"/>
                  </a:solidFill>
                </a:rPr>
                <a:t>Faculty Accreditation</a:t>
              </a:r>
              <a:endParaRPr lang="en-US" sz="1200" b="1" baseline="-25000" dirty="0">
                <a:solidFill>
                  <a:srgbClr val="064469"/>
                </a:solidFill>
              </a:endParaRPr>
            </a:p>
          </p:txBody>
        </p:sp>
        <p:pic>
          <p:nvPicPr>
            <p:cNvPr id="220" name="Picture 219"/>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837920" y="2596689"/>
              <a:ext cx="637146" cy="637146"/>
            </a:xfrm>
            <a:prstGeom prst="rect">
              <a:avLst/>
            </a:prstGeom>
          </p:spPr>
        </p:pic>
      </p:grpSp>
      <p:grpSp>
        <p:nvGrpSpPr>
          <p:cNvPr id="28" name="Group 27"/>
          <p:cNvGrpSpPr/>
          <p:nvPr/>
        </p:nvGrpSpPr>
        <p:grpSpPr>
          <a:xfrm>
            <a:off x="4962400" y="2410415"/>
            <a:ext cx="1177462" cy="805632"/>
            <a:chOff x="5030136" y="2596689"/>
            <a:chExt cx="1177462" cy="805632"/>
          </a:xfrm>
        </p:grpSpPr>
        <p:sp>
          <p:nvSpPr>
            <p:cNvPr id="159" name="Rectangle 158"/>
            <p:cNvSpPr/>
            <p:nvPr/>
          </p:nvSpPr>
          <p:spPr>
            <a:xfrm>
              <a:off x="5030136" y="2596689"/>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221" name="Picture 22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040418" y="2808638"/>
              <a:ext cx="1104946" cy="367395"/>
            </a:xfrm>
            <a:prstGeom prst="rect">
              <a:avLst/>
            </a:prstGeom>
          </p:spPr>
        </p:pic>
      </p:grpSp>
      <p:grpSp>
        <p:nvGrpSpPr>
          <p:cNvPr id="30" name="Group 29"/>
          <p:cNvGrpSpPr/>
          <p:nvPr/>
        </p:nvGrpSpPr>
        <p:grpSpPr>
          <a:xfrm>
            <a:off x="4962400" y="3387555"/>
            <a:ext cx="1177462" cy="805632"/>
            <a:chOff x="5275669" y="4147863"/>
            <a:chExt cx="1177462" cy="805632"/>
          </a:xfrm>
        </p:grpSpPr>
        <p:sp>
          <p:nvSpPr>
            <p:cNvPr id="164" name="Rectangle 163"/>
            <p:cNvSpPr/>
            <p:nvPr/>
          </p:nvSpPr>
          <p:spPr>
            <a:xfrm>
              <a:off x="5275669" y="4147863"/>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223" name="Picture 22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382217" y="4409065"/>
              <a:ext cx="927441" cy="403437"/>
            </a:xfrm>
            <a:prstGeom prst="rect">
              <a:avLst/>
            </a:prstGeom>
          </p:spPr>
        </p:pic>
      </p:grpSp>
      <p:grpSp>
        <p:nvGrpSpPr>
          <p:cNvPr id="237" name="Group 236"/>
          <p:cNvGrpSpPr/>
          <p:nvPr/>
        </p:nvGrpSpPr>
        <p:grpSpPr>
          <a:xfrm>
            <a:off x="3750058" y="4371759"/>
            <a:ext cx="1177462" cy="1560129"/>
            <a:chOff x="3750058" y="4397160"/>
            <a:chExt cx="1177462" cy="1560129"/>
          </a:xfrm>
        </p:grpSpPr>
        <p:sp>
          <p:nvSpPr>
            <p:cNvPr id="168" name="Rectangle 167"/>
            <p:cNvSpPr/>
            <p:nvPr/>
          </p:nvSpPr>
          <p:spPr>
            <a:xfrm>
              <a:off x="3750058" y="4397160"/>
              <a:ext cx="1177462" cy="1560129"/>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endParaRPr lang="en-US" sz="1200" b="1" baseline="-25000" dirty="0" smtClean="0">
                <a:solidFill>
                  <a:srgbClr val="064469"/>
                </a:solidFill>
              </a:endParaRPr>
            </a:p>
            <a:p>
              <a:pPr algn="ctr"/>
              <a:r>
                <a:rPr lang="en-US" sz="1200" b="1" baseline="-25000" dirty="0" smtClean="0">
                  <a:solidFill>
                    <a:srgbClr val="064469"/>
                  </a:solidFill>
                </a:rPr>
                <a:t>Board </a:t>
              </a:r>
              <a:r>
                <a:rPr lang="en-US" sz="1200" b="1" baseline="-25000" dirty="0">
                  <a:solidFill>
                    <a:srgbClr val="064469"/>
                  </a:solidFill>
                </a:rPr>
                <a:t>Certified Radiologists</a:t>
              </a:r>
            </a:p>
            <a:p>
              <a:pPr algn="ctr"/>
              <a:r>
                <a:rPr lang="en-US" sz="1200" b="1" baseline="-25000" dirty="0">
                  <a:solidFill>
                    <a:srgbClr val="064469"/>
                  </a:solidFill>
                </a:rPr>
                <a:t>Engage in </a:t>
              </a:r>
              <a:r>
                <a:rPr lang="en-US" sz="1200" b="1" baseline="-25000" dirty="0" smtClean="0">
                  <a:solidFill>
                    <a:srgbClr val="064469"/>
                  </a:solidFill>
                </a:rPr>
                <a:t>Lifelong </a:t>
              </a:r>
              <a:r>
                <a:rPr lang="en-US" sz="1200" b="1" baseline="-25000" dirty="0">
                  <a:solidFill>
                    <a:srgbClr val="064469"/>
                  </a:solidFill>
                </a:rPr>
                <a:t>Learning</a:t>
              </a:r>
            </a:p>
            <a:p>
              <a:pPr algn="ctr"/>
              <a:r>
                <a:rPr lang="en-US" sz="1200" b="1" baseline="-25000" dirty="0">
                  <a:solidFill>
                    <a:srgbClr val="064469"/>
                  </a:solidFill>
                </a:rPr>
                <a:t>Through Maintenance of Certifications</a:t>
              </a:r>
            </a:p>
          </p:txBody>
        </p:sp>
        <p:pic>
          <p:nvPicPr>
            <p:cNvPr id="224" name="Picture 223"/>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827660" y="4454040"/>
              <a:ext cx="1020891" cy="559983"/>
            </a:xfrm>
            <a:prstGeom prst="rect">
              <a:avLst/>
            </a:prstGeom>
          </p:spPr>
        </p:pic>
      </p:grpSp>
      <p:pic>
        <p:nvPicPr>
          <p:cNvPr id="225" name="Picture 22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5053162" y="4444451"/>
            <a:ext cx="1037201" cy="568929"/>
          </a:xfrm>
          <a:prstGeom prst="rect">
            <a:avLst/>
          </a:prstGeom>
        </p:spPr>
      </p:pic>
      <p:pic>
        <p:nvPicPr>
          <p:cNvPr id="226" name="Picture 225"/>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5109355" y="5476936"/>
            <a:ext cx="945525" cy="523828"/>
          </a:xfrm>
          <a:prstGeom prst="rect">
            <a:avLst/>
          </a:prstGeom>
        </p:spPr>
      </p:pic>
      <p:pic>
        <p:nvPicPr>
          <p:cNvPr id="227" name="Picture 226"/>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115524" y="2393481"/>
            <a:ext cx="1181335" cy="477687"/>
          </a:xfrm>
          <a:prstGeom prst="rect">
            <a:avLst/>
          </a:prstGeom>
        </p:spPr>
      </p:pic>
      <p:pic>
        <p:nvPicPr>
          <p:cNvPr id="228" name="Picture 227"/>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134317" y="3459144"/>
            <a:ext cx="1158097" cy="468291"/>
          </a:xfrm>
          <a:prstGeom prst="rect">
            <a:avLst/>
          </a:prstGeom>
        </p:spPr>
      </p:pic>
      <p:pic>
        <p:nvPicPr>
          <p:cNvPr id="229" name="Picture 22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7127649" y="4689246"/>
            <a:ext cx="1158098" cy="145185"/>
          </a:xfrm>
          <a:prstGeom prst="rect">
            <a:avLst/>
          </a:prstGeom>
        </p:spPr>
      </p:pic>
      <p:pic>
        <p:nvPicPr>
          <p:cNvPr id="230" name="Picture 229"/>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7209691" y="5347283"/>
            <a:ext cx="1006254" cy="561805"/>
          </a:xfrm>
          <a:prstGeom prst="rect">
            <a:avLst/>
          </a:prstGeom>
        </p:spPr>
      </p:pic>
      <p:sp>
        <p:nvSpPr>
          <p:cNvPr id="231" name="Rectangle 230"/>
          <p:cNvSpPr/>
          <p:nvPr/>
        </p:nvSpPr>
        <p:spPr>
          <a:xfrm>
            <a:off x="5022932" y="4938438"/>
            <a:ext cx="1128702" cy="215444"/>
          </a:xfrm>
          <a:prstGeom prst="rect">
            <a:avLst/>
          </a:prstGeom>
        </p:spPr>
        <p:txBody>
          <a:bodyPr wrap="square">
            <a:spAutoFit/>
          </a:bodyPr>
          <a:lstStyle/>
          <a:p>
            <a:pPr algn="ctr"/>
            <a:r>
              <a:rPr lang="en-US" sz="1200" b="1" baseline="-25000" dirty="0" smtClean="0">
                <a:solidFill>
                  <a:srgbClr val="064469"/>
                </a:solidFill>
              </a:rPr>
              <a:t>PQRS</a:t>
            </a:r>
            <a:endParaRPr lang="en-US" sz="1200" b="1" baseline="-25000" dirty="0">
              <a:solidFill>
                <a:srgbClr val="064469"/>
              </a:solidFill>
            </a:endParaRPr>
          </a:p>
        </p:txBody>
      </p:sp>
      <p:grpSp>
        <p:nvGrpSpPr>
          <p:cNvPr id="115" name="Group 114"/>
          <p:cNvGrpSpPr/>
          <p:nvPr/>
        </p:nvGrpSpPr>
        <p:grpSpPr>
          <a:xfrm>
            <a:off x="3753949" y="4226800"/>
            <a:ext cx="2416902" cy="123944"/>
            <a:chOff x="3733800" y="2057400"/>
            <a:chExt cx="2971800" cy="152400"/>
          </a:xfrm>
        </p:grpSpPr>
        <p:cxnSp>
          <p:nvCxnSpPr>
            <p:cNvPr id="116" name="Straight Connector 115"/>
            <p:cNvCxnSpPr/>
            <p:nvPr/>
          </p:nvCxnSpPr>
          <p:spPr>
            <a:xfrm>
              <a:off x="3733800"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4457700"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257800"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5981700"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 name="Rectangle 121"/>
          <p:cNvSpPr/>
          <p:nvPr/>
        </p:nvSpPr>
        <p:spPr>
          <a:xfrm>
            <a:off x="3749374" y="6042038"/>
            <a:ext cx="1177462" cy="805632"/>
          </a:xfrm>
          <a:prstGeom prst="rect">
            <a:avLst/>
          </a:prstGeom>
          <a:gradFill>
            <a:gsLst>
              <a:gs pos="7500">
                <a:srgbClr val="999999"/>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grpSp>
        <p:nvGrpSpPr>
          <p:cNvPr id="124" name="Group 123"/>
          <p:cNvGrpSpPr/>
          <p:nvPr/>
        </p:nvGrpSpPr>
        <p:grpSpPr>
          <a:xfrm>
            <a:off x="3723047" y="2268679"/>
            <a:ext cx="2416902" cy="123944"/>
            <a:chOff x="3733800" y="2057400"/>
            <a:chExt cx="2971800" cy="152400"/>
          </a:xfrm>
        </p:grpSpPr>
        <p:cxnSp>
          <p:nvCxnSpPr>
            <p:cNvPr id="125" name="Straight Connector 124"/>
            <p:cNvCxnSpPr/>
            <p:nvPr/>
          </p:nvCxnSpPr>
          <p:spPr>
            <a:xfrm>
              <a:off x="3733800"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4457700"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257800" y="22098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5981700" y="20574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a:off x="577604" y="3293914"/>
            <a:ext cx="2463381" cy="123944"/>
            <a:chOff x="409575" y="3429000"/>
            <a:chExt cx="3028950" cy="152400"/>
          </a:xfrm>
        </p:grpSpPr>
        <p:cxnSp>
          <p:nvCxnSpPr>
            <p:cNvPr id="135" name="Straight Connector 134"/>
            <p:cNvCxnSpPr/>
            <p:nvPr/>
          </p:nvCxnSpPr>
          <p:spPr>
            <a:xfrm>
              <a:off x="409575" y="3581400"/>
              <a:ext cx="30289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1924050" y="34290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oup 140"/>
          <p:cNvGrpSpPr/>
          <p:nvPr/>
        </p:nvGrpSpPr>
        <p:grpSpPr>
          <a:xfrm>
            <a:off x="3753949" y="5912314"/>
            <a:ext cx="1177465" cy="123944"/>
            <a:chOff x="4495800" y="2209800"/>
            <a:chExt cx="1447800" cy="152400"/>
          </a:xfrm>
        </p:grpSpPr>
        <p:cxnSp>
          <p:nvCxnSpPr>
            <p:cNvPr id="142" name="Straight Connector 141"/>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7124085" y="3221114"/>
            <a:ext cx="1177465" cy="123944"/>
            <a:chOff x="4495800" y="2209800"/>
            <a:chExt cx="1447800" cy="152400"/>
          </a:xfrm>
        </p:grpSpPr>
        <p:cxnSp>
          <p:nvCxnSpPr>
            <p:cNvPr id="148" name="Straight Connector 147"/>
            <p:cNvCxnSpPr/>
            <p:nvPr/>
          </p:nvCxnSpPr>
          <p:spPr>
            <a:xfrm>
              <a:off x="4495800" y="2362200"/>
              <a:ext cx="144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5219700" y="2209800"/>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8" name="Picture 237"/>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974210" y="6068627"/>
            <a:ext cx="736944" cy="736944"/>
          </a:xfrm>
          <a:prstGeom prst="rect">
            <a:avLst/>
          </a:prstGeom>
        </p:spPr>
      </p:pic>
      <p:pic>
        <p:nvPicPr>
          <p:cNvPr id="103" name="Picture 102"/>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3723047" y="3411153"/>
            <a:ext cx="1168911" cy="799781"/>
          </a:xfrm>
          <a:prstGeom prst="rect">
            <a:avLst/>
          </a:prstGeom>
        </p:spPr>
      </p:pic>
      <p:pic>
        <p:nvPicPr>
          <p:cNvPr id="104" name="Picture 103"/>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107575" y="347472"/>
            <a:ext cx="953842" cy="629425"/>
          </a:xfrm>
          <a:prstGeom prst="rect">
            <a:avLst/>
          </a:prstGeom>
          <a:solidFill>
            <a:schemeClr val="tx1"/>
          </a:solidFill>
        </p:spPr>
      </p:pic>
    </p:spTree>
    <p:extLst>
      <p:ext uri="{BB962C8B-B14F-4D97-AF65-F5344CB8AC3E}">
        <p14:creationId xmlns:p14="http://schemas.microsoft.com/office/powerpoint/2010/main" val="2272377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Richie\Desktop\4 cornerstone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7563" y="1677989"/>
            <a:ext cx="7537071" cy="459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a:spLocks noGrp="1"/>
          </p:cNvSpPr>
          <p:nvPr>
            <p:ph type="title"/>
          </p:nvPr>
        </p:nvSpPr>
        <p:spPr/>
        <p:txBody>
          <a:bodyPr/>
          <a:lstStyle/>
          <a:p>
            <a:r>
              <a:rPr lang="en-US" dirty="0" smtClean="0"/>
              <a:t>Opportunities For Radiologists</a:t>
            </a:r>
            <a:endParaRPr lang="en-US" dirty="0"/>
          </a:p>
        </p:txBody>
      </p:sp>
      <p:sp>
        <p:nvSpPr>
          <p:cNvPr id="104451" name="TextBox 1"/>
          <p:cNvSpPr txBox="1">
            <a:spLocks noChangeArrowheads="1"/>
          </p:cNvSpPr>
          <p:nvPr/>
        </p:nvSpPr>
        <p:spPr bwMode="auto">
          <a:xfrm>
            <a:off x="486998" y="1206500"/>
            <a:ext cx="8332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3200" b="1" dirty="0" err="1"/>
              <a:t>Duszak’s</a:t>
            </a:r>
            <a:r>
              <a:rPr lang="en-US" sz="3200" b="1" dirty="0"/>
              <a:t> Cornerstones For Health Care Reform</a:t>
            </a:r>
          </a:p>
        </p:txBody>
      </p:sp>
      <p:sp>
        <p:nvSpPr>
          <p:cNvPr id="5" name="TextBox 4"/>
          <p:cNvSpPr txBox="1"/>
          <p:nvPr/>
        </p:nvSpPr>
        <p:spPr>
          <a:xfrm>
            <a:off x="722313" y="2084389"/>
            <a:ext cx="2630488" cy="646113"/>
          </a:xfrm>
          <a:prstGeom prst="rect">
            <a:avLst/>
          </a:prstGeom>
          <a:noFill/>
        </p:spPr>
        <p:txBody>
          <a:bodyPr>
            <a:spAutoFit/>
          </a:bodyPr>
          <a:lstStyle/>
          <a:p>
            <a:pPr algn="ctr">
              <a:defRPr/>
            </a:pPr>
            <a:r>
              <a:rPr lang="en-US" b="1" cap="small" dirty="0">
                <a:solidFill>
                  <a:srgbClr val="000000"/>
                </a:solidFill>
              </a:rPr>
              <a:t>Useful</a:t>
            </a:r>
          </a:p>
          <a:p>
            <a:pPr algn="ctr">
              <a:defRPr/>
            </a:pPr>
            <a:r>
              <a:rPr lang="en-US" b="1" cap="small" dirty="0">
                <a:solidFill>
                  <a:srgbClr val="000000"/>
                </a:solidFill>
              </a:rPr>
              <a:t>Information</a:t>
            </a:r>
          </a:p>
        </p:txBody>
      </p:sp>
      <p:sp>
        <p:nvSpPr>
          <p:cNvPr id="7" name="TextBox 6"/>
          <p:cNvSpPr txBox="1"/>
          <p:nvPr/>
        </p:nvSpPr>
        <p:spPr>
          <a:xfrm>
            <a:off x="4968875" y="2090741"/>
            <a:ext cx="2630488" cy="646113"/>
          </a:xfrm>
          <a:prstGeom prst="rect">
            <a:avLst/>
          </a:prstGeom>
          <a:noFill/>
        </p:spPr>
        <p:txBody>
          <a:bodyPr>
            <a:spAutoFit/>
          </a:bodyPr>
          <a:lstStyle/>
          <a:p>
            <a:pPr algn="ctr">
              <a:defRPr/>
            </a:pPr>
            <a:r>
              <a:rPr lang="en-US" b="1" cap="small" dirty="0">
                <a:solidFill>
                  <a:srgbClr val="000000"/>
                </a:solidFill>
              </a:rPr>
              <a:t>Aligned</a:t>
            </a:r>
          </a:p>
          <a:p>
            <a:pPr algn="ctr">
              <a:defRPr/>
            </a:pPr>
            <a:r>
              <a:rPr lang="en-US" b="1" cap="small" dirty="0">
                <a:solidFill>
                  <a:srgbClr val="000000"/>
                </a:solidFill>
              </a:rPr>
              <a:t>Incentives</a:t>
            </a:r>
          </a:p>
        </p:txBody>
      </p:sp>
      <p:sp>
        <p:nvSpPr>
          <p:cNvPr id="9" name="TextBox 8"/>
          <p:cNvSpPr txBox="1"/>
          <p:nvPr/>
        </p:nvSpPr>
        <p:spPr>
          <a:xfrm>
            <a:off x="1639888" y="4101307"/>
            <a:ext cx="2630487" cy="646112"/>
          </a:xfrm>
          <a:prstGeom prst="rect">
            <a:avLst/>
          </a:prstGeom>
          <a:noFill/>
        </p:spPr>
        <p:txBody>
          <a:bodyPr>
            <a:spAutoFit/>
          </a:bodyPr>
          <a:lstStyle/>
          <a:p>
            <a:pPr algn="ctr">
              <a:defRPr/>
            </a:pPr>
            <a:r>
              <a:rPr lang="en-US" b="1" cap="small" dirty="0">
                <a:solidFill>
                  <a:srgbClr val="000000"/>
                </a:solidFill>
              </a:rPr>
              <a:t>Physician</a:t>
            </a:r>
          </a:p>
          <a:p>
            <a:pPr algn="ctr">
              <a:defRPr/>
            </a:pPr>
            <a:r>
              <a:rPr lang="en-US" b="1" cap="small" dirty="0">
                <a:solidFill>
                  <a:srgbClr val="000000"/>
                </a:solidFill>
              </a:rPr>
              <a:t>Leadership</a:t>
            </a:r>
          </a:p>
        </p:txBody>
      </p:sp>
      <p:sp>
        <p:nvSpPr>
          <p:cNvPr id="10" name="TextBox 9"/>
          <p:cNvSpPr txBox="1"/>
          <p:nvPr/>
        </p:nvSpPr>
        <p:spPr>
          <a:xfrm>
            <a:off x="6037262" y="4101307"/>
            <a:ext cx="2630488" cy="646112"/>
          </a:xfrm>
          <a:prstGeom prst="rect">
            <a:avLst/>
          </a:prstGeom>
          <a:noFill/>
        </p:spPr>
        <p:txBody>
          <a:bodyPr>
            <a:spAutoFit/>
          </a:bodyPr>
          <a:lstStyle/>
          <a:p>
            <a:pPr algn="ctr">
              <a:defRPr/>
            </a:pPr>
            <a:r>
              <a:rPr lang="en-US" b="1" cap="small" dirty="0">
                <a:solidFill>
                  <a:srgbClr val="000000"/>
                </a:solidFill>
              </a:rPr>
              <a:t>Cultural </a:t>
            </a:r>
          </a:p>
          <a:p>
            <a:pPr algn="ctr">
              <a:defRPr/>
            </a:pPr>
            <a:r>
              <a:rPr lang="en-US" b="1" cap="small" dirty="0">
                <a:solidFill>
                  <a:srgbClr val="000000"/>
                </a:solidFill>
              </a:rPr>
              <a:t>Support</a:t>
            </a:r>
          </a:p>
        </p:txBody>
      </p:sp>
      <p:sp>
        <p:nvSpPr>
          <p:cNvPr id="11" name="TextBox 10"/>
          <p:cNvSpPr txBox="1">
            <a:spLocks noChangeArrowheads="1"/>
          </p:cNvSpPr>
          <p:nvPr/>
        </p:nvSpPr>
        <p:spPr bwMode="auto">
          <a:xfrm>
            <a:off x="360555" y="6294130"/>
            <a:ext cx="22473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900" dirty="0" smtClean="0">
                <a:latin typeface="Arial" charset="0"/>
                <a:ea typeface="ＭＳ Ｐゴシック" charset="0"/>
                <a:cs typeface="ＭＳ Ｐゴシック" charset="0"/>
              </a:rPr>
              <a:t>Courtesy Rich </a:t>
            </a:r>
            <a:r>
              <a:rPr lang="en-US" sz="900" dirty="0" err="1" smtClean="0">
                <a:latin typeface="Arial" charset="0"/>
                <a:ea typeface="ＭＳ Ｐゴシック" charset="0"/>
                <a:cs typeface="ＭＳ Ｐゴシック" charset="0"/>
              </a:rPr>
              <a:t>Duszak</a:t>
            </a:r>
            <a:r>
              <a:rPr lang="en-US" sz="900" dirty="0" smtClean="0">
                <a:latin typeface="Arial" charset="0"/>
                <a:ea typeface="ＭＳ Ｐゴシック" charset="0"/>
                <a:cs typeface="ＭＳ Ｐゴシック" charset="0"/>
              </a:rPr>
              <a:t>, MD FACR 2013</a:t>
            </a:r>
            <a:endParaRPr lang="en-US" sz="900" dirty="0">
              <a:latin typeface="Arial" charset="0"/>
              <a:ea typeface="ＭＳ Ｐゴシック" charset="0"/>
              <a:cs typeface="ＭＳ Ｐゴシック" charset="0"/>
            </a:endParaRPr>
          </a:p>
        </p:txBody>
      </p:sp>
      <p:sp>
        <p:nvSpPr>
          <p:cNvPr id="19" name="TextBox 18"/>
          <p:cNvSpPr txBox="1"/>
          <p:nvPr/>
        </p:nvSpPr>
        <p:spPr>
          <a:xfrm>
            <a:off x="2871217" y="3432176"/>
            <a:ext cx="3218434" cy="830262"/>
          </a:xfrm>
          <a:prstGeom prst="rect">
            <a:avLst/>
          </a:prstGeom>
          <a:noFill/>
        </p:spPr>
        <p:txBody>
          <a:bodyPr wrap="square">
            <a:spAutoFit/>
          </a:bodyPr>
          <a:lstStyle/>
          <a:p>
            <a:pPr algn="ctr">
              <a:defRPr/>
            </a:pPr>
            <a:r>
              <a:rPr lang="en-US" sz="4800" b="1" cap="small" dirty="0">
                <a:solidFill>
                  <a:srgbClr val="00446A"/>
                </a:solidFill>
              </a:rPr>
              <a:t>PATIENTS</a:t>
            </a:r>
          </a:p>
        </p:txBody>
      </p:sp>
    </p:spTree>
    <p:extLst>
      <p:ext uri="{BB962C8B-B14F-4D97-AF65-F5344CB8AC3E}">
        <p14:creationId xmlns:p14="http://schemas.microsoft.com/office/powerpoint/2010/main" val="41835752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p:cNvPicPr>
            <a:picLocks noChangeAspect="1"/>
          </p:cNvPicPr>
          <p:nvPr/>
        </p:nvPicPr>
        <p:blipFill>
          <a:blip r:embed="rId2">
            <a:alphaModFix amt="57000"/>
            <a:extLst>
              <a:ext uri="{28A0092B-C50C-407E-A947-70E740481C1C}">
                <a14:useLocalDpi xmlns:a14="http://schemas.microsoft.com/office/drawing/2010/main" val="0"/>
              </a:ext>
            </a:extLst>
          </a:blip>
          <a:srcRect/>
          <a:stretch>
            <a:fillRect/>
          </a:stretch>
        </p:blipFill>
        <p:spPr bwMode="auto">
          <a:xfrm>
            <a:off x="484188" y="514372"/>
            <a:ext cx="8604250" cy="5941291"/>
          </a:xfrm>
          <a:prstGeom prst="rect">
            <a:avLst/>
          </a:prstGeom>
          <a:noFill/>
          <a:ln>
            <a:noFill/>
          </a:ln>
          <a:extLst>
            <a:ext uri="{909E8E84-426E-40DD-AFC4-6F175D3DCCD1}">
              <a14:hiddenFill xmlns:a14="http://schemas.microsoft.com/office/drawing/2010/main">
                <a:solidFill>
                  <a:srgbClr val="FFFFFF">
                    <a:alpha val="5686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a:spLocks noGrp="1"/>
          </p:cNvSpPr>
          <p:nvPr>
            <p:ph type="title"/>
          </p:nvPr>
        </p:nvSpPr>
        <p:spPr/>
        <p:txBody>
          <a:bodyPr/>
          <a:lstStyle/>
          <a:p>
            <a:r>
              <a:rPr lang="en-US" smtClean="0"/>
              <a:t>Useful Information</a:t>
            </a:r>
            <a:endParaRPr lang="en-US" dirty="0"/>
          </a:p>
        </p:txBody>
      </p:sp>
      <p:sp>
        <p:nvSpPr>
          <p:cNvPr id="8" name="Content Placeholder 2"/>
          <p:cNvSpPr>
            <a:spLocks noGrp="1"/>
          </p:cNvSpPr>
          <p:nvPr>
            <p:ph idx="1"/>
          </p:nvPr>
        </p:nvSpPr>
        <p:spPr>
          <a:xfrm>
            <a:off x="457200" y="2589481"/>
            <a:ext cx="8229600" cy="4525963"/>
          </a:xfrm>
        </p:spPr>
        <p:txBody>
          <a:bodyPr/>
          <a:lstStyle/>
          <a:p>
            <a:r>
              <a:rPr lang="en-US" dirty="0" smtClean="0"/>
              <a:t>Usable</a:t>
            </a:r>
          </a:p>
          <a:p>
            <a:r>
              <a:rPr lang="en-US" dirty="0" smtClean="0"/>
              <a:t>Meaningful</a:t>
            </a:r>
          </a:p>
          <a:p>
            <a:pPr lvl="1"/>
            <a:r>
              <a:rPr lang="en-US" dirty="0" smtClean="0"/>
              <a:t>For the patients</a:t>
            </a:r>
          </a:p>
          <a:p>
            <a:pPr lvl="1"/>
            <a:r>
              <a:rPr lang="en-US" dirty="0" smtClean="0"/>
              <a:t>For the system</a:t>
            </a:r>
          </a:p>
          <a:p>
            <a:pPr lvl="1"/>
            <a:endParaRPr lang="en-US" dirty="0" smtClean="0"/>
          </a:p>
          <a:p>
            <a:r>
              <a:rPr lang="en-US" dirty="0" smtClean="0"/>
              <a:t>Not just for radiologists!!</a:t>
            </a:r>
          </a:p>
          <a:p>
            <a:pPr lvl="1"/>
            <a:endParaRPr lang="en-US" dirty="0" smtClean="0"/>
          </a:p>
          <a:p>
            <a:pPr lvl="1"/>
            <a:endParaRPr lang="en-US" dirty="0" smtClean="0"/>
          </a:p>
          <a:p>
            <a:pPr lvl="1"/>
            <a:endParaRPr lang="en-US" dirty="0" smtClean="0"/>
          </a:p>
          <a:p>
            <a:endParaRPr lang="en-US" dirty="0" smtClean="0"/>
          </a:p>
          <a:p>
            <a:endParaRPr lang="en-US" dirty="0" smtClean="0"/>
          </a:p>
          <a:p>
            <a:endParaRPr lang="en-US" dirty="0"/>
          </a:p>
        </p:txBody>
      </p:sp>
      <p:sp>
        <p:nvSpPr>
          <p:cNvPr id="6" name="Rectangle 5"/>
          <p:cNvSpPr>
            <a:spLocks noChangeArrowheads="1"/>
          </p:cNvSpPr>
          <p:nvPr/>
        </p:nvSpPr>
        <p:spPr bwMode="auto">
          <a:xfrm>
            <a:off x="1524000" y="1371600"/>
            <a:ext cx="6096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i="1" dirty="0">
                <a:solidFill>
                  <a:srgbClr val="00446A"/>
                </a:solidFill>
                <a:latin typeface="Times New Roman" charset="0"/>
                <a:cs typeface="Times New Roman" charset="0"/>
              </a:rPr>
              <a:t>“One thing you can't get out of most EMRs is the data you put in there.”</a:t>
            </a:r>
            <a:endParaRPr lang="en-US" altLang="ja-JP" sz="2400" b="1" dirty="0">
              <a:solidFill>
                <a:srgbClr val="00446A"/>
              </a:solidFill>
              <a:latin typeface="Times New Roman" charset="0"/>
              <a:cs typeface="Times New Roman" charset="0"/>
            </a:endParaRPr>
          </a:p>
          <a:p>
            <a:pPr algn="ctr"/>
            <a:r>
              <a:rPr lang="en-US" dirty="0">
                <a:latin typeface="Times New Roman" charset="0"/>
                <a:cs typeface="Times New Roman" charset="0"/>
              </a:rPr>
              <a:t>Rick </a:t>
            </a:r>
            <a:r>
              <a:rPr lang="en-US" dirty="0" err="1">
                <a:latin typeface="Times New Roman" charset="0"/>
                <a:cs typeface="Times New Roman" charset="0"/>
              </a:rPr>
              <a:t>Halton</a:t>
            </a:r>
            <a:endParaRPr lang="en-US" dirty="0">
              <a:latin typeface="Times New Roman" charset="0"/>
              <a:cs typeface="Times New Roman" charset="0"/>
            </a:endParaRPr>
          </a:p>
        </p:txBody>
      </p:sp>
    </p:spTree>
    <p:extLst>
      <p:ext uri="{BB962C8B-B14F-4D97-AF65-F5344CB8AC3E}">
        <p14:creationId xmlns:p14="http://schemas.microsoft.com/office/powerpoint/2010/main" val="3664073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pPr eaLnBrk="1" hangingPunct="1"/>
            <a:r>
              <a:rPr lang="en-US" b="1" dirty="0">
                <a:latin typeface="Arial" charset="0"/>
                <a:ea typeface="MS PGothic" charset="0"/>
              </a:rPr>
              <a:t>Appropriate Imaging Utilization</a:t>
            </a:r>
          </a:p>
        </p:txBody>
      </p:sp>
      <p:sp>
        <p:nvSpPr>
          <p:cNvPr id="108546" name="TextBox 4"/>
          <p:cNvSpPr txBox="1">
            <a:spLocks noChangeArrowheads="1"/>
          </p:cNvSpPr>
          <p:nvPr/>
        </p:nvSpPr>
        <p:spPr bwMode="auto">
          <a:xfrm>
            <a:off x="6467475" y="5948363"/>
            <a:ext cx="1357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en-US" sz="1200">
                <a:solidFill>
                  <a:srgbClr val="7F7F7F"/>
                </a:solidFill>
                <a:latin typeface="Arial" charset="0"/>
              </a:rPr>
              <a:t>* As of April 2012</a:t>
            </a: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5409" y="1086639"/>
            <a:ext cx="7760960" cy="120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909005694"/>
              </p:ext>
            </p:extLst>
          </p:nvPr>
        </p:nvGraphicFramePr>
        <p:xfrm>
          <a:off x="1504479" y="2132793"/>
          <a:ext cx="6244259" cy="4179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88752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5"/>
          <p:cNvPicPr>
            <a:picLocks noChangeAspect="1"/>
          </p:cNvPicPr>
          <p:nvPr/>
        </p:nvPicPr>
        <p:blipFill>
          <a:blip r:embed="rId3">
            <a:alphaModFix amt="41000"/>
            <a:extLst>
              <a:ext uri="{28A0092B-C50C-407E-A947-70E740481C1C}">
                <a14:useLocalDpi xmlns:a14="http://schemas.microsoft.com/office/drawing/2010/main" val="0"/>
              </a:ext>
            </a:extLst>
          </a:blip>
          <a:srcRect/>
          <a:stretch>
            <a:fillRect/>
          </a:stretch>
        </p:blipFill>
        <p:spPr bwMode="auto">
          <a:xfrm>
            <a:off x="417513" y="522608"/>
            <a:ext cx="8726486" cy="5942200"/>
          </a:xfrm>
          <a:prstGeom prst="rect">
            <a:avLst/>
          </a:prstGeom>
          <a:noFill/>
          <a:ln>
            <a:noFill/>
          </a:ln>
          <a:extLst>
            <a:ext uri="{909E8E84-426E-40DD-AFC4-6F175D3DCCD1}">
              <a14:hiddenFill xmlns:a14="http://schemas.microsoft.com/office/drawing/2010/main">
                <a:solidFill>
                  <a:srgbClr val="FFFFFF">
                    <a:alpha val="4117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p:cNvSpPr/>
          <p:nvPr/>
        </p:nvSpPr>
        <p:spPr>
          <a:xfrm rot="5400000">
            <a:off x="3314701" y="2239861"/>
            <a:ext cx="3733798" cy="4267200"/>
          </a:xfrm>
          <a:prstGeom prst="cloud">
            <a:avLst/>
          </a:prstGeom>
          <a:gradFill flip="none" rotWithShape="1">
            <a:gsLst>
              <a:gs pos="37000">
                <a:schemeClr val="accent1">
                  <a:tint val="44500"/>
                  <a:satMod val="160000"/>
                  <a:lumMod val="86000"/>
                  <a:lumOff val="14000"/>
                </a:schemeClr>
              </a:gs>
              <a:gs pos="3750">
                <a:schemeClr val="accent4">
                  <a:lumMod val="50000"/>
                  <a:lumOff val="50000"/>
                </a:schemeClr>
              </a:gs>
              <a:gs pos="93000">
                <a:schemeClr val="accent3"/>
              </a:gs>
              <a:gs pos="71000">
                <a:schemeClr val="accent1">
                  <a:tint val="23500"/>
                  <a:satMod val="160000"/>
                </a:schemeClr>
              </a:gs>
            </a:gsLst>
            <a:lin ang="18900000" scaled="1"/>
            <a:tileRect/>
          </a:gradFill>
          <a:ln>
            <a:noFill/>
          </a:ln>
          <a:effectLst>
            <a:glow rad="63500">
              <a:schemeClr val="accent4">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270" name="TextBox 13"/>
          <p:cNvSpPr txBox="1">
            <a:spLocks noChangeArrowheads="1"/>
          </p:cNvSpPr>
          <p:nvPr/>
        </p:nvSpPr>
        <p:spPr bwMode="auto">
          <a:xfrm>
            <a:off x="3800475" y="2782888"/>
            <a:ext cx="25447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latin typeface="Arial" charset="0"/>
                <a:ea typeface="ＭＳ Ｐゴシック" charset="0"/>
                <a:cs typeface="ＭＳ Ｐゴシック" charset="0"/>
              </a:rPr>
              <a:t>Indications</a:t>
            </a:r>
          </a:p>
          <a:p>
            <a:pPr eaLnBrk="1" hangingPunct="1"/>
            <a:r>
              <a:rPr lang="en-US" sz="1800">
                <a:latin typeface="Arial" charset="0"/>
                <a:ea typeface="ＭＳ Ｐゴシック" charset="0"/>
                <a:cs typeface="ＭＳ Ｐゴシック" charset="0"/>
              </a:rPr>
              <a:t>Procedure</a:t>
            </a:r>
          </a:p>
        </p:txBody>
      </p:sp>
      <p:sp>
        <p:nvSpPr>
          <p:cNvPr id="11271" name="TextBox 17"/>
          <p:cNvSpPr txBox="1">
            <a:spLocks noChangeArrowheads="1"/>
          </p:cNvSpPr>
          <p:nvPr/>
        </p:nvSpPr>
        <p:spPr bwMode="auto">
          <a:xfrm>
            <a:off x="3706813" y="3567113"/>
            <a:ext cx="26511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spcBef>
                <a:spcPts val="300"/>
              </a:spcBef>
              <a:spcAft>
                <a:spcPts val="300"/>
              </a:spcAft>
            </a:pPr>
            <a:r>
              <a:rPr lang="en-US" sz="1800">
                <a:latin typeface="Arial" charset="0"/>
                <a:ea typeface="ＭＳ Ｐゴシック" charset="0"/>
                <a:cs typeface="ＭＳ Ｐゴシック" charset="0"/>
              </a:rPr>
              <a:t>Appropriateness Rating</a:t>
            </a:r>
          </a:p>
          <a:p>
            <a:pPr eaLnBrk="1" hangingPunct="1">
              <a:spcBef>
                <a:spcPts val="300"/>
              </a:spcBef>
              <a:spcAft>
                <a:spcPts val="300"/>
              </a:spcAft>
            </a:pPr>
            <a:r>
              <a:rPr lang="en-US" sz="1800">
                <a:latin typeface="Arial" charset="0"/>
                <a:ea typeface="ＭＳ Ｐゴシック" charset="0"/>
                <a:cs typeface="ＭＳ Ｐゴシック" charset="0"/>
              </a:rPr>
              <a:t>Alternatives Procedures</a:t>
            </a:r>
          </a:p>
          <a:p>
            <a:pPr eaLnBrk="1" hangingPunct="1">
              <a:spcBef>
                <a:spcPts val="300"/>
              </a:spcBef>
              <a:spcAft>
                <a:spcPts val="300"/>
              </a:spcAft>
            </a:pPr>
            <a:r>
              <a:rPr lang="en-US" sz="1800">
                <a:latin typeface="Arial" charset="0"/>
                <a:ea typeface="ＭＳ Ｐゴシック" charset="0"/>
                <a:cs typeface="ＭＳ Ｐゴシック" charset="0"/>
              </a:rPr>
              <a:t>Additional Indications</a:t>
            </a:r>
          </a:p>
          <a:p>
            <a:pPr eaLnBrk="1" hangingPunct="1">
              <a:spcBef>
                <a:spcPts val="300"/>
              </a:spcBef>
              <a:spcAft>
                <a:spcPts val="300"/>
              </a:spcAft>
            </a:pPr>
            <a:r>
              <a:rPr lang="en-US" sz="1800">
                <a:latin typeface="Arial" charset="0"/>
                <a:ea typeface="ＭＳ Ｐゴシック" charset="0"/>
                <a:cs typeface="ＭＳ Ｐゴシック" charset="0"/>
              </a:rPr>
              <a:t>Relative Radiation Level</a:t>
            </a:r>
          </a:p>
        </p:txBody>
      </p:sp>
      <p:sp>
        <p:nvSpPr>
          <p:cNvPr id="11272" name="TextBox 21"/>
          <p:cNvSpPr txBox="1">
            <a:spLocks noChangeArrowheads="1"/>
          </p:cNvSpPr>
          <p:nvPr/>
        </p:nvSpPr>
        <p:spPr bwMode="auto">
          <a:xfrm>
            <a:off x="3781425" y="5167313"/>
            <a:ext cx="26304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latin typeface="Arial" charset="0"/>
                <a:ea typeface="ＭＳ Ｐゴシック" charset="0"/>
                <a:cs typeface="ＭＳ Ｐゴシック" charset="0"/>
              </a:rPr>
              <a:t>Usage Feedback: Selections</a:t>
            </a:r>
          </a:p>
          <a:p>
            <a:pPr eaLnBrk="1" hangingPunct="1"/>
            <a:r>
              <a:rPr lang="en-US" sz="1800">
                <a:latin typeface="Arial" charset="0"/>
                <a:ea typeface="ＭＳ Ｐゴシック" charset="0"/>
                <a:cs typeface="ＭＳ Ｐゴシック" charset="0"/>
              </a:rPr>
              <a:t>Outcomes</a:t>
            </a:r>
          </a:p>
        </p:txBody>
      </p:sp>
      <p:sp>
        <p:nvSpPr>
          <p:cNvPr id="4" name="Rectangle 3"/>
          <p:cNvSpPr/>
          <p:nvPr/>
        </p:nvSpPr>
        <p:spPr>
          <a:xfrm rot="16200000">
            <a:off x="1689102" y="3841646"/>
            <a:ext cx="2303463" cy="804865"/>
          </a:xfrm>
          <a:prstGeom prst="rect">
            <a:avLst/>
          </a:prstGeom>
          <a:solidFill>
            <a:srgbClr val="00446A"/>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20000"/>
              </a:spcBef>
              <a:spcAft>
                <a:spcPct val="0"/>
              </a:spcAft>
              <a:defRPr sz="2400">
                <a:solidFill>
                  <a:schemeClr val="tx1"/>
                </a:solidFill>
                <a:latin typeface="Arial" charset="0"/>
                <a:ea typeface="ＭＳ Ｐゴシック" charset="0"/>
              </a:defRPr>
            </a:lvl6pPr>
            <a:lvl7pPr marL="914400" eaLnBrk="0" fontAlgn="base" hangingPunct="0">
              <a:spcBef>
                <a:spcPct val="20000"/>
              </a:spcBef>
              <a:spcAft>
                <a:spcPct val="0"/>
              </a:spcAft>
              <a:defRPr sz="2400">
                <a:solidFill>
                  <a:schemeClr val="tx1"/>
                </a:solidFill>
                <a:latin typeface="Arial" charset="0"/>
                <a:ea typeface="ＭＳ Ｐゴシック" charset="0"/>
              </a:defRPr>
            </a:lvl7pPr>
            <a:lvl8pPr marL="1371600" eaLnBrk="0" fontAlgn="base" hangingPunct="0">
              <a:spcBef>
                <a:spcPct val="20000"/>
              </a:spcBef>
              <a:spcAft>
                <a:spcPct val="0"/>
              </a:spcAft>
              <a:defRPr sz="2400">
                <a:solidFill>
                  <a:schemeClr val="tx1"/>
                </a:solidFill>
                <a:latin typeface="Arial" charset="0"/>
                <a:ea typeface="ＭＳ Ｐゴシック" charset="0"/>
              </a:defRPr>
            </a:lvl8pPr>
            <a:lvl9pPr marL="1828800" eaLnBrk="0" fontAlgn="base" hangingPunct="0">
              <a:spcBef>
                <a:spcPct val="20000"/>
              </a:spcBef>
              <a:spcAft>
                <a:spcPct val="0"/>
              </a:spcAft>
              <a:defRPr sz="2400">
                <a:solidFill>
                  <a:schemeClr val="tx1"/>
                </a:solidFill>
                <a:latin typeface="Arial" charset="0"/>
                <a:ea typeface="ＭＳ Ｐゴシック" charset="0"/>
              </a:defRPr>
            </a:lvl9pPr>
          </a:lstStyle>
          <a:p>
            <a:pPr algn="ctr">
              <a:defRPr/>
            </a:pPr>
            <a:r>
              <a:rPr lang="en-US" b="1" dirty="0">
                <a:solidFill>
                  <a:srgbClr val="92D050"/>
                </a:solidFill>
                <a:latin typeface="Calibri" charset="0"/>
              </a:rPr>
              <a:t>ACR AC</a:t>
            </a:r>
          </a:p>
          <a:p>
            <a:pPr algn="ctr">
              <a:defRPr/>
            </a:pPr>
            <a:r>
              <a:rPr lang="en-US" b="1" dirty="0">
                <a:solidFill>
                  <a:srgbClr val="92D050"/>
                </a:solidFill>
                <a:latin typeface="Calibri" charset="0"/>
              </a:rPr>
              <a:t>Web Services</a:t>
            </a:r>
          </a:p>
        </p:txBody>
      </p:sp>
      <p:sp>
        <p:nvSpPr>
          <p:cNvPr id="8" name="Rectangle 7"/>
          <p:cNvSpPr/>
          <p:nvPr/>
        </p:nvSpPr>
        <p:spPr>
          <a:xfrm>
            <a:off x="6614318" y="2713593"/>
            <a:ext cx="1768475" cy="1255712"/>
          </a:xfrm>
          <a:prstGeom prst="rect">
            <a:avLst/>
          </a:prstGeom>
          <a:solidFill>
            <a:srgbClr val="00446A"/>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20000"/>
              </a:spcBef>
              <a:spcAft>
                <a:spcPct val="0"/>
              </a:spcAft>
              <a:defRPr sz="2400">
                <a:solidFill>
                  <a:schemeClr val="tx1"/>
                </a:solidFill>
                <a:latin typeface="Arial" charset="0"/>
                <a:ea typeface="ＭＳ Ｐゴシック" charset="0"/>
              </a:defRPr>
            </a:lvl6pPr>
            <a:lvl7pPr marL="914400" eaLnBrk="0" fontAlgn="base" hangingPunct="0">
              <a:spcBef>
                <a:spcPct val="20000"/>
              </a:spcBef>
              <a:spcAft>
                <a:spcPct val="0"/>
              </a:spcAft>
              <a:defRPr sz="2400">
                <a:solidFill>
                  <a:schemeClr val="tx1"/>
                </a:solidFill>
                <a:latin typeface="Arial" charset="0"/>
                <a:ea typeface="ＭＳ Ｐゴシック" charset="0"/>
              </a:defRPr>
            </a:lvl7pPr>
            <a:lvl8pPr marL="1371600" eaLnBrk="0" fontAlgn="base" hangingPunct="0">
              <a:spcBef>
                <a:spcPct val="20000"/>
              </a:spcBef>
              <a:spcAft>
                <a:spcPct val="0"/>
              </a:spcAft>
              <a:defRPr sz="2400">
                <a:solidFill>
                  <a:schemeClr val="tx1"/>
                </a:solidFill>
                <a:latin typeface="Arial" charset="0"/>
                <a:ea typeface="ＭＳ Ｐゴシック" charset="0"/>
              </a:defRPr>
            </a:lvl8pPr>
            <a:lvl9pPr marL="1828800" eaLnBrk="0" fontAlgn="base" hangingPunct="0">
              <a:spcBef>
                <a:spcPct val="20000"/>
              </a:spcBef>
              <a:spcAft>
                <a:spcPct val="0"/>
              </a:spcAft>
              <a:defRPr sz="2400">
                <a:solidFill>
                  <a:schemeClr val="tx1"/>
                </a:solidFill>
                <a:latin typeface="Arial" charset="0"/>
                <a:ea typeface="ＭＳ Ｐゴシック" charset="0"/>
              </a:defRPr>
            </a:lvl9pPr>
          </a:lstStyle>
          <a:p>
            <a:pPr algn="ctr">
              <a:defRPr/>
            </a:pPr>
            <a:r>
              <a:rPr lang="en-US" b="1" dirty="0">
                <a:solidFill>
                  <a:srgbClr val="92D050"/>
                </a:solidFill>
                <a:latin typeface="Calibri" charset="0"/>
              </a:rPr>
              <a:t>Order Entry</a:t>
            </a:r>
            <a:br>
              <a:rPr lang="en-US" b="1" dirty="0">
                <a:solidFill>
                  <a:srgbClr val="92D050"/>
                </a:solidFill>
                <a:latin typeface="Calibri" charset="0"/>
              </a:rPr>
            </a:br>
            <a:r>
              <a:rPr lang="en-US" b="1" dirty="0">
                <a:solidFill>
                  <a:srgbClr val="92D050"/>
                </a:solidFill>
                <a:latin typeface="Calibri" charset="0"/>
              </a:rPr>
              <a:t>Application</a:t>
            </a:r>
          </a:p>
        </p:txBody>
      </p:sp>
      <p:sp>
        <p:nvSpPr>
          <p:cNvPr id="7" name="Can 6"/>
          <p:cNvSpPr/>
          <p:nvPr/>
        </p:nvSpPr>
        <p:spPr>
          <a:xfrm>
            <a:off x="631825" y="3592410"/>
            <a:ext cx="1120775" cy="1279525"/>
          </a:xfrm>
          <a:prstGeom prst="can">
            <a:avLst/>
          </a:prstGeom>
          <a:solidFill>
            <a:srgbClr val="00446A"/>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20000"/>
              </a:spcBef>
              <a:spcAft>
                <a:spcPct val="0"/>
              </a:spcAft>
              <a:defRPr sz="2400">
                <a:solidFill>
                  <a:schemeClr val="tx1"/>
                </a:solidFill>
                <a:latin typeface="Arial" charset="0"/>
                <a:ea typeface="ＭＳ Ｐゴシック" charset="0"/>
              </a:defRPr>
            </a:lvl6pPr>
            <a:lvl7pPr marL="914400" eaLnBrk="0" fontAlgn="base" hangingPunct="0">
              <a:spcBef>
                <a:spcPct val="20000"/>
              </a:spcBef>
              <a:spcAft>
                <a:spcPct val="0"/>
              </a:spcAft>
              <a:defRPr sz="2400">
                <a:solidFill>
                  <a:schemeClr val="tx1"/>
                </a:solidFill>
                <a:latin typeface="Arial" charset="0"/>
                <a:ea typeface="ＭＳ Ｐゴシック" charset="0"/>
              </a:defRPr>
            </a:lvl7pPr>
            <a:lvl8pPr marL="1371600" eaLnBrk="0" fontAlgn="base" hangingPunct="0">
              <a:spcBef>
                <a:spcPct val="20000"/>
              </a:spcBef>
              <a:spcAft>
                <a:spcPct val="0"/>
              </a:spcAft>
              <a:defRPr sz="2400">
                <a:solidFill>
                  <a:schemeClr val="tx1"/>
                </a:solidFill>
                <a:latin typeface="Arial" charset="0"/>
                <a:ea typeface="ＭＳ Ｐゴシック" charset="0"/>
              </a:defRPr>
            </a:lvl8pPr>
            <a:lvl9pPr marL="1828800" eaLnBrk="0" fontAlgn="base" hangingPunct="0">
              <a:spcBef>
                <a:spcPct val="20000"/>
              </a:spcBef>
              <a:spcAft>
                <a:spcPct val="0"/>
              </a:spcAft>
              <a:defRPr sz="2400">
                <a:solidFill>
                  <a:schemeClr val="tx1"/>
                </a:solidFill>
                <a:latin typeface="Arial" charset="0"/>
                <a:ea typeface="ＭＳ Ｐゴシック" charset="0"/>
              </a:defRPr>
            </a:lvl9pPr>
          </a:lstStyle>
          <a:p>
            <a:pPr algn="ctr">
              <a:defRPr/>
            </a:pPr>
            <a:r>
              <a:rPr lang="en-US" b="1" dirty="0">
                <a:solidFill>
                  <a:srgbClr val="92D050"/>
                </a:solidFill>
                <a:latin typeface="Calibri" charset="0"/>
              </a:rPr>
              <a:t>ACR</a:t>
            </a:r>
          </a:p>
          <a:p>
            <a:pPr algn="ctr">
              <a:defRPr/>
            </a:pPr>
            <a:r>
              <a:rPr lang="en-US" b="1" dirty="0">
                <a:solidFill>
                  <a:srgbClr val="92D050"/>
                </a:solidFill>
                <a:latin typeface="Calibri" charset="0"/>
              </a:rPr>
              <a:t>AC</a:t>
            </a:r>
          </a:p>
        </p:txBody>
      </p:sp>
      <p:sp>
        <p:nvSpPr>
          <p:cNvPr id="9" name="Left-Right Arrow 8"/>
          <p:cNvSpPr/>
          <p:nvPr/>
        </p:nvSpPr>
        <p:spPr>
          <a:xfrm>
            <a:off x="1831975" y="4152900"/>
            <a:ext cx="493713" cy="2682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 name="Rectangle 11"/>
          <p:cNvSpPr/>
          <p:nvPr/>
        </p:nvSpPr>
        <p:spPr>
          <a:xfrm>
            <a:off x="6613525" y="4506810"/>
            <a:ext cx="1766887" cy="1255713"/>
          </a:xfrm>
          <a:prstGeom prst="rect">
            <a:avLst/>
          </a:prstGeom>
          <a:solidFill>
            <a:srgbClr val="00446A"/>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20000"/>
              </a:spcBef>
              <a:spcAft>
                <a:spcPct val="0"/>
              </a:spcAft>
              <a:defRPr sz="2400">
                <a:solidFill>
                  <a:schemeClr val="tx1"/>
                </a:solidFill>
                <a:latin typeface="Arial" charset="0"/>
                <a:ea typeface="ＭＳ Ｐゴシック" charset="0"/>
              </a:defRPr>
            </a:lvl6pPr>
            <a:lvl7pPr marL="914400" eaLnBrk="0" fontAlgn="base" hangingPunct="0">
              <a:spcBef>
                <a:spcPct val="20000"/>
              </a:spcBef>
              <a:spcAft>
                <a:spcPct val="0"/>
              </a:spcAft>
              <a:defRPr sz="2400">
                <a:solidFill>
                  <a:schemeClr val="tx1"/>
                </a:solidFill>
                <a:latin typeface="Arial" charset="0"/>
                <a:ea typeface="ＭＳ Ｐゴシック" charset="0"/>
              </a:defRPr>
            </a:lvl7pPr>
            <a:lvl8pPr marL="1371600" eaLnBrk="0" fontAlgn="base" hangingPunct="0">
              <a:spcBef>
                <a:spcPct val="20000"/>
              </a:spcBef>
              <a:spcAft>
                <a:spcPct val="0"/>
              </a:spcAft>
              <a:defRPr sz="2400">
                <a:solidFill>
                  <a:schemeClr val="tx1"/>
                </a:solidFill>
                <a:latin typeface="Arial" charset="0"/>
                <a:ea typeface="ＭＳ Ｐゴシック" charset="0"/>
              </a:defRPr>
            </a:lvl8pPr>
            <a:lvl9pPr marL="1828800" eaLnBrk="0" fontAlgn="base" hangingPunct="0">
              <a:spcBef>
                <a:spcPct val="20000"/>
              </a:spcBef>
              <a:spcAft>
                <a:spcPct val="0"/>
              </a:spcAft>
              <a:defRPr sz="2400">
                <a:solidFill>
                  <a:schemeClr val="tx1"/>
                </a:solidFill>
                <a:latin typeface="Arial" charset="0"/>
                <a:ea typeface="ＭＳ Ｐゴシック" charset="0"/>
              </a:defRPr>
            </a:lvl9pPr>
          </a:lstStyle>
          <a:p>
            <a:pPr algn="ctr">
              <a:defRPr/>
            </a:pPr>
            <a:r>
              <a:rPr lang="en-US" b="1" dirty="0">
                <a:solidFill>
                  <a:srgbClr val="92D050"/>
                </a:solidFill>
                <a:latin typeface="Calibri" charset="0"/>
              </a:rPr>
              <a:t>Clinical Decision Support</a:t>
            </a:r>
          </a:p>
        </p:txBody>
      </p:sp>
      <p:cxnSp>
        <p:nvCxnSpPr>
          <p:cNvPr id="21" name="Straight Arrow Connector 20"/>
          <p:cNvCxnSpPr/>
          <p:nvPr/>
        </p:nvCxnSpPr>
        <p:spPr>
          <a:xfrm flipH="1">
            <a:off x="3429000" y="5516563"/>
            <a:ext cx="2890838" cy="0"/>
          </a:xfrm>
          <a:prstGeom prst="straightConnector1">
            <a:avLst/>
          </a:prstGeom>
          <a:ln w="50800">
            <a:solidFill>
              <a:srgbClr val="00446A"/>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9000" y="3105150"/>
            <a:ext cx="2936875" cy="20638"/>
          </a:xfrm>
          <a:prstGeom prst="straightConnector1">
            <a:avLst/>
          </a:prstGeom>
          <a:ln w="50800">
            <a:solidFill>
              <a:srgbClr val="00446A"/>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06800" y="4243388"/>
            <a:ext cx="2976563" cy="15875"/>
          </a:xfrm>
          <a:prstGeom prst="straightConnector1">
            <a:avLst/>
          </a:prstGeom>
          <a:ln w="50800">
            <a:solidFill>
              <a:srgbClr val="00446A"/>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19834" name="TextBox 19"/>
          <p:cNvSpPr txBox="1">
            <a:spLocks noChangeArrowheads="1"/>
          </p:cNvSpPr>
          <p:nvPr/>
        </p:nvSpPr>
        <p:spPr bwMode="auto">
          <a:xfrm>
            <a:off x="7232650" y="4048125"/>
            <a:ext cx="531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a:latin typeface="Arial" charset="0"/>
                <a:ea typeface="ＭＳ Ｐゴシック" charset="0"/>
                <a:cs typeface="ＭＳ Ｐゴシック" charset="0"/>
              </a:rPr>
              <a:t>OR</a:t>
            </a:r>
          </a:p>
        </p:txBody>
      </p:sp>
      <p:sp>
        <p:nvSpPr>
          <p:cNvPr id="5" name="Title 4"/>
          <p:cNvSpPr>
            <a:spLocks noGrp="1"/>
          </p:cNvSpPr>
          <p:nvPr>
            <p:ph type="title"/>
          </p:nvPr>
        </p:nvSpPr>
        <p:spPr>
          <a:xfrm>
            <a:off x="457200" y="647700"/>
            <a:ext cx="8229600" cy="792163"/>
          </a:xfrm>
        </p:spPr>
        <p:txBody>
          <a:bodyPr/>
          <a:lstStyle/>
          <a:p>
            <a:endParaRPr lang="en-US">
              <a:latin typeface="Arial" charset="0"/>
              <a:ea typeface="MS PGothic" charset="0"/>
            </a:endParaRPr>
          </a:p>
        </p:txBody>
      </p:sp>
      <p:sp>
        <p:nvSpPr>
          <p:cNvPr id="11" name="TextBox 10"/>
          <p:cNvSpPr txBox="1">
            <a:spLocks noChangeArrowheads="1"/>
          </p:cNvSpPr>
          <p:nvPr/>
        </p:nvSpPr>
        <p:spPr bwMode="auto">
          <a:xfrm>
            <a:off x="417513" y="1643063"/>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200" b="1" dirty="0">
                <a:solidFill>
                  <a:srgbClr val="00446A"/>
                </a:solidFill>
              </a:rPr>
              <a:t>Digitalized And Available Through Web Services</a:t>
            </a:r>
          </a:p>
        </p:txBody>
      </p:sp>
      <p:pic>
        <p:nvPicPr>
          <p:cNvPr id="2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0765" y="547030"/>
            <a:ext cx="8332467" cy="111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37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nodeType="withGroup">
                            <p:stCondLst>
                              <p:cond delay="0"/>
                            </p:stCondLst>
                            <p:childTnLst>
                              <p:par>
                                <p:cTn id="8" presetID="2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270"/>
                                        </p:tgtEl>
                                        <p:attrNameLst>
                                          <p:attrName>style.visibility</p:attrName>
                                        </p:attrNameLst>
                                      </p:cBhvr>
                                      <p:to>
                                        <p:strVal val="visible"/>
                                      </p:to>
                                    </p:set>
                                    <p:anim calcmode="lin" valueType="num">
                                      <p:cBhvr>
                                        <p:cTn id="14" dur="500" fill="hold"/>
                                        <p:tgtEl>
                                          <p:spTgt spid="11270"/>
                                        </p:tgtEl>
                                        <p:attrNameLst>
                                          <p:attrName>ppt_w</p:attrName>
                                        </p:attrNameLst>
                                      </p:cBhvr>
                                      <p:tavLst>
                                        <p:tav tm="0">
                                          <p:val>
                                            <p:fltVal val="0"/>
                                          </p:val>
                                        </p:tav>
                                        <p:tav tm="100000">
                                          <p:val>
                                            <p:strVal val="#ppt_w"/>
                                          </p:val>
                                        </p:tav>
                                      </p:tavLst>
                                    </p:anim>
                                    <p:anim calcmode="lin" valueType="num">
                                      <p:cBhvr>
                                        <p:cTn id="15" dur="500" fill="hold"/>
                                        <p:tgtEl>
                                          <p:spTgt spid="1127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1271"/>
                                        </p:tgtEl>
                                        <p:attrNameLst>
                                          <p:attrName>style.visibility</p:attrName>
                                        </p:attrNameLst>
                                      </p:cBhvr>
                                      <p:to>
                                        <p:strVal val="visible"/>
                                      </p:to>
                                    </p:set>
                                    <p:anim calcmode="lin" valueType="num">
                                      <p:cBhvr>
                                        <p:cTn id="18" dur="500" fill="hold"/>
                                        <p:tgtEl>
                                          <p:spTgt spid="11271"/>
                                        </p:tgtEl>
                                        <p:attrNameLst>
                                          <p:attrName>ppt_w</p:attrName>
                                        </p:attrNameLst>
                                      </p:cBhvr>
                                      <p:tavLst>
                                        <p:tav tm="0">
                                          <p:val>
                                            <p:fltVal val="0"/>
                                          </p:val>
                                        </p:tav>
                                        <p:tav tm="100000">
                                          <p:val>
                                            <p:strVal val="#ppt_w"/>
                                          </p:val>
                                        </p:tav>
                                      </p:tavLst>
                                    </p:anim>
                                    <p:anim calcmode="lin" valueType="num">
                                      <p:cBhvr>
                                        <p:cTn id="19" dur="500" fill="hold"/>
                                        <p:tgtEl>
                                          <p:spTgt spid="11271"/>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11272"/>
                                        </p:tgtEl>
                                        <p:attrNameLst>
                                          <p:attrName>style.visibility</p:attrName>
                                        </p:attrNameLst>
                                      </p:cBhvr>
                                      <p:to>
                                        <p:strVal val="visible"/>
                                      </p:to>
                                    </p:set>
                                    <p:anim calcmode="lin" valueType="num">
                                      <p:cBhvr>
                                        <p:cTn id="22" dur="500" fill="hold"/>
                                        <p:tgtEl>
                                          <p:spTgt spid="11272"/>
                                        </p:tgtEl>
                                        <p:attrNameLst>
                                          <p:attrName>ppt_w</p:attrName>
                                        </p:attrNameLst>
                                      </p:cBhvr>
                                      <p:tavLst>
                                        <p:tav tm="0">
                                          <p:val>
                                            <p:fltVal val="0"/>
                                          </p:val>
                                        </p:tav>
                                        <p:tav tm="100000">
                                          <p:val>
                                            <p:strVal val="#ppt_w"/>
                                          </p:val>
                                        </p:tav>
                                      </p:tavLst>
                                    </p:anim>
                                    <p:anim calcmode="lin" valueType="num">
                                      <p:cBhvr>
                                        <p:cTn id="23" dur="500" fill="hold"/>
                                        <p:tgtEl>
                                          <p:spTgt spid="11272"/>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0"/>
                                  </p:stCondLst>
                                  <p:childTnLst>
                                    <p:set>
                                      <p:cBhvr>
                                        <p:cTn id="57" dur="1" fill="hold">
                                          <p:stCondLst>
                                            <p:cond delay="0"/>
                                          </p:stCondLst>
                                        </p:cTn>
                                        <p:tgtEl>
                                          <p:spTgt spid="119834"/>
                                        </p:tgtEl>
                                        <p:attrNameLst>
                                          <p:attrName>style.visibility</p:attrName>
                                        </p:attrNameLst>
                                      </p:cBhvr>
                                      <p:to>
                                        <p:strVal val="visible"/>
                                      </p:to>
                                    </p:set>
                                    <p:anim calcmode="lin" valueType="num">
                                      <p:cBhvr>
                                        <p:cTn id="58" dur="500" fill="hold"/>
                                        <p:tgtEl>
                                          <p:spTgt spid="119834"/>
                                        </p:tgtEl>
                                        <p:attrNameLst>
                                          <p:attrName>ppt_w</p:attrName>
                                        </p:attrNameLst>
                                      </p:cBhvr>
                                      <p:tavLst>
                                        <p:tav tm="0">
                                          <p:val>
                                            <p:fltVal val="0"/>
                                          </p:val>
                                        </p:tav>
                                        <p:tav tm="100000">
                                          <p:val>
                                            <p:strVal val="#ppt_w"/>
                                          </p:val>
                                        </p:tav>
                                      </p:tavLst>
                                    </p:anim>
                                    <p:anim calcmode="lin" valueType="num">
                                      <p:cBhvr>
                                        <p:cTn id="59" dur="500" fill="hold"/>
                                        <p:tgtEl>
                                          <p:spTgt spid="119834"/>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1" grpId="0"/>
      <p:bldP spid="11272" grpId="0"/>
      <p:bldP spid="9" grpId="0" animBg="1"/>
      <p:bldP spid="119834"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23000"/>
          </a:blip>
          <a:stretch>
            <a:fillRect/>
          </a:stretch>
        </p:blipFill>
        <p:spPr>
          <a:xfrm>
            <a:off x="457199" y="1213164"/>
            <a:ext cx="8595683" cy="5246451"/>
          </a:xfrm>
          <a:prstGeom prst="rect">
            <a:avLst/>
          </a:prstGeom>
        </p:spPr>
      </p:pic>
      <p:sp>
        <p:nvSpPr>
          <p:cNvPr id="10" name="Content Placeholder 9"/>
          <p:cNvSpPr>
            <a:spLocks noGrp="1"/>
          </p:cNvSpPr>
          <p:nvPr>
            <p:ph idx="1"/>
          </p:nvPr>
        </p:nvSpPr>
        <p:spPr/>
        <p:txBody>
          <a:bodyPr/>
          <a:lstStyle/>
          <a:p>
            <a:pPr marL="0" indent="0">
              <a:buNone/>
            </a:pPr>
            <a:r>
              <a:rPr lang="en-US" dirty="0" smtClean="0"/>
              <a:t>Challenges Facing Policy Makers</a:t>
            </a:r>
          </a:p>
          <a:p>
            <a:r>
              <a:rPr lang="en-US" dirty="0" smtClean="0"/>
              <a:t>US </a:t>
            </a:r>
            <a:r>
              <a:rPr lang="en-US" dirty="0"/>
              <a:t>h</a:t>
            </a:r>
            <a:r>
              <a:rPr lang="en-US" dirty="0" smtClean="0"/>
              <a:t>ealthcare inflatio</a:t>
            </a:r>
            <a:r>
              <a:rPr lang="en-US" dirty="0"/>
              <a:t>n</a:t>
            </a:r>
          </a:p>
          <a:p>
            <a:r>
              <a:rPr lang="en-US" dirty="0" smtClean="0"/>
              <a:t>Demographics of US beneficiaries</a:t>
            </a:r>
          </a:p>
          <a:p>
            <a:r>
              <a:rPr lang="en-US" dirty="0" smtClean="0"/>
              <a:t>Fiscal predicament of US government driving policy decisions</a:t>
            </a:r>
          </a:p>
          <a:p>
            <a:r>
              <a:rPr lang="en-US" dirty="0" smtClean="0"/>
              <a:t>Social justice issues surrounding uninsured Americans</a:t>
            </a:r>
          </a:p>
          <a:p>
            <a:r>
              <a:rPr lang="en-US" dirty="0" smtClean="0"/>
              <a:t>Achieving value in healthcare </a:t>
            </a:r>
          </a:p>
          <a:p>
            <a:endParaRPr lang="en-US" dirty="0"/>
          </a:p>
          <a:p>
            <a:pPr marL="0" indent="0">
              <a:buNone/>
            </a:pPr>
            <a:r>
              <a:rPr lang="en-US" dirty="0" smtClean="0"/>
              <a:t>Issues Within The “House Of Medicine”</a:t>
            </a:r>
          </a:p>
          <a:p>
            <a:r>
              <a:rPr lang="en-US" dirty="0" smtClean="0"/>
              <a:t>The sift in influence from specialists to primary care</a:t>
            </a:r>
          </a:p>
        </p:txBody>
      </p:sp>
      <p:sp>
        <p:nvSpPr>
          <p:cNvPr id="2" name="Title 1"/>
          <p:cNvSpPr>
            <a:spLocks noGrp="1"/>
          </p:cNvSpPr>
          <p:nvPr>
            <p:ph type="title"/>
          </p:nvPr>
        </p:nvSpPr>
        <p:spPr/>
        <p:txBody>
          <a:bodyPr/>
          <a:lstStyle/>
          <a:p>
            <a:r>
              <a:rPr lang="en-US" dirty="0" smtClean="0"/>
              <a:t>Imaging and Health Care Reform</a:t>
            </a:r>
            <a:endParaRPr lang="en-US" dirty="0"/>
          </a:p>
        </p:txBody>
      </p:sp>
    </p:spTree>
    <p:extLst>
      <p:ext uri="{BB962C8B-B14F-4D97-AF65-F5344CB8AC3E}">
        <p14:creationId xmlns:p14="http://schemas.microsoft.com/office/powerpoint/2010/main" val="19124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emo_System_late2012_mockup2.jpg"/>
          <p:cNvPicPr>
            <a:picLocks noChangeAspect="1"/>
          </p:cNvPicPr>
          <p:nvPr/>
        </p:nvPicPr>
        <p:blipFill>
          <a:blip r:embed="rId3" cstate="email">
            <a:alphaModFix amt="28000"/>
            <a:extLst>
              <a:ext uri="{28A0092B-C50C-407E-A947-70E740481C1C}">
                <a14:useLocalDpi xmlns:a14="http://schemas.microsoft.com/office/drawing/2010/main" val="0"/>
              </a:ext>
            </a:extLst>
          </a:blip>
          <a:stretch>
            <a:fillRect/>
          </a:stretch>
        </p:blipFill>
        <p:spPr>
          <a:xfrm>
            <a:off x="0" y="0"/>
            <a:ext cx="9185903" cy="6858000"/>
          </a:xfrm>
          <a:prstGeom prst="rect">
            <a:avLst/>
          </a:prstGeom>
          <a:ln>
            <a:noFill/>
          </a:ln>
          <a:effectLst>
            <a:outerShdw blurRad="190500" algn="tl" rotWithShape="0">
              <a:srgbClr val="000000">
                <a:alpha val="70000"/>
              </a:srgbClr>
            </a:outerShdw>
          </a:effectLst>
        </p:spPr>
      </p:pic>
      <p:cxnSp>
        <p:nvCxnSpPr>
          <p:cNvPr id="10" name="Straight Arrow Connector 9"/>
          <p:cNvCxnSpPr/>
          <p:nvPr/>
        </p:nvCxnSpPr>
        <p:spPr>
          <a:xfrm>
            <a:off x="4545013" y="3879850"/>
            <a:ext cx="26987" cy="1966912"/>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92275" y="2981325"/>
            <a:ext cx="0" cy="265113"/>
          </a:xfrm>
          <a:prstGeom prst="straightConnector1">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302500" y="2976563"/>
            <a:ext cx="0" cy="265112"/>
          </a:xfrm>
          <a:prstGeom prst="straightConnector1">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36"/>
          <p:cNvCxnSpPr/>
          <p:nvPr/>
        </p:nvCxnSpPr>
        <p:spPr>
          <a:xfrm>
            <a:off x="2638425" y="3581400"/>
            <a:ext cx="3717925" cy="4763"/>
          </a:xfrm>
          <a:prstGeom prst="straightConnector1">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745684" y="3246193"/>
            <a:ext cx="1893332" cy="671052"/>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cap="small" dirty="0">
                <a:effectLst>
                  <a:outerShdw blurRad="50800" dist="38100" dir="2700000" algn="tl" rotWithShape="0">
                    <a:prstClr val="black">
                      <a:alpha val="40000"/>
                    </a:prstClr>
                  </a:outerShdw>
                </a:effectLst>
              </a:rPr>
              <a:t>Ordering</a:t>
            </a:r>
          </a:p>
          <a:p>
            <a:pPr algn="ctr">
              <a:defRPr/>
            </a:pPr>
            <a:r>
              <a:rPr lang="en-US" sz="2000" cap="small" dirty="0">
                <a:effectLst>
                  <a:outerShdw blurRad="50800" dist="38100" dir="2700000" algn="tl" rotWithShape="0">
                    <a:prstClr val="black">
                      <a:alpha val="40000"/>
                    </a:prstClr>
                  </a:outerShdw>
                </a:effectLst>
              </a:rPr>
              <a:t>Physician</a:t>
            </a:r>
          </a:p>
        </p:txBody>
      </p:sp>
      <p:sp>
        <p:nvSpPr>
          <p:cNvPr id="54" name="Rectangle 53"/>
          <p:cNvSpPr/>
          <p:nvPr/>
        </p:nvSpPr>
        <p:spPr>
          <a:xfrm>
            <a:off x="6355620" y="3241254"/>
            <a:ext cx="1893332" cy="690589"/>
          </a:xfrm>
          <a:prstGeom prst="rect">
            <a:avLst/>
          </a:prstGeom>
          <a:solidFill>
            <a:srgbClr val="418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cap="small" dirty="0">
                <a:effectLst>
                  <a:outerShdw blurRad="50800" dist="38100" dir="2700000" algn="tl" rotWithShape="0">
                    <a:prstClr val="black">
                      <a:alpha val="40000"/>
                    </a:prstClr>
                  </a:outerShdw>
                </a:effectLst>
              </a:rPr>
              <a:t>Consulting Radiologist</a:t>
            </a:r>
          </a:p>
        </p:txBody>
      </p:sp>
      <p:cxnSp>
        <p:nvCxnSpPr>
          <p:cNvPr id="15" name="Straight Arrow Connector 14"/>
          <p:cNvCxnSpPr/>
          <p:nvPr/>
        </p:nvCxnSpPr>
        <p:spPr>
          <a:xfrm flipV="1">
            <a:off x="4545013" y="2011363"/>
            <a:ext cx="0" cy="1570037"/>
          </a:xfrm>
          <a:prstGeom prst="straightConnector1">
            <a:avLst/>
          </a:prstGeom>
          <a:ln w="381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745684" y="2612571"/>
            <a:ext cx="7503268" cy="349202"/>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cap="small" dirty="0" smtClean="0">
                <a:effectLst>
                  <a:outerShdw blurRad="50800" dist="38100" dir="2700000" algn="tl" rotWithShape="0">
                    <a:prstClr val="black">
                      <a:alpha val="40000"/>
                    </a:prstClr>
                  </a:outerShdw>
                </a:effectLst>
              </a:rPr>
              <a:t>Collaboration</a:t>
            </a:r>
            <a:endParaRPr lang="en-US" sz="2000" cap="small" dirty="0">
              <a:effectLst>
                <a:outerShdw blurRad="50800" dist="38100" dir="2700000" algn="tl" rotWithShape="0">
                  <a:prstClr val="black">
                    <a:alpha val="40000"/>
                  </a:prstClr>
                </a:outerShdw>
              </a:effectLst>
            </a:endParaRPr>
          </a:p>
        </p:txBody>
      </p:sp>
      <p:pic>
        <p:nvPicPr>
          <p:cNvPr id="83" name="Picture 82" descr="Demo_System_late2012_mockup2.jpg"/>
          <p:cNvPicPr>
            <a:picLocks noChangeAspect="1"/>
          </p:cNvPicPr>
          <p:nvPr/>
        </p:nvPicPr>
        <p:blipFill>
          <a:blip r:embed="rId4" cstate="email">
            <a:alphaModFix/>
            <a:extLst>
              <a:ext uri="{28A0092B-C50C-407E-A947-70E740481C1C}">
                <a14:useLocalDpi xmlns:a14="http://schemas.microsoft.com/office/drawing/2010/main" val="0"/>
              </a:ext>
            </a:extLst>
          </a:blip>
          <a:stretch>
            <a:fillRect/>
          </a:stretch>
        </p:blipFill>
        <p:spPr>
          <a:xfrm>
            <a:off x="-8616950" y="2074863"/>
            <a:ext cx="8539162" cy="4783137"/>
          </a:xfrm>
          <a:prstGeom prst="rect">
            <a:avLst/>
          </a:prstGeom>
          <a:ln>
            <a:noFill/>
          </a:ln>
          <a:effectLst>
            <a:outerShdw blurRad="190500" algn="tl" rotWithShape="0">
              <a:srgbClr val="000000">
                <a:alpha val="70000"/>
              </a:srgbClr>
            </a:outerShdw>
          </a:effectLst>
        </p:spPr>
      </p:pic>
      <p:sp>
        <p:nvSpPr>
          <p:cNvPr id="14" name="Rectangle 13"/>
          <p:cNvSpPr/>
          <p:nvPr/>
        </p:nvSpPr>
        <p:spPr>
          <a:xfrm>
            <a:off x="3598023" y="1320901"/>
            <a:ext cx="1893332" cy="690589"/>
          </a:xfrm>
          <a:prstGeom prst="rect">
            <a:avLst/>
          </a:prstGeom>
          <a:solidFill>
            <a:schemeClr val="accent5">
              <a:lumMod val="75000"/>
              <a:alpha val="51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cap="small" dirty="0">
                <a:effectLst>
                  <a:outerShdw blurRad="50800" dist="38100" dir="2700000" algn="tl" rotWithShape="0">
                    <a:prstClr val="black">
                      <a:alpha val="40000"/>
                    </a:prstClr>
                  </a:outerShdw>
                </a:effectLst>
              </a:rPr>
              <a:t>Payers</a:t>
            </a:r>
          </a:p>
        </p:txBody>
      </p:sp>
      <p:sp>
        <p:nvSpPr>
          <p:cNvPr id="18" name="Rectangle 17"/>
          <p:cNvSpPr/>
          <p:nvPr/>
        </p:nvSpPr>
        <p:spPr>
          <a:xfrm>
            <a:off x="33354" y="20637"/>
            <a:ext cx="1826156" cy="1249475"/>
          </a:xfrm>
          <a:prstGeom prst="rect">
            <a:avLst/>
          </a:prstGeom>
          <a:gradFill>
            <a:gsLst>
              <a:gs pos="7500">
                <a:srgbClr val="999999"/>
              </a:gs>
              <a:gs pos="7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smtClean="0">
              <a:solidFill>
                <a:schemeClr val="accent1">
                  <a:lumMod val="50000"/>
                </a:schemeClr>
              </a:solidFill>
            </a:endParaRPr>
          </a:p>
          <a:p>
            <a:pPr algn="ctr"/>
            <a:endParaRPr lang="en-US" baseline="-25000" dirty="0">
              <a:solidFill>
                <a:schemeClr val="accent1">
                  <a:lumMod val="50000"/>
                </a:schemeClr>
              </a:solidFill>
            </a:endParaRPr>
          </a:p>
          <a:p>
            <a:pPr algn="ctr"/>
            <a:endParaRPr lang="en-US" baseline="-25000" dirty="0" smtClean="0">
              <a:solidFill>
                <a:schemeClr val="accent1">
                  <a:lumMod val="50000"/>
                </a:schemeClr>
              </a:solidFill>
            </a:endParaRPr>
          </a:p>
        </p:txBody>
      </p:sp>
      <p:pic>
        <p:nvPicPr>
          <p:cNvPr id="22" name="Picture 2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8604" y="49214"/>
            <a:ext cx="1556684" cy="1151394"/>
          </a:xfrm>
          <a:prstGeom prst="rect">
            <a:avLst/>
          </a:prstGeom>
        </p:spPr>
      </p:pic>
      <p:pic>
        <p:nvPicPr>
          <p:cNvPr id="4099"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71217" y="398261"/>
            <a:ext cx="1706916" cy="4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461909" y="5874721"/>
            <a:ext cx="6208092" cy="96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027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par>
                          <p:cTn id="12" fill="hold" nodeType="with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nodeType="afterGroup">
                            <p:stCondLst>
                              <p:cond delay="2000"/>
                            </p:stCondLst>
                            <p:childTnLst>
                              <p:par>
                                <p:cTn id="21" presetID="22" presetClass="entr" presetSubtype="1" fill="hold" nodeType="afterEffect">
                                  <p:stCondLst>
                                    <p:cond delay="10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64" presetClass="path" presetSubtype="0" accel="50000" decel="50000" fill="hold" nodeType="withEffect">
                                  <p:stCondLst>
                                    <p:cond delay="0"/>
                                  </p:stCondLst>
                                  <p:childTnLst>
                                    <p:animMotion origin="layout" path="M 0.97777 0.59801 L 0.97309 -0.12983 " pathEditMode="fixed" rAng="0" ptsTypes="AA">
                                      <p:cBhvr>
                                        <p:cTn id="30" dur="2000" fill="hold"/>
                                        <p:tgtEl>
                                          <p:spTgt spid="83"/>
                                        </p:tgtEl>
                                        <p:attrNameLst>
                                          <p:attrName>ppt_x</p:attrName>
                                          <p:attrName>ppt_y</p:attrName>
                                        </p:attrNameLst>
                                      </p:cBhvr>
                                      <p:rCtr x="-243" y="-36404"/>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mph" presetSubtype="0" fill="hold" nodeType="clickEffect">
                                  <p:stCondLst>
                                    <p:cond delay="0"/>
                                  </p:stCondLst>
                                  <p:childTnLst>
                                    <p:animScale>
                                      <p:cBhvr>
                                        <p:cTn id="34" dur="1000" fill="hold"/>
                                        <p:tgtEl>
                                          <p:spTgt spid="83"/>
                                        </p:tgtEl>
                                      </p:cBhvr>
                                      <p:by x="25000" y="25000"/>
                                    </p:animScale>
                                  </p:childTnLst>
                                </p:cTn>
                              </p:par>
                              <p:par>
                                <p:cTn id="35" presetID="22" presetClass="entr" presetSubtype="1" fill="hold" nodeType="withEffect">
                                  <p:stCondLst>
                                    <p:cond delay="70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par>
                                <p:cTn id="38" presetID="6" presetClass="entr" presetSubtype="32" fill="hold" nodeType="withEffect">
                                  <p:stCondLst>
                                    <p:cond delay="200"/>
                                  </p:stCondLst>
                                  <p:childTnLst>
                                    <p:set>
                                      <p:cBhvr>
                                        <p:cTn id="39" dur="1" fill="hold">
                                          <p:stCondLst>
                                            <p:cond delay="0"/>
                                          </p:stCondLst>
                                        </p:cTn>
                                        <p:tgtEl>
                                          <p:spTgt spid="49"/>
                                        </p:tgtEl>
                                        <p:attrNameLst>
                                          <p:attrName>style.visibility</p:attrName>
                                        </p:attrNameLst>
                                      </p:cBhvr>
                                      <p:to>
                                        <p:strVal val="visible"/>
                                      </p:to>
                                    </p:set>
                                    <p:animEffect transition="in" filter="circle(out)">
                                      <p:cBhvr>
                                        <p:cTn id="40" dur="1000"/>
                                        <p:tgtEl>
                                          <p:spTgt spid="49"/>
                                        </p:tgtEl>
                                      </p:cBhvr>
                                    </p:animEffect>
                                  </p:childTnLst>
                                </p:cTn>
                              </p:par>
                            </p:childTnLst>
                          </p:cTn>
                        </p:par>
                        <p:par>
                          <p:cTn id="41" fill="hold" nodeType="afterGroup">
                            <p:stCondLst>
                              <p:cond delay="1200"/>
                            </p:stCondLst>
                            <p:childTnLst>
                              <p:par>
                                <p:cTn id="42" presetID="22" presetClass="entr" presetSubtype="4" fill="hold" nodeType="afterEffect">
                                  <p:stCondLst>
                                    <p:cond delay="20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par>
                          <p:cTn id="45" fill="hold" nodeType="afterGroup">
                            <p:stCondLst>
                              <p:cond delay="19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nodeType="afterGroup">
                            <p:stCondLst>
                              <p:cond delay="2400"/>
                            </p:stCondLst>
                            <p:childTnLst>
                              <p:par>
                                <p:cTn id="50" presetID="55" presetClass="exit" presetSubtype="0" fill="hold" nodeType="afterEffect">
                                  <p:stCondLst>
                                    <p:cond delay="0"/>
                                  </p:stCondLst>
                                  <p:childTnLst>
                                    <p:anim calcmode="lin" valueType="num">
                                      <p:cBhvr>
                                        <p:cTn id="51" dur="1000"/>
                                        <p:tgtEl>
                                          <p:spTgt spid="16"/>
                                        </p:tgtEl>
                                        <p:attrNameLst>
                                          <p:attrName>ppt_w</p:attrName>
                                        </p:attrNameLst>
                                      </p:cBhvr>
                                      <p:tavLst>
                                        <p:tav tm="0">
                                          <p:val>
                                            <p:strVal val="ppt_w"/>
                                          </p:val>
                                        </p:tav>
                                        <p:tav tm="100000">
                                          <p:val>
                                            <p:strVal val="ppt_w*0.70"/>
                                          </p:val>
                                        </p:tav>
                                      </p:tavLst>
                                    </p:anim>
                                    <p:anim calcmode="lin" valueType="num">
                                      <p:cBhvr>
                                        <p:cTn id="52" dur="1000"/>
                                        <p:tgtEl>
                                          <p:spTgt spid="16"/>
                                        </p:tgtEl>
                                        <p:attrNameLst>
                                          <p:attrName>ppt_h</p:attrName>
                                        </p:attrNameLst>
                                      </p:cBhvr>
                                      <p:tavLst>
                                        <p:tav tm="0">
                                          <p:val>
                                            <p:strVal val="ppt_h"/>
                                          </p:val>
                                        </p:tav>
                                        <p:tav tm="100000">
                                          <p:val>
                                            <p:strVal val="ppt_h"/>
                                          </p:val>
                                        </p:tav>
                                      </p:tavLst>
                                    </p:anim>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55" presetClass="exit" presetSubtype="0" fill="hold" nodeType="withEffect">
                                  <p:stCondLst>
                                    <p:cond delay="0"/>
                                  </p:stCondLst>
                                  <p:childTnLst>
                                    <p:anim calcmode="lin" valueType="num">
                                      <p:cBhvr>
                                        <p:cTn id="56" dur="1000"/>
                                        <p:tgtEl>
                                          <p:spTgt spid="19"/>
                                        </p:tgtEl>
                                        <p:attrNameLst>
                                          <p:attrName>ppt_w</p:attrName>
                                        </p:attrNameLst>
                                      </p:cBhvr>
                                      <p:tavLst>
                                        <p:tav tm="0">
                                          <p:val>
                                            <p:strVal val="ppt_w"/>
                                          </p:val>
                                        </p:tav>
                                        <p:tav tm="100000">
                                          <p:val>
                                            <p:strVal val="ppt_w*0.70"/>
                                          </p:val>
                                        </p:tav>
                                      </p:tavLst>
                                    </p:anim>
                                    <p:anim calcmode="lin" valueType="num">
                                      <p:cBhvr>
                                        <p:cTn id="57" dur="1000"/>
                                        <p:tgtEl>
                                          <p:spTgt spid="19"/>
                                        </p:tgtEl>
                                        <p:attrNameLst>
                                          <p:attrName>ppt_h</p:attrName>
                                        </p:attrNameLst>
                                      </p:cBhvr>
                                      <p:tavLst>
                                        <p:tav tm="0">
                                          <p:val>
                                            <p:strVal val="ppt_h"/>
                                          </p:val>
                                        </p:tav>
                                        <p:tav tm="100000">
                                          <p:val>
                                            <p:strVal val="ppt_h"/>
                                          </p:val>
                                        </p:tav>
                                      </p:tavLst>
                                    </p:anim>
                                    <p:animEffect transition="out" filter="fade">
                                      <p:cBhvr>
                                        <p:cTn id="58" dur="1000"/>
                                        <p:tgtEl>
                                          <p:spTgt spid="19"/>
                                        </p:tgtEl>
                                      </p:cBhvr>
                                    </p:animEffect>
                                    <p:set>
                                      <p:cBhvr>
                                        <p:cTn id="59"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Effective Communication</a:t>
            </a:r>
            <a:endParaRPr lang="en-US" dirty="0"/>
          </a:p>
        </p:txBody>
      </p:sp>
      <p:sp>
        <p:nvSpPr>
          <p:cNvPr id="8" name="Content Placeholder 2"/>
          <p:cNvSpPr>
            <a:spLocks noGrp="1"/>
          </p:cNvSpPr>
          <p:nvPr>
            <p:ph idx="1"/>
          </p:nvPr>
        </p:nvSpPr>
        <p:spPr/>
        <p:txBody>
          <a:bodyPr/>
          <a:lstStyle/>
          <a:p>
            <a:r>
              <a:rPr lang="en-US" dirty="0" smtClean="0"/>
              <a:t>Enhancing communication </a:t>
            </a:r>
          </a:p>
          <a:p>
            <a:pPr lvl="1"/>
            <a:r>
              <a:rPr lang="en-US" dirty="0" smtClean="0"/>
              <a:t>With referring physicians</a:t>
            </a:r>
          </a:p>
          <a:p>
            <a:pPr lvl="1"/>
            <a:r>
              <a:rPr lang="en-US" dirty="0" smtClean="0"/>
              <a:t>With patients</a:t>
            </a:r>
          </a:p>
          <a:p>
            <a:r>
              <a:rPr lang="en-US" dirty="0" smtClean="0"/>
              <a:t>Developing Point Of Care IT Tools</a:t>
            </a:r>
          </a:p>
          <a:p>
            <a:pPr lvl="1"/>
            <a:r>
              <a:rPr lang="en-US" dirty="0" smtClean="0"/>
              <a:t>Actionable findings and recommendations</a:t>
            </a:r>
          </a:p>
          <a:p>
            <a:pPr lvl="2"/>
            <a:r>
              <a:rPr lang="en-US" dirty="0" smtClean="0"/>
              <a:t>Radiologist CDS</a:t>
            </a:r>
          </a:p>
          <a:p>
            <a:pPr lvl="2"/>
            <a:r>
              <a:rPr lang="en-US" dirty="0" smtClean="0"/>
              <a:t>“BI-RADS</a:t>
            </a:r>
            <a:r>
              <a:rPr lang="en-US" baseline="30000" dirty="0" smtClean="0"/>
              <a:t>®</a:t>
            </a:r>
            <a:r>
              <a:rPr lang="en-US" dirty="0" smtClean="0"/>
              <a:t> - like” recommendations</a:t>
            </a:r>
          </a:p>
          <a:p>
            <a:pPr lvl="1"/>
            <a:r>
              <a:rPr lang="en-US" dirty="0" smtClean="0"/>
              <a:t>Coding the examination</a:t>
            </a:r>
          </a:p>
          <a:p>
            <a:pPr lvl="1"/>
            <a:r>
              <a:rPr lang="en-US" dirty="0" smtClean="0"/>
              <a:t>Interactive multimedia communications</a:t>
            </a:r>
          </a:p>
          <a:p>
            <a:pPr lvl="1"/>
            <a:r>
              <a:rPr lang="en-US" dirty="0" smtClean="0"/>
              <a:t>Access to information</a:t>
            </a:r>
          </a:p>
          <a:p>
            <a:endParaRPr lang="en-US" dirty="0" smtClean="0"/>
          </a:p>
          <a:p>
            <a:endParaRPr lang="en-US" dirty="0"/>
          </a:p>
        </p:txBody>
      </p:sp>
    </p:spTree>
    <p:extLst>
      <p:ext uri="{BB962C8B-B14F-4D97-AF65-F5344CB8AC3E}">
        <p14:creationId xmlns:p14="http://schemas.microsoft.com/office/powerpoint/2010/main" val="742594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par>
                          <p:cTn id="19" fill="hold" nodeType="withGroup">
                            <p:stCondLst>
                              <p:cond delay="0"/>
                            </p:stCondLst>
                            <p:childTnLst>
                              <p:par>
                                <p:cTn id="20" presetID="1" presetClass="entr" presetSubtype="0" fill="hold" nodeType="after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S.pdf"/>
          <p:cNvPicPr>
            <a:picLocks noChangeAspect="1"/>
          </p:cNvPicPr>
          <p:nvPr/>
        </p:nvPicPr>
        <p:blipFill>
          <a:blip r:embed="rId3" cstate="email">
            <a:alphaModFix/>
            <a:extLst>
              <a:ext uri="{28A0092B-C50C-407E-A947-70E740481C1C}">
                <a14:useLocalDpi xmlns:a14="http://schemas.microsoft.com/office/drawing/2010/main" val="0"/>
              </a:ext>
            </a:extLst>
          </a:blip>
          <a:stretch>
            <a:fillRect/>
          </a:stretch>
        </p:blipFill>
        <p:spPr>
          <a:xfrm>
            <a:off x="673100" y="1065178"/>
            <a:ext cx="7700706" cy="5334000"/>
          </a:xfrm>
          <a:prstGeom prst="rect">
            <a:avLst/>
          </a:prstGeom>
        </p:spPr>
      </p:pic>
      <p:sp>
        <p:nvSpPr>
          <p:cNvPr id="114689" name="Title 1"/>
          <p:cNvSpPr>
            <a:spLocks noGrp="1"/>
          </p:cNvSpPr>
          <p:nvPr>
            <p:ph type="title"/>
          </p:nvPr>
        </p:nvSpPr>
        <p:spPr/>
        <p:txBody>
          <a:bodyPr/>
          <a:lstStyle/>
          <a:p>
            <a:r>
              <a:rPr lang="en-US" smtClean="0"/>
              <a:t>Decision Support for Radiologists</a:t>
            </a:r>
            <a:endParaRPr lang="en-US" dirty="0"/>
          </a:p>
        </p:txBody>
      </p:sp>
      <p:pic>
        <p:nvPicPr>
          <p:cNvPr id="9" name="Picture 7"/>
          <p:cNvPicPr>
            <a:picLocks noChangeAspect="1"/>
          </p:cNvPicPr>
          <p:nvPr/>
        </p:nvPicPr>
        <p:blipFill>
          <a:blip r:embed="rId4" cstate="email">
            <a:extLst>
              <a:ext uri="{28A0092B-C50C-407E-A947-70E740481C1C}">
                <a14:useLocalDpi xmlns:a14="http://schemas.microsoft.com/office/drawing/2010/main" val="0"/>
              </a:ext>
            </a:extLst>
          </a:blip>
          <a:srcRect l="15240" r="17989"/>
          <a:stretch>
            <a:fillRect/>
          </a:stretch>
        </p:blipFill>
        <p:spPr bwMode="auto">
          <a:xfrm>
            <a:off x="533400" y="1735138"/>
            <a:ext cx="3679825"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5" cstate="email">
            <a:extLst>
              <a:ext uri="{28A0092B-C50C-407E-A947-70E740481C1C}">
                <a14:useLocalDpi xmlns:a14="http://schemas.microsoft.com/office/drawing/2010/main" val="0"/>
              </a:ext>
            </a:extLst>
          </a:blip>
          <a:srcRect t="6187" b="4324"/>
          <a:stretch>
            <a:fillRect/>
          </a:stretch>
        </p:blipFill>
        <p:spPr bwMode="auto">
          <a:xfrm>
            <a:off x="4389438" y="2057400"/>
            <a:ext cx="44958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343400"/>
            <a:ext cx="31083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378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DS.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3100" y="1065178"/>
            <a:ext cx="7700706" cy="5334000"/>
          </a:xfrm>
          <a:prstGeom prst="rect">
            <a:avLst/>
          </a:prstGeom>
        </p:spPr>
      </p:pic>
      <p:sp>
        <p:nvSpPr>
          <p:cNvPr id="115713" name="Title 1"/>
          <p:cNvSpPr>
            <a:spLocks noGrp="1"/>
          </p:cNvSpPr>
          <p:nvPr>
            <p:ph type="title"/>
          </p:nvPr>
        </p:nvSpPr>
        <p:spPr/>
        <p:txBody>
          <a:bodyPr/>
          <a:lstStyle/>
          <a:p>
            <a:r>
              <a:rPr lang="en-US" smtClean="0"/>
              <a:t>Decision Support for Radiologists</a:t>
            </a:r>
            <a:endParaRPr lang="en-US" dirty="0"/>
          </a:p>
        </p:txBody>
      </p:sp>
      <p:sp>
        <p:nvSpPr>
          <p:cNvPr id="4" name="Content Placeholder 3"/>
          <p:cNvSpPr>
            <a:spLocks noGrp="1"/>
          </p:cNvSpPr>
          <p:nvPr>
            <p:ph idx="1"/>
          </p:nvPr>
        </p:nvSpPr>
        <p:spPr/>
        <p:txBody>
          <a:bodyPr/>
          <a:lstStyle/>
          <a:p>
            <a:endParaRPr lang="en-US"/>
          </a:p>
        </p:txBody>
      </p:sp>
      <p:pic>
        <p:nvPicPr>
          <p:cNvPr id="8" name="Picture 2"/>
          <p:cNvPicPr>
            <a:picLocks noChangeAspect="1"/>
          </p:cNvPicPr>
          <p:nvPr/>
        </p:nvPicPr>
        <p:blipFill>
          <a:blip r:embed="rId4" cstate="email">
            <a:extLst>
              <a:ext uri="{28A0092B-C50C-407E-A947-70E740481C1C}">
                <a14:useLocalDpi xmlns:a14="http://schemas.microsoft.com/office/drawing/2010/main" val="0"/>
              </a:ext>
            </a:extLst>
          </a:blip>
          <a:srcRect l="1636" r="3592"/>
          <a:stretch>
            <a:fillRect/>
          </a:stretch>
        </p:blipFill>
        <p:spPr bwMode="auto">
          <a:xfrm>
            <a:off x="314325" y="1254430"/>
            <a:ext cx="59340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67200" y="3200400"/>
            <a:ext cx="4129088"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rcRect l="28889"/>
          <a:stretch>
            <a:fillRect/>
          </a:stretch>
        </p:blipFill>
        <p:spPr bwMode="auto">
          <a:xfrm>
            <a:off x="457200" y="4267200"/>
            <a:ext cx="3352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263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a:xfrm>
            <a:off x="457199" y="533400"/>
            <a:ext cx="8474075" cy="679764"/>
          </a:xfrm>
        </p:spPr>
        <p:txBody>
          <a:bodyPr/>
          <a:lstStyle/>
          <a:p>
            <a:r>
              <a:rPr lang="en-US" sz="3200" dirty="0" smtClean="0"/>
              <a:t>Reporting Pertinent And Incidental  Findings</a:t>
            </a:r>
            <a:endParaRPr lang="en-US" sz="3200" dirty="0"/>
          </a:p>
        </p:txBody>
      </p:sp>
      <p:sp>
        <p:nvSpPr>
          <p:cNvPr id="9" name="Rounded Rectangle 8"/>
          <p:cNvSpPr/>
          <p:nvPr/>
        </p:nvSpPr>
        <p:spPr>
          <a:xfrm>
            <a:off x="3613150" y="3311639"/>
            <a:ext cx="1981200" cy="914400"/>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FFFFF"/>
                </a:solidFill>
              </a:rPr>
              <a:t>Pertinent Imaging Findings</a:t>
            </a:r>
          </a:p>
        </p:txBody>
      </p:sp>
      <p:sp>
        <p:nvSpPr>
          <p:cNvPr id="10" name="Rounded Rectangle 9"/>
          <p:cNvSpPr/>
          <p:nvPr/>
        </p:nvSpPr>
        <p:spPr>
          <a:xfrm>
            <a:off x="280988" y="4838814"/>
            <a:ext cx="2511425" cy="1368425"/>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00446A"/>
                </a:solidFill>
              </a:rPr>
              <a:t>No Imaging Findings to Suggest Acute Or Chronic Disease</a:t>
            </a:r>
          </a:p>
        </p:txBody>
      </p:sp>
      <p:cxnSp>
        <p:nvCxnSpPr>
          <p:cNvPr id="11" name="Straight Arrow Connector 10"/>
          <p:cNvCxnSpPr>
            <a:stCxn id="9" idx="2"/>
          </p:cNvCxnSpPr>
          <p:nvPr/>
        </p:nvCxnSpPr>
        <p:spPr>
          <a:xfrm flipH="1">
            <a:off x="1436688" y="4226039"/>
            <a:ext cx="3167062" cy="612775"/>
          </a:xfrm>
          <a:prstGeom prst="straightConnector1">
            <a:avLst/>
          </a:prstGeom>
          <a:ln>
            <a:solidFill>
              <a:srgbClr val="00446A"/>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2"/>
            <a:endCxn id="15" idx="0"/>
          </p:cNvCxnSpPr>
          <p:nvPr/>
        </p:nvCxnSpPr>
        <p:spPr>
          <a:xfrm>
            <a:off x="4603750" y="4226039"/>
            <a:ext cx="1" cy="612775"/>
          </a:xfrm>
          <a:prstGeom prst="straightConnector1">
            <a:avLst/>
          </a:prstGeom>
          <a:ln>
            <a:solidFill>
              <a:srgbClr val="00446A"/>
            </a:solidFill>
            <a:tailEnd type="arrow"/>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3348038" y="4838814"/>
            <a:ext cx="2511425" cy="1368425"/>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00446A"/>
                </a:solidFill>
              </a:rPr>
              <a:t>Imaging Findings Indicate Acute Or Active Disease That May Require A Change In Clinical Management</a:t>
            </a:r>
          </a:p>
        </p:txBody>
      </p:sp>
      <p:sp>
        <p:nvSpPr>
          <p:cNvPr id="16" name="Rounded Rectangle 15"/>
          <p:cNvSpPr/>
          <p:nvPr/>
        </p:nvSpPr>
        <p:spPr>
          <a:xfrm>
            <a:off x="6457950" y="4838814"/>
            <a:ext cx="2511425" cy="1368425"/>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00446A"/>
                </a:solidFill>
              </a:rPr>
              <a:t>Imaging Findings Indicate Acute Or Active Disease That Likely require a Significant Or Urgent Change In Clinical Management</a:t>
            </a:r>
          </a:p>
        </p:txBody>
      </p:sp>
      <p:cxnSp>
        <p:nvCxnSpPr>
          <p:cNvPr id="17" name="Straight Arrow Connector 16"/>
          <p:cNvCxnSpPr>
            <a:stCxn id="9" idx="2"/>
            <a:endCxn id="16" idx="0"/>
          </p:cNvCxnSpPr>
          <p:nvPr/>
        </p:nvCxnSpPr>
        <p:spPr>
          <a:xfrm>
            <a:off x="4603750" y="4226039"/>
            <a:ext cx="3109913" cy="612775"/>
          </a:xfrm>
          <a:prstGeom prst="straightConnector1">
            <a:avLst/>
          </a:prstGeom>
          <a:ln>
            <a:solidFill>
              <a:srgbClr val="00446A"/>
            </a:solidFill>
            <a:tailEnd type="arrow"/>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301625" y="1301864"/>
            <a:ext cx="2511425" cy="1368425"/>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solidFill>
                  <a:srgbClr val="FFFFFF"/>
                </a:solidFill>
              </a:rPr>
              <a:t> </a:t>
            </a:r>
            <a:r>
              <a:rPr lang="en-US" sz="1600" dirty="0">
                <a:solidFill>
                  <a:srgbClr val="00446A"/>
                </a:solidFill>
              </a:rPr>
              <a:t>Imaging Findings Alone Do Not Necessitate Further Imaging Or Diagnostic Evaluation</a:t>
            </a:r>
          </a:p>
        </p:txBody>
      </p:sp>
      <p:sp>
        <p:nvSpPr>
          <p:cNvPr id="19" name="Rounded Rectangle 18"/>
          <p:cNvSpPr/>
          <p:nvPr/>
        </p:nvSpPr>
        <p:spPr>
          <a:xfrm>
            <a:off x="3348038" y="1301864"/>
            <a:ext cx="2511425" cy="1368425"/>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00446A"/>
                </a:solidFill>
              </a:rPr>
              <a:t>Imaging Findings Alone Indicate The Need For Further Elective Imaging Or Other Diagnostic Evaluation</a:t>
            </a:r>
          </a:p>
        </p:txBody>
      </p:sp>
      <p:sp>
        <p:nvSpPr>
          <p:cNvPr id="20" name="Rounded Rectangle 19"/>
          <p:cNvSpPr/>
          <p:nvPr/>
        </p:nvSpPr>
        <p:spPr>
          <a:xfrm>
            <a:off x="6419850" y="1301864"/>
            <a:ext cx="2511425" cy="1368425"/>
          </a:xfrm>
          <a:prstGeom prst="round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rgbClr val="00446A"/>
                </a:solidFill>
              </a:rPr>
              <a:t>Imaging Findings Alone Indicate The Need For Further Imaging Or Other Diagnostic Evaluation During The Current Episode Of Care</a:t>
            </a:r>
          </a:p>
        </p:txBody>
      </p:sp>
      <p:cxnSp>
        <p:nvCxnSpPr>
          <p:cNvPr id="21" name="Straight Arrow Connector 20"/>
          <p:cNvCxnSpPr/>
          <p:nvPr/>
        </p:nvCxnSpPr>
        <p:spPr>
          <a:xfrm flipV="1">
            <a:off x="4613275" y="2503488"/>
            <a:ext cx="0" cy="641350"/>
          </a:xfrm>
          <a:prstGeom prst="straightConnector1">
            <a:avLst/>
          </a:prstGeom>
          <a:ln>
            <a:solidFill>
              <a:srgbClr val="00446A"/>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9" idx="0"/>
            <a:endCxn id="20" idx="2"/>
          </p:cNvCxnSpPr>
          <p:nvPr/>
        </p:nvCxnSpPr>
        <p:spPr>
          <a:xfrm flipV="1">
            <a:off x="4603750" y="2670289"/>
            <a:ext cx="3071813" cy="641350"/>
          </a:xfrm>
          <a:prstGeom prst="straightConnector1">
            <a:avLst/>
          </a:prstGeom>
          <a:ln>
            <a:solidFill>
              <a:srgbClr val="00446A"/>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18" idx="2"/>
          </p:cNvCxnSpPr>
          <p:nvPr/>
        </p:nvCxnSpPr>
        <p:spPr>
          <a:xfrm flipH="1" flipV="1">
            <a:off x="1557338" y="2670289"/>
            <a:ext cx="3013075" cy="639762"/>
          </a:xfrm>
          <a:prstGeom prst="straightConnector1">
            <a:avLst/>
          </a:prstGeom>
          <a:ln>
            <a:solidFill>
              <a:srgbClr val="00446A"/>
            </a:solidFill>
            <a:tailEnd type="arrow"/>
          </a:ln>
        </p:spPr>
        <p:style>
          <a:lnRef idx="2">
            <a:schemeClr val="accent1"/>
          </a:lnRef>
          <a:fillRef idx="0">
            <a:schemeClr val="accent1"/>
          </a:fillRef>
          <a:effectRef idx="1">
            <a:schemeClr val="accent1"/>
          </a:effectRef>
          <a:fontRef idx="minor">
            <a:schemeClr val="tx1"/>
          </a:fontRef>
        </p:style>
      </p:cxnSp>
      <p:sp>
        <p:nvSpPr>
          <p:cNvPr id="117775" name="TextBox 23"/>
          <p:cNvSpPr txBox="1">
            <a:spLocks noChangeArrowheads="1"/>
          </p:cNvSpPr>
          <p:nvPr/>
        </p:nvSpPr>
        <p:spPr bwMode="auto">
          <a:xfrm>
            <a:off x="303213" y="2936989"/>
            <a:ext cx="3097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dirty="0"/>
              <a:t>FURTHER</a:t>
            </a:r>
          </a:p>
          <a:p>
            <a:pPr eaLnBrk="1" hangingPunct="1"/>
            <a:r>
              <a:rPr lang="en-US" sz="1800" dirty="0"/>
              <a:t>DIAGNOSTIC EVALUATION</a:t>
            </a:r>
          </a:p>
        </p:txBody>
      </p:sp>
      <p:sp>
        <p:nvSpPr>
          <p:cNvPr id="117776" name="TextBox 24"/>
          <p:cNvSpPr txBox="1">
            <a:spLocks noChangeArrowheads="1"/>
          </p:cNvSpPr>
          <p:nvPr/>
        </p:nvSpPr>
        <p:spPr bwMode="auto">
          <a:xfrm>
            <a:off x="303213" y="3903776"/>
            <a:ext cx="2568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800"/>
              <a:t>CHANGE IN CLINICAL MANAGEMENT</a:t>
            </a:r>
          </a:p>
        </p:txBody>
      </p:sp>
    </p:spTree>
    <p:extLst>
      <p:ext uri="{BB962C8B-B14F-4D97-AF65-F5344CB8AC3E}">
        <p14:creationId xmlns:p14="http://schemas.microsoft.com/office/powerpoint/2010/main" val="4777356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81" t="1530" r="1736" b="1248"/>
          <a:stretch/>
        </p:blipFill>
        <p:spPr>
          <a:xfrm>
            <a:off x="575944" y="1501775"/>
            <a:ext cx="7932812" cy="4899757"/>
          </a:xfrm>
          <a:prstGeom prst="rect">
            <a:avLst/>
          </a:prstGeom>
        </p:spPr>
      </p:pic>
      <p:sp>
        <p:nvSpPr>
          <p:cNvPr id="6" name="Title 1"/>
          <p:cNvSpPr>
            <a:spLocks noGrp="1"/>
          </p:cNvSpPr>
          <p:nvPr>
            <p:ph type="title"/>
          </p:nvPr>
        </p:nvSpPr>
        <p:spPr>
          <a:xfrm>
            <a:off x="457200" y="533400"/>
            <a:ext cx="8229600" cy="679764"/>
          </a:xfrm>
        </p:spPr>
        <p:txBody>
          <a:bodyPr/>
          <a:lstStyle/>
          <a:p>
            <a:r>
              <a:rPr lang="en-US" dirty="0" smtClean="0"/>
              <a:t>Actionable Reporting</a:t>
            </a:r>
            <a:endParaRPr lang="en-US" dirty="0"/>
          </a:p>
        </p:txBody>
      </p:sp>
    </p:spTree>
    <p:extLst>
      <p:ext uri="{BB962C8B-B14F-4D97-AF65-F5344CB8AC3E}">
        <p14:creationId xmlns:p14="http://schemas.microsoft.com/office/powerpoint/2010/main" val="32137682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Actionable Reporting Work Group</a:t>
            </a:r>
            <a:endParaRPr lang="en-US" dirty="0"/>
          </a:p>
        </p:txBody>
      </p:sp>
      <p:sp>
        <p:nvSpPr>
          <p:cNvPr id="3" name="Content Placeholder 2"/>
          <p:cNvSpPr>
            <a:spLocks noGrp="1"/>
          </p:cNvSpPr>
          <p:nvPr>
            <p:ph idx="1"/>
          </p:nvPr>
        </p:nvSpPr>
        <p:spPr>
          <a:xfrm>
            <a:off x="685800" y="1367454"/>
            <a:ext cx="8229600" cy="5356225"/>
          </a:xfrm>
        </p:spPr>
        <p:txBody>
          <a:bodyPr>
            <a:noAutofit/>
          </a:bodyPr>
          <a:lstStyle/>
          <a:p>
            <a:r>
              <a:rPr lang="en-US" sz="2200" dirty="0" smtClean="0"/>
              <a:t>Work Group Structure</a:t>
            </a:r>
          </a:p>
          <a:p>
            <a:pPr lvl="1"/>
            <a:r>
              <a:rPr lang="en-US" sz="2000" dirty="0" smtClean="0"/>
              <a:t>ACR Communications Guideline</a:t>
            </a:r>
          </a:p>
          <a:p>
            <a:pPr lvl="1"/>
            <a:r>
              <a:rPr lang="en-US" sz="2000" dirty="0" smtClean="0"/>
              <a:t>Structured Reporting</a:t>
            </a:r>
          </a:p>
          <a:p>
            <a:pPr lvl="1"/>
            <a:r>
              <a:rPr lang="en-US" sz="2000" dirty="0" smtClean="0"/>
              <a:t>IT tool development / Vendor relations</a:t>
            </a:r>
          </a:p>
          <a:p>
            <a:pPr lvl="1"/>
            <a:r>
              <a:rPr lang="en-US" sz="2000" dirty="0" smtClean="0"/>
              <a:t>End user radiologists – Academic, General, Young</a:t>
            </a:r>
          </a:p>
          <a:p>
            <a:pPr lvl="1"/>
            <a:endParaRPr lang="en-US" sz="2000" dirty="0" smtClean="0"/>
          </a:p>
          <a:p>
            <a:r>
              <a:rPr lang="en-US" sz="2200" dirty="0" smtClean="0"/>
              <a:t>Work Group Members And Staff</a:t>
            </a:r>
          </a:p>
          <a:p>
            <a:pPr lvl="1"/>
            <a:r>
              <a:rPr lang="en-US" sz="1200" dirty="0" smtClean="0"/>
              <a:t>Paul </a:t>
            </a:r>
            <a:r>
              <a:rPr lang="en-US" sz="1200" dirty="0"/>
              <a:t>A. Larson, MD, FACR – Oshkosh, WI – Chair</a:t>
            </a:r>
          </a:p>
          <a:p>
            <a:pPr lvl="1"/>
            <a:r>
              <a:rPr lang="en-US" sz="1200" dirty="0" err="1"/>
              <a:t>Tarik</a:t>
            </a:r>
            <a:r>
              <a:rPr lang="en-US" sz="1200" dirty="0"/>
              <a:t> </a:t>
            </a:r>
            <a:r>
              <a:rPr lang="en-US" sz="1200" dirty="0" err="1"/>
              <a:t>Alkasab</a:t>
            </a:r>
            <a:r>
              <a:rPr lang="en-US" sz="1200" dirty="0"/>
              <a:t>, MD – Boston, MA</a:t>
            </a:r>
          </a:p>
          <a:p>
            <a:pPr lvl="1"/>
            <a:r>
              <a:rPr lang="en-US" sz="1200" dirty="0"/>
              <a:t>Lincoln L. </a:t>
            </a:r>
            <a:r>
              <a:rPr lang="en-US" sz="1200" dirty="0" err="1"/>
              <a:t>Berland</a:t>
            </a:r>
            <a:r>
              <a:rPr lang="en-US" sz="1200" dirty="0"/>
              <a:t>, MD, FACR – Birmingham, AL</a:t>
            </a:r>
          </a:p>
          <a:p>
            <a:pPr lvl="1"/>
            <a:r>
              <a:rPr lang="en-US" sz="1200" dirty="0"/>
              <a:t>Giles W. Boland, MB, BS, FACR – Boston, MA</a:t>
            </a:r>
          </a:p>
          <a:p>
            <a:pPr lvl="1"/>
            <a:r>
              <a:rPr lang="en-US" sz="1200" dirty="0"/>
              <a:t>Brent Griffith, MD – Detroit, MI – RFS representative</a:t>
            </a:r>
          </a:p>
          <a:p>
            <a:pPr lvl="1"/>
            <a:r>
              <a:rPr lang="en-US" sz="1200" dirty="0"/>
              <a:t>Charles E. Kahn, Jr., MD, MS, FACR – Milwaukee, WI</a:t>
            </a:r>
          </a:p>
          <a:p>
            <a:pPr lvl="1"/>
            <a:r>
              <a:rPr lang="en-US" sz="1200" dirty="0"/>
              <a:t>Lawrence A. </a:t>
            </a:r>
            <a:r>
              <a:rPr lang="en-US" sz="1200" dirty="0" err="1"/>
              <a:t>Liebscher</a:t>
            </a:r>
            <a:r>
              <a:rPr lang="en-US" sz="1200" dirty="0"/>
              <a:t>, MD, FACR – Waterloo, IA</a:t>
            </a:r>
          </a:p>
          <a:p>
            <a:pPr lvl="1"/>
            <a:r>
              <a:rPr lang="en-US" sz="1200" dirty="0"/>
              <a:t>O. Clark West, MD, FACR – Houston, </a:t>
            </a:r>
            <a:r>
              <a:rPr lang="en-US" sz="1200" dirty="0" smtClean="0"/>
              <a:t>TX</a:t>
            </a:r>
          </a:p>
          <a:p>
            <a:pPr lvl="1"/>
            <a:r>
              <a:rPr lang="en-US" sz="1200" dirty="0" smtClean="0"/>
              <a:t>Committee </a:t>
            </a:r>
            <a:r>
              <a:rPr lang="en-US" sz="1200" dirty="0"/>
              <a:t>Staff</a:t>
            </a:r>
          </a:p>
          <a:p>
            <a:pPr lvl="2"/>
            <a:r>
              <a:rPr lang="en-US" sz="1200" dirty="0"/>
              <a:t>Colleen </a:t>
            </a:r>
            <a:r>
              <a:rPr lang="en-US" sz="1200" dirty="0" err="1"/>
              <a:t>Tallant</a:t>
            </a:r>
            <a:r>
              <a:rPr lang="en-US" sz="1200" dirty="0"/>
              <a:t>, MS</a:t>
            </a:r>
          </a:p>
          <a:p>
            <a:pPr lvl="2"/>
            <a:r>
              <a:rPr lang="en-US" sz="1200" dirty="0"/>
              <a:t>Pamela Wilcox, RN, </a:t>
            </a:r>
            <a:r>
              <a:rPr lang="en-US" sz="1200" dirty="0" smtClean="0"/>
              <a:t>MBA</a:t>
            </a:r>
            <a:endParaRPr lang="en-US" sz="1200" dirty="0"/>
          </a:p>
        </p:txBody>
      </p:sp>
    </p:spTree>
    <p:extLst>
      <p:ext uri="{BB962C8B-B14F-4D97-AF65-F5344CB8AC3E}">
        <p14:creationId xmlns:p14="http://schemas.microsoft.com/office/powerpoint/2010/main" val="7077936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Actionable Reporting Work Group</a:t>
            </a:r>
            <a:endParaRPr lang="en-US" dirty="0"/>
          </a:p>
        </p:txBody>
      </p:sp>
      <p:sp>
        <p:nvSpPr>
          <p:cNvPr id="3" name="Content Placeholder 2"/>
          <p:cNvSpPr>
            <a:spLocks noGrp="1"/>
          </p:cNvSpPr>
          <p:nvPr>
            <p:ph idx="1"/>
          </p:nvPr>
        </p:nvSpPr>
        <p:spPr>
          <a:xfrm>
            <a:off x="685800" y="1501775"/>
            <a:ext cx="8229600" cy="4359503"/>
          </a:xfrm>
        </p:spPr>
        <p:txBody>
          <a:bodyPr>
            <a:noAutofit/>
          </a:bodyPr>
          <a:lstStyle/>
          <a:p>
            <a:r>
              <a:rPr lang="en-US" sz="2200" dirty="0" smtClean="0"/>
              <a:t>Categories</a:t>
            </a:r>
          </a:p>
          <a:p>
            <a:pPr lvl="1"/>
            <a:r>
              <a:rPr lang="en-US" sz="2000" dirty="0" smtClean="0"/>
              <a:t>Communicate within minutes – 39 actionable findings </a:t>
            </a:r>
          </a:p>
          <a:p>
            <a:pPr lvl="1"/>
            <a:r>
              <a:rPr lang="en-US" sz="2000" dirty="0" smtClean="0"/>
              <a:t>Communicate within hours – 52 actionable findings</a:t>
            </a:r>
          </a:p>
          <a:p>
            <a:pPr lvl="1"/>
            <a:r>
              <a:rPr lang="en-US" sz="2000" dirty="0" smtClean="0"/>
              <a:t>Communicate within days – 28 actionable</a:t>
            </a:r>
            <a:endParaRPr lang="en-US" sz="2400" dirty="0"/>
          </a:p>
          <a:p>
            <a:pPr>
              <a:lnSpc>
                <a:spcPct val="150000"/>
              </a:lnSpc>
            </a:pPr>
            <a:r>
              <a:rPr lang="en-US" sz="2000" dirty="0" smtClean="0"/>
              <a:t>Body Regions</a:t>
            </a:r>
          </a:p>
          <a:p>
            <a:pPr lvl="1"/>
            <a:r>
              <a:rPr lang="en-US" dirty="0" err="1" smtClean="0"/>
              <a:t>Neuro</a:t>
            </a:r>
            <a:endParaRPr lang="en-US" dirty="0" smtClean="0"/>
          </a:p>
          <a:p>
            <a:pPr lvl="1"/>
            <a:r>
              <a:rPr lang="en-US" dirty="0" smtClean="0"/>
              <a:t>GI</a:t>
            </a:r>
          </a:p>
          <a:p>
            <a:pPr lvl="1"/>
            <a:r>
              <a:rPr lang="en-US" dirty="0" smtClean="0"/>
              <a:t>GU/OB</a:t>
            </a:r>
          </a:p>
          <a:p>
            <a:pPr lvl="1"/>
            <a:r>
              <a:rPr lang="en-US" dirty="0" smtClean="0"/>
              <a:t>MSK</a:t>
            </a:r>
          </a:p>
          <a:p>
            <a:pPr lvl="1"/>
            <a:r>
              <a:rPr lang="en-US" dirty="0" smtClean="0"/>
              <a:t>Breast</a:t>
            </a:r>
          </a:p>
          <a:p>
            <a:pPr lvl="1"/>
            <a:r>
              <a:rPr lang="en-US" dirty="0" smtClean="0"/>
              <a:t>Chest</a:t>
            </a:r>
          </a:p>
          <a:p>
            <a:pPr lvl="1"/>
            <a:r>
              <a:rPr lang="en-US" dirty="0" smtClean="0"/>
              <a:t>Vascular</a:t>
            </a:r>
          </a:p>
          <a:p>
            <a:pPr lvl="1"/>
            <a:r>
              <a:rPr lang="en-US" dirty="0" smtClean="0"/>
              <a:t>General</a:t>
            </a:r>
          </a:p>
          <a:p>
            <a:pPr lvl="1"/>
            <a:endParaRPr lang="en-US" sz="2000" dirty="0" smtClean="0"/>
          </a:p>
        </p:txBody>
      </p:sp>
      <p:pic>
        <p:nvPicPr>
          <p:cNvPr id="5" name="Picture 4"/>
          <p:cNvPicPr>
            <a:picLocks noChangeAspect="1"/>
          </p:cNvPicPr>
          <p:nvPr/>
        </p:nvPicPr>
        <p:blipFill rotWithShape="1">
          <a:blip r:embed="rId2"/>
          <a:srcRect t="4084" b="3664"/>
          <a:stretch/>
        </p:blipFill>
        <p:spPr>
          <a:xfrm>
            <a:off x="3448859" y="3174859"/>
            <a:ext cx="5487171" cy="3309179"/>
          </a:xfrm>
          <a:prstGeom prst="rect">
            <a:avLst/>
          </a:prstGeom>
        </p:spPr>
      </p:pic>
    </p:spTree>
    <p:extLst>
      <p:ext uri="{BB962C8B-B14F-4D97-AF65-F5344CB8AC3E}">
        <p14:creationId xmlns:p14="http://schemas.microsoft.com/office/powerpoint/2010/main" val="39401196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Actionable Reporting</a:t>
            </a:r>
            <a:endParaRPr lang="en-US" dirty="0"/>
          </a:p>
        </p:txBody>
      </p:sp>
      <p:pic>
        <p:nvPicPr>
          <p:cNvPr id="4" name="Picture 3"/>
          <p:cNvPicPr>
            <a:picLocks noChangeAspect="1"/>
          </p:cNvPicPr>
          <p:nvPr/>
        </p:nvPicPr>
        <p:blipFill rotWithShape="1">
          <a:blip r:embed="rId3"/>
          <a:srcRect t="1601" b="2614"/>
          <a:stretch/>
        </p:blipFill>
        <p:spPr>
          <a:xfrm>
            <a:off x="461315" y="1176531"/>
            <a:ext cx="8111751" cy="5197608"/>
          </a:xfrm>
          <a:prstGeom prst="rect">
            <a:avLst/>
          </a:prstGeom>
        </p:spPr>
      </p:pic>
    </p:spTree>
    <p:extLst>
      <p:ext uri="{BB962C8B-B14F-4D97-AF65-F5344CB8AC3E}">
        <p14:creationId xmlns:p14="http://schemas.microsoft.com/office/powerpoint/2010/main" val="20548682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0" y="1355424"/>
            <a:ext cx="79248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69698" y="6294130"/>
            <a:ext cx="37140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900" dirty="0" smtClean="0">
                <a:latin typeface="Arial" charset="0"/>
                <a:ea typeface="ＭＳ Ｐゴシック" charset="0"/>
                <a:cs typeface="ＭＳ Ｐゴシック" charset="0"/>
              </a:rPr>
              <a:t>Courtesy Keith Dreyer DO and  Rich Duszak, MD FACR 2013</a:t>
            </a:r>
            <a:endParaRPr lang="en-US" sz="900" dirty="0">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smtClean="0"/>
              <a:t>Critical Results Reporting</a:t>
            </a:r>
            <a:endParaRPr lang="en-US" dirty="0"/>
          </a:p>
        </p:txBody>
      </p:sp>
      <p:sp>
        <p:nvSpPr>
          <p:cNvPr id="3" name="Rectangle 2"/>
          <p:cNvSpPr/>
          <p:nvPr/>
        </p:nvSpPr>
        <p:spPr>
          <a:xfrm>
            <a:off x="7901940" y="1897380"/>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37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5"/>
          <p:cNvGraphicFramePr>
            <a:graphicFrameLocks noGrp="1"/>
          </p:cNvGraphicFramePr>
          <p:nvPr>
            <p:extLst>
              <p:ext uri="{D42A27DB-BD31-4B8C-83A1-F6EECF244321}">
                <p14:modId xmlns:p14="http://schemas.microsoft.com/office/powerpoint/2010/main" val="289094842"/>
              </p:ext>
            </p:extLst>
          </p:nvPr>
        </p:nvGraphicFramePr>
        <p:xfrm>
          <a:off x="1528763" y="1435100"/>
          <a:ext cx="6096000" cy="4703762"/>
        </p:xfrm>
        <a:graphic>
          <a:graphicData uri="http://schemas.openxmlformats.org/drawingml/2006/table">
            <a:tbl>
              <a:tblPr lastRow="1"/>
              <a:tblGrid>
                <a:gridCol w="3048000"/>
                <a:gridCol w="3048000"/>
              </a:tblGrid>
              <a:tr h="588372">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Year</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 of GDP</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r>
              <a:tr h="586765">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1960</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a:ln>
                            <a:noFill/>
                          </a:ln>
                          <a:solidFill>
                            <a:schemeClr val="tx1"/>
                          </a:solidFill>
                          <a:effectLst/>
                          <a:latin typeface="+mj-lt"/>
                          <a:ea typeface="ＭＳ Ｐゴシック" charset="0"/>
                        </a:rPr>
                        <a:t>5.2</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r>
              <a:tr h="588372">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1970</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7.2</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r>
              <a:tr h="588372">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1980</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9.1</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r>
              <a:tr h="588372">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1990</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12.3</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r>
              <a:tr h="586765">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2000</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a:ln>
                            <a:noFill/>
                          </a:ln>
                          <a:solidFill>
                            <a:schemeClr val="tx1"/>
                          </a:solidFill>
                          <a:effectLst/>
                          <a:latin typeface="+mj-lt"/>
                          <a:ea typeface="ＭＳ Ｐゴシック" charset="0"/>
                        </a:rPr>
                        <a:t>13.8</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r>
              <a:tr h="588372">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smtClean="0">
                          <a:ln>
                            <a:noFill/>
                          </a:ln>
                          <a:solidFill>
                            <a:schemeClr val="tx1"/>
                          </a:solidFill>
                          <a:effectLst/>
                          <a:latin typeface="+mj-lt"/>
                          <a:ea typeface="ＭＳ Ｐゴシック" charset="0"/>
                        </a:rPr>
                        <a:t>2010</a:t>
                      </a:r>
                      <a:endParaRPr kumimoji="0" lang="en-US" sz="2400" b="0" i="0" u="none" strike="noStrike" cap="none" normalizeH="0" baseline="0" dirty="0">
                        <a:ln>
                          <a:noFill/>
                        </a:ln>
                        <a:solidFill>
                          <a:schemeClr val="tx1"/>
                        </a:solidFill>
                        <a:effectLst/>
                        <a:latin typeface="+mj-lt"/>
                        <a:ea typeface="ＭＳ Ｐゴシック" charset="0"/>
                      </a:endParaRP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smtClean="0">
                          <a:ln>
                            <a:noFill/>
                          </a:ln>
                          <a:solidFill>
                            <a:schemeClr val="tx1"/>
                          </a:solidFill>
                          <a:effectLst/>
                          <a:latin typeface="+mj-lt"/>
                          <a:ea typeface="ＭＳ Ｐゴシック" charset="0"/>
                        </a:rPr>
                        <a:t>17.6</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r>
              <a:tr h="588372">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smtClean="0">
                          <a:ln>
                            <a:noFill/>
                          </a:ln>
                          <a:solidFill>
                            <a:schemeClr val="tx1"/>
                          </a:solidFill>
                          <a:effectLst/>
                          <a:latin typeface="+mj-lt"/>
                          <a:ea typeface="ＭＳ Ｐゴシック" charset="0"/>
                        </a:rPr>
                        <a:t>2012</a:t>
                      </a:r>
                      <a:endParaRPr kumimoji="0" lang="en-US" sz="2400" b="0" i="0" u="none" strike="noStrike" cap="none" normalizeH="0" baseline="0" dirty="0">
                        <a:ln>
                          <a:noFill/>
                        </a:ln>
                        <a:solidFill>
                          <a:schemeClr val="tx1"/>
                        </a:solidFill>
                        <a:effectLst/>
                        <a:latin typeface="+mj-lt"/>
                        <a:ea typeface="ＭＳ Ｐゴシック" charset="0"/>
                      </a:endParaRP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Futura"/>
                          <a:ea typeface="ＭＳ Ｐゴシック"/>
                        </a:defRPr>
                      </a:lvl1pPr>
                      <a:lvl2pPr marL="457200" algn="l" defTabSz="914400" rtl="0" eaLnBrk="1" latinLnBrk="0" hangingPunct="1">
                        <a:defRPr sz="1800" kern="1200">
                          <a:solidFill>
                            <a:schemeClr val="tx1"/>
                          </a:solidFill>
                          <a:latin typeface="Futura"/>
                          <a:ea typeface="ＭＳ Ｐゴシック"/>
                        </a:defRPr>
                      </a:lvl2pPr>
                      <a:lvl3pPr marL="914400" algn="l" defTabSz="914400" rtl="0" eaLnBrk="1" latinLnBrk="0" hangingPunct="1">
                        <a:defRPr sz="1800" kern="1200">
                          <a:solidFill>
                            <a:schemeClr val="tx1"/>
                          </a:solidFill>
                          <a:latin typeface="Futura"/>
                          <a:ea typeface="ＭＳ Ｐゴシック"/>
                        </a:defRPr>
                      </a:lvl3pPr>
                      <a:lvl4pPr marL="1371600" algn="l" defTabSz="914400" rtl="0" eaLnBrk="1" latinLnBrk="0" hangingPunct="1">
                        <a:defRPr sz="1800" kern="1200">
                          <a:solidFill>
                            <a:schemeClr val="tx1"/>
                          </a:solidFill>
                          <a:latin typeface="Futura"/>
                          <a:ea typeface="ＭＳ Ｐゴシック"/>
                        </a:defRPr>
                      </a:lvl4pPr>
                      <a:lvl5pPr marL="1828800" algn="l" defTabSz="914400" rtl="0" eaLnBrk="1" latinLnBrk="0" hangingPunct="1">
                        <a:defRPr sz="1800" kern="1200">
                          <a:solidFill>
                            <a:schemeClr val="tx1"/>
                          </a:solidFill>
                          <a:latin typeface="Futura"/>
                          <a:ea typeface="ＭＳ Ｐゴシック"/>
                        </a:defRPr>
                      </a:lvl5pPr>
                      <a:lvl6pPr marL="2286000" algn="l" defTabSz="914400" rtl="0" eaLnBrk="1" latinLnBrk="0" hangingPunct="1">
                        <a:defRPr sz="1800" kern="1200">
                          <a:solidFill>
                            <a:schemeClr val="tx1"/>
                          </a:solidFill>
                          <a:latin typeface="Futura"/>
                          <a:ea typeface="ＭＳ Ｐゴシック"/>
                        </a:defRPr>
                      </a:lvl6pPr>
                      <a:lvl7pPr marL="2743200" algn="l" defTabSz="914400" rtl="0" eaLnBrk="1" latinLnBrk="0" hangingPunct="1">
                        <a:defRPr sz="1800" kern="1200">
                          <a:solidFill>
                            <a:schemeClr val="tx1"/>
                          </a:solidFill>
                          <a:latin typeface="Futura"/>
                          <a:ea typeface="ＭＳ Ｐゴシック"/>
                        </a:defRPr>
                      </a:lvl7pPr>
                      <a:lvl8pPr marL="3200400" algn="l" defTabSz="914400" rtl="0" eaLnBrk="1" latinLnBrk="0" hangingPunct="1">
                        <a:defRPr sz="1800" kern="1200">
                          <a:solidFill>
                            <a:schemeClr val="tx1"/>
                          </a:solidFill>
                          <a:latin typeface="Futura"/>
                          <a:ea typeface="ＭＳ Ｐゴシック"/>
                        </a:defRPr>
                      </a:lvl8pPr>
                      <a:lvl9pPr marL="3657600" algn="l" defTabSz="914400" rtl="0" eaLnBrk="1" latinLnBrk="0" hangingPunct="1">
                        <a:defRPr sz="1800" kern="1200">
                          <a:solidFill>
                            <a:schemeClr val="tx1"/>
                          </a:solidFill>
                          <a:latin typeface="Futura"/>
                          <a:ea typeface="ＭＳ Ｐゴシック"/>
                        </a:defRPr>
                      </a:lvl9pPr>
                    </a:lstStyle>
                    <a:p>
                      <a:pPr marL="0" marR="0" lvl="0" indent="0" algn="l" defTabSz="914400" rtl="0" eaLnBrk="0" fontAlgn="base" latinLnBrk="0" hangingPunct="0">
                        <a:lnSpc>
                          <a:spcPct val="100000"/>
                        </a:lnSpc>
                        <a:spcBef>
                          <a:spcPct val="20000"/>
                        </a:spcBef>
                        <a:spcAft>
                          <a:spcPct val="0"/>
                        </a:spcAft>
                        <a:buClr>
                          <a:schemeClr val="tx1"/>
                        </a:buClr>
                        <a:buSzPct val="75000"/>
                        <a:buFont typeface="Symbol" charset="0"/>
                        <a:buNone/>
                        <a:tabLst/>
                      </a:pPr>
                      <a:r>
                        <a:rPr kumimoji="0" lang="en-US" sz="2400" b="0" i="0" u="none" strike="noStrike" cap="none" normalizeH="0" baseline="0" dirty="0" smtClean="0">
                          <a:ln>
                            <a:noFill/>
                          </a:ln>
                          <a:solidFill>
                            <a:schemeClr val="tx1"/>
                          </a:solidFill>
                          <a:effectLst/>
                          <a:latin typeface="+mj-lt"/>
                          <a:ea typeface="ＭＳ Ｐゴシック" charset="0"/>
                        </a:rPr>
                        <a:t>17.9</a:t>
                      </a:r>
                    </a:p>
                  </a:txBody>
                  <a:tcPr marT="45727" marB="45727" horzOverflow="overflow">
                    <a:lnL w="12700" cap="flat" cmpd="sng" algn="ctr">
                      <a:solidFill>
                        <a:srgbClr val="9E0A0F"/>
                      </a:solidFill>
                      <a:prstDash val="solid"/>
                      <a:round/>
                      <a:headEnd type="none" w="med" len="med"/>
                      <a:tailEnd type="none" w="med" len="med"/>
                    </a:lnL>
                    <a:lnR w="12700" cap="flat" cmpd="sng" algn="ctr">
                      <a:solidFill>
                        <a:srgbClr val="9E0A0F"/>
                      </a:solidFill>
                      <a:prstDash val="solid"/>
                      <a:round/>
                      <a:headEnd type="none" w="med" len="med"/>
                      <a:tailEnd type="none" w="med" len="med"/>
                    </a:lnR>
                    <a:lnT w="12700" cap="flat" cmpd="sng" algn="ctr">
                      <a:solidFill>
                        <a:srgbClr val="9E0A0F"/>
                      </a:solidFill>
                      <a:prstDash val="solid"/>
                      <a:round/>
                      <a:headEnd type="none" w="med" len="med"/>
                      <a:tailEnd type="none" w="med" len="med"/>
                    </a:lnT>
                    <a:lnB w="12700" cap="flat" cmpd="sng" algn="ctr">
                      <a:solidFill>
                        <a:srgbClr val="9E0A0F"/>
                      </a:solidFill>
                      <a:prstDash val="solid"/>
                      <a:round/>
                      <a:headEnd type="none" w="med" len="med"/>
                      <a:tailEnd type="none" w="med" len="med"/>
                    </a:lnB>
                    <a:lnTlToBr>
                      <a:noFill/>
                    </a:lnTlToBr>
                    <a:lnBlToTr>
                      <a:noFill/>
                    </a:lnBlToTr>
                    <a:noFill/>
                  </a:tcPr>
                </a:tc>
              </a:tr>
            </a:tbl>
          </a:graphicData>
        </a:graphic>
      </p:graphicFrame>
      <p:sp>
        <p:nvSpPr>
          <p:cNvPr id="7" name="Title 1"/>
          <p:cNvSpPr>
            <a:spLocks noGrp="1"/>
          </p:cNvSpPr>
          <p:nvPr>
            <p:ph type="title"/>
          </p:nvPr>
        </p:nvSpPr>
        <p:spPr>
          <a:xfrm>
            <a:off x="457200" y="533400"/>
            <a:ext cx="8229600" cy="679764"/>
          </a:xfrm>
        </p:spPr>
        <p:txBody>
          <a:bodyPr/>
          <a:lstStyle/>
          <a:p>
            <a:r>
              <a:rPr lang="en-US" dirty="0" smtClean="0"/>
              <a:t>Healthcare Inflation</a:t>
            </a:r>
            <a:endParaRPr lang="en-US" dirty="0"/>
          </a:p>
        </p:txBody>
      </p:sp>
      <p:sp>
        <p:nvSpPr>
          <p:cNvPr id="3" name="TextBox 2"/>
          <p:cNvSpPr txBox="1"/>
          <p:nvPr/>
        </p:nvSpPr>
        <p:spPr>
          <a:xfrm>
            <a:off x="6683994" y="6171032"/>
            <a:ext cx="1851075" cy="307777"/>
          </a:xfrm>
          <a:prstGeom prst="rect">
            <a:avLst/>
          </a:prstGeom>
          <a:noFill/>
        </p:spPr>
        <p:txBody>
          <a:bodyPr wrap="none" rtlCol="0">
            <a:spAutoFit/>
          </a:bodyPr>
          <a:lstStyle/>
          <a:p>
            <a:r>
              <a:rPr lang="en-US" sz="1400" dirty="0" smtClean="0"/>
              <a:t>Courtesy Frank </a:t>
            </a:r>
            <a:r>
              <a:rPr lang="en-US" sz="1400" dirty="0" err="1" smtClean="0"/>
              <a:t>Lexa</a:t>
            </a:r>
            <a:endParaRPr lang="en-US" sz="1400" dirty="0"/>
          </a:p>
        </p:txBody>
      </p:sp>
    </p:spTree>
    <p:extLst>
      <p:ext uri="{BB962C8B-B14F-4D97-AF65-F5344CB8AC3E}">
        <p14:creationId xmlns:p14="http://schemas.microsoft.com/office/powerpoint/2010/main" val="18210623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458200" cy="1176139"/>
          </a:xfrm>
        </p:spPr>
        <p:txBody>
          <a:bodyPr/>
          <a:lstStyle/>
          <a:p>
            <a:r>
              <a:rPr lang="en-US" sz="3200" dirty="0" smtClean="0"/>
              <a:t>Tracking Physician Behavior – </a:t>
            </a:r>
            <a:br>
              <a:rPr lang="en-US" sz="3200" dirty="0" smtClean="0"/>
            </a:br>
            <a:r>
              <a:rPr lang="en-US" sz="3200" dirty="0" smtClean="0"/>
              <a:t>Exam Result Versus Appropriateness Score</a:t>
            </a:r>
            <a:endParaRPr lang="en-US" sz="3200" dirty="0"/>
          </a:p>
        </p:txBody>
      </p:sp>
      <p:sp>
        <p:nvSpPr>
          <p:cNvPr id="3" name="Content Placeholder 2"/>
          <p:cNvSpPr>
            <a:spLocks noGrp="1"/>
          </p:cNvSpPr>
          <p:nvPr>
            <p:ph idx="1"/>
          </p:nvPr>
        </p:nvSpPr>
        <p:spPr>
          <a:xfrm>
            <a:off x="685800" y="1807050"/>
            <a:ext cx="8229600" cy="2772074"/>
          </a:xfrm>
        </p:spPr>
        <p:txBody>
          <a:bodyPr>
            <a:noAutofit/>
          </a:bodyPr>
          <a:lstStyle/>
          <a:p>
            <a:r>
              <a:rPr lang="en-US" sz="2200" dirty="0" smtClean="0"/>
              <a:t>All Good Physician Behavior</a:t>
            </a:r>
          </a:p>
          <a:p>
            <a:pPr lvl="1"/>
            <a:r>
              <a:rPr lang="en-US" sz="1800" dirty="0" smtClean="0"/>
              <a:t>High Appropriateness Score </a:t>
            </a:r>
            <a:r>
              <a:rPr lang="en-US" sz="1800" dirty="0" smtClean="0">
                <a:sym typeface="Wingdings"/>
              </a:rPr>
              <a:t> Abnormal Exam</a:t>
            </a:r>
          </a:p>
          <a:p>
            <a:pPr lvl="1"/>
            <a:r>
              <a:rPr lang="en-US" sz="1800" dirty="0" smtClean="0">
                <a:sym typeface="Wingdings"/>
              </a:rPr>
              <a:t>High Appropriateness Score  Normal Exam</a:t>
            </a:r>
          </a:p>
          <a:p>
            <a:pPr lvl="1"/>
            <a:r>
              <a:rPr lang="en-US" sz="1800" dirty="0" smtClean="0">
                <a:sym typeface="Wingdings"/>
              </a:rPr>
              <a:t>Low Appropriateness Score  Imaging Consult  Normal Exam</a:t>
            </a:r>
          </a:p>
          <a:p>
            <a:endParaRPr lang="en-US" sz="2200" dirty="0">
              <a:sym typeface="Wingdings"/>
            </a:endParaRPr>
          </a:p>
          <a:p>
            <a:r>
              <a:rPr lang="en-US" sz="2200" dirty="0" smtClean="0">
                <a:sym typeface="Wingdings"/>
              </a:rPr>
              <a:t>Poor Physician Behavior</a:t>
            </a:r>
          </a:p>
          <a:p>
            <a:pPr lvl="1"/>
            <a:r>
              <a:rPr lang="en-US" sz="1800" dirty="0" smtClean="0">
                <a:sym typeface="Wingdings"/>
              </a:rPr>
              <a:t>Low appropriateness Score  No Imaging Consult  Normal Exam</a:t>
            </a:r>
            <a:endParaRPr lang="en-US" sz="1800" dirty="0" smtClean="0"/>
          </a:p>
        </p:txBody>
      </p:sp>
      <p:sp>
        <p:nvSpPr>
          <p:cNvPr id="4" name="TextBox 3"/>
          <p:cNvSpPr txBox="1"/>
          <p:nvPr/>
        </p:nvSpPr>
        <p:spPr>
          <a:xfrm>
            <a:off x="1270085" y="4921031"/>
            <a:ext cx="6471769" cy="738664"/>
          </a:xfrm>
          <a:prstGeom prst="rect">
            <a:avLst/>
          </a:prstGeom>
          <a:noFill/>
        </p:spPr>
        <p:txBody>
          <a:bodyPr wrap="none" rtlCol="0">
            <a:spAutoFit/>
          </a:bodyPr>
          <a:lstStyle/>
          <a:p>
            <a:r>
              <a:rPr lang="en-US" sz="4200" dirty="0" smtClean="0"/>
              <a:t>Opportunity For Education</a:t>
            </a:r>
            <a:endParaRPr lang="en-US" sz="4200" dirty="0"/>
          </a:p>
        </p:txBody>
      </p:sp>
    </p:spTree>
    <p:extLst>
      <p:ext uri="{BB962C8B-B14F-4D97-AF65-F5344CB8AC3E}">
        <p14:creationId xmlns:p14="http://schemas.microsoft.com/office/powerpoint/2010/main" val="13531898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smtClean="0"/>
              <a:t>Interactive Multimedia Reporting</a:t>
            </a:r>
            <a:endParaRPr lang="en-US" dirty="0"/>
          </a:p>
        </p:txBody>
      </p:sp>
      <p:pic>
        <p:nvPicPr>
          <p:cNvPr id="3" name="Picture 2"/>
          <p:cNvPicPr>
            <a:picLocks noChangeAspect="1"/>
          </p:cNvPicPr>
          <p:nvPr/>
        </p:nvPicPr>
        <p:blipFill>
          <a:blip r:embed="rId3"/>
          <a:stretch>
            <a:fillRect/>
          </a:stretch>
        </p:blipFill>
        <p:spPr>
          <a:xfrm>
            <a:off x="283895" y="1379841"/>
            <a:ext cx="5490644" cy="4117983"/>
          </a:xfrm>
          <a:prstGeom prst="rect">
            <a:avLst/>
          </a:prstGeom>
        </p:spPr>
      </p:pic>
      <p:pic>
        <p:nvPicPr>
          <p:cNvPr id="7" name="Picture 6"/>
          <p:cNvPicPr>
            <a:picLocks noChangeAspect="1"/>
          </p:cNvPicPr>
          <p:nvPr/>
        </p:nvPicPr>
        <p:blipFill>
          <a:blip r:embed="rId4"/>
          <a:stretch>
            <a:fillRect/>
          </a:stretch>
        </p:blipFill>
        <p:spPr>
          <a:xfrm>
            <a:off x="5835599" y="1379841"/>
            <a:ext cx="3217569" cy="4826354"/>
          </a:xfrm>
          <a:prstGeom prst="rect">
            <a:avLst/>
          </a:prstGeom>
        </p:spPr>
      </p:pic>
      <p:pic>
        <p:nvPicPr>
          <p:cNvPr id="10" name="Picture 9"/>
          <p:cNvPicPr>
            <a:picLocks noChangeAspect="1"/>
          </p:cNvPicPr>
          <p:nvPr/>
        </p:nvPicPr>
        <p:blipFill>
          <a:blip r:embed="rId5"/>
          <a:stretch>
            <a:fillRect/>
          </a:stretch>
        </p:blipFill>
        <p:spPr>
          <a:xfrm>
            <a:off x="283895" y="5497824"/>
            <a:ext cx="931606" cy="887032"/>
          </a:xfrm>
          <a:prstGeom prst="rect">
            <a:avLst/>
          </a:prstGeom>
        </p:spPr>
      </p:pic>
      <p:sp>
        <p:nvSpPr>
          <p:cNvPr id="11" name="TextBox 10"/>
          <p:cNvSpPr txBox="1"/>
          <p:nvPr/>
        </p:nvSpPr>
        <p:spPr>
          <a:xfrm>
            <a:off x="1477695" y="5958965"/>
            <a:ext cx="1711000" cy="369332"/>
          </a:xfrm>
          <a:prstGeom prst="rect">
            <a:avLst/>
          </a:prstGeom>
          <a:noFill/>
        </p:spPr>
        <p:txBody>
          <a:bodyPr wrap="none" rtlCol="0">
            <a:spAutoFit/>
          </a:bodyPr>
          <a:lstStyle/>
          <a:p>
            <a:r>
              <a:rPr lang="en-US" dirty="0" err="1" smtClean="0"/>
              <a:t>Osirix</a:t>
            </a:r>
            <a:r>
              <a:rPr lang="en-US" dirty="0" smtClean="0"/>
              <a:t> For </a:t>
            </a:r>
            <a:r>
              <a:rPr lang="en-US" dirty="0" err="1" smtClean="0"/>
              <a:t>iPad</a:t>
            </a:r>
            <a:endParaRPr lang="en-US" dirty="0"/>
          </a:p>
        </p:txBody>
      </p:sp>
    </p:spTree>
    <p:extLst>
      <p:ext uri="{BB962C8B-B14F-4D97-AF65-F5344CB8AC3E}">
        <p14:creationId xmlns:p14="http://schemas.microsoft.com/office/powerpoint/2010/main" val="20452473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p:cNvPicPr>
            <a:picLocks noChangeAspect="1"/>
          </p:cNvPicPr>
          <p:nvPr/>
        </p:nvPicPr>
        <p:blipFill>
          <a:blip r:embed="rId3">
            <a:alphaModFix amt="38000"/>
            <a:extLst>
              <a:ext uri="{28A0092B-C50C-407E-A947-70E740481C1C}">
                <a14:useLocalDpi xmlns:a14="http://schemas.microsoft.com/office/drawing/2010/main" val="0"/>
              </a:ext>
            </a:extLst>
          </a:blip>
          <a:srcRect l="5840" t="27727" r="9937" b="11340"/>
          <a:stretch>
            <a:fillRect/>
          </a:stretch>
        </p:blipFill>
        <p:spPr bwMode="auto">
          <a:xfrm>
            <a:off x="329184" y="1158874"/>
            <a:ext cx="8457036" cy="487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1"/>
          <p:cNvSpPr>
            <a:spLocks noGrp="1"/>
          </p:cNvSpPr>
          <p:nvPr>
            <p:ph type="title"/>
          </p:nvPr>
        </p:nvSpPr>
        <p:spPr/>
        <p:txBody>
          <a:bodyPr/>
          <a:lstStyle/>
          <a:p>
            <a:r>
              <a:rPr lang="en-US" smtClean="0"/>
              <a:t>Access to Information</a:t>
            </a:r>
            <a:endParaRPr lang="en-US" dirty="0"/>
          </a:p>
        </p:txBody>
      </p:sp>
      <p:sp>
        <p:nvSpPr>
          <p:cNvPr id="6" name="Rectangle 5"/>
          <p:cNvSpPr/>
          <p:nvPr/>
        </p:nvSpPr>
        <p:spPr>
          <a:xfrm>
            <a:off x="1685293" y="2651819"/>
            <a:ext cx="5849679" cy="305234"/>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1900" cap="small" dirty="0">
                <a:effectLst>
                  <a:outerShdw blurRad="50800" dist="38100" dir="2700000" algn="tl" rotWithShape="0">
                    <a:prstClr val="black">
                      <a:alpha val="40000"/>
                    </a:prstClr>
                  </a:outerShdw>
                </a:effectLst>
              </a:rPr>
              <a:t>Health Information Exchanges</a:t>
            </a:r>
          </a:p>
        </p:txBody>
      </p:sp>
      <p:sp>
        <p:nvSpPr>
          <p:cNvPr id="7" name="Rectangle 6"/>
          <p:cNvSpPr/>
          <p:nvPr/>
        </p:nvSpPr>
        <p:spPr>
          <a:xfrm>
            <a:off x="1685293" y="3047139"/>
            <a:ext cx="2806123" cy="46939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cap="small" dirty="0">
                <a:effectLst>
                  <a:outerShdw blurRad="50800" dist="38100" dir="2700000" algn="tl" rotWithShape="0">
                    <a:prstClr val="black">
                      <a:alpha val="40000"/>
                    </a:prstClr>
                  </a:outerShdw>
                </a:effectLst>
              </a:rPr>
              <a:t>EHR</a:t>
            </a:r>
          </a:p>
        </p:txBody>
      </p:sp>
      <p:sp>
        <p:nvSpPr>
          <p:cNvPr id="8" name="Rectangle 7"/>
          <p:cNvSpPr/>
          <p:nvPr/>
        </p:nvSpPr>
        <p:spPr>
          <a:xfrm>
            <a:off x="1685292" y="3861677"/>
            <a:ext cx="1333217" cy="781640"/>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cap="small" dirty="0">
                <a:effectLst>
                  <a:outerShdw blurRad="50800" dist="38100" dir="2700000" algn="tl" rotWithShape="0">
                    <a:prstClr val="black">
                      <a:alpha val="40000"/>
                    </a:prstClr>
                  </a:outerShdw>
                </a:effectLst>
              </a:rPr>
              <a:t>RIS</a:t>
            </a:r>
          </a:p>
        </p:txBody>
      </p:sp>
      <p:sp>
        <p:nvSpPr>
          <p:cNvPr id="9" name="Rectangle 8"/>
          <p:cNvSpPr/>
          <p:nvPr/>
        </p:nvSpPr>
        <p:spPr>
          <a:xfrm>
            <a:off x="3225582" y="3861677"/>
            <a:ext cx="1265833" cy="781640"/>
          </a:xfrm>
          <a:prstGeom prst="rect">
            <a:avLst/>
          </a:prstGeom>
          <a:solidFill>
            <a:srgbClr val="418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cap="small" dirty="0">
                <a:effectLst>
                  <a:outerShdw blurRad="50800" dist="38100" dir="2700000" algn="tl" rotWithShape="0">
                    <a:prstClr val="black">
                      <a:alpha val="40000"/>
                    </a:prstClr>
                  </a:outerShdw>
                </a:effectLst>
              </a:rPr>
              <a:t>PACS</a:t>
            </a:r>
          </a:p>
        </p:txBody>
      </p:sp>
      <p:sp>
        <p:nvSpPr>
          <p:cNvPr id="10" name="Rectangle 9"/>
          <p:cNvSpPr/>
          <p:nvPr/>
        </p:nvSpPr>
        <p:spPr>
          <a:xfrm>
            <a:off x="4711700" y="3047139"/>
            <a:ext cx="2823273" cy="678571"/>
          </a:xfrm>
          <a:prstGeom prst="rect">
            <a:avLst/>
          </a:prstGeom>
          <a:solidFill>
            <a:srgbClr val="3A802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cap="small" dirty="0">
                <a:effectLst>
                  <a:outerShdw blurRad="50800" dist="38100" dir="2700000" algn="tl" rotWithShape="0">
                    <a:prstClr val="black">
                      <a:alpha val="40000"/>
                    </a:prstClr>
                  </a:outerShdw>
                </a:effectLst>
              </a:rPr>
              <a:t>Patients</a:t>
            </a:r>
          </a:p>
        </p:txBody>
      </p:sp>
      <p:sp>
        <p:nvSpPr>
          <p:cNvPr id="12" name="Rectangle 11"/>
          <p:cNvSpPr/>
          <p:nvPr/>
        </p:nvSpPr>
        <p:spPr>
          <a:xfrm>
            <a:off x="1685291" y="3047138"/>
            <a:ext cx="2806123" cy="678573"/>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lnSpc>
                <a:spcPct val="80000"/>
              </a:lnSpc>
              <a:defRPr/>
            </a:pPr>
            <a:r>
              <a:rPr lang="en-US" sz="2000" cap="small" dirty="0">
                <a:effectLst>
                  <a:outerShdw blurRad="50800" dist="38100" dir="2700000" algn="tl" rotWithShape="0">
                    <a:prstClr val="black">
                      <a:alpha val="40000"/>
                    </a:prstClr>
                  </a:outerShdw>
                </a:effectLst>
              </a:rPr>
              <a:t>EHR</a:t>
            </a:r>
          </a:p>
        </p:txBody>
      </p:sp>
      <p:sp>
        <p:nvSpPr>
          <p:cNvPr id="13" name="Rectangle 12"/>
          <p:cNvSpPr/>
          <p:nvPr/>
        </p:nvSpPr>
        <p:spPr>
          <a:xfrm>
            <a:off x="1685293" y="3861677"/>
            <a:ext cx="2806121" cy="781639"/>
          </a:xfrm>
          <a:prstGeom prst="rect">
            <a:avLst/>
          </a:prstGeom>
          <a:solidFill>
            <a:srgbClr val="418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cap="small" dirty="0">
                <a:effectLst>
                  <a:outerShdw blurRad="50800" dist="38100" dir="2700000" algn="tl" rotWithShape="0">
                    <a:prstClr val="black">
                      <a:alpha val="40000"/>
                    </a:prstClr>
                  </a:outerShdw>
                </a:effectLst>
              </a:rPr>
              <a:t>PACS</a:t>
            </a:r>
          </a:p>
        </p:txBody>
      </p:sp>
      <p:sp>
        <p:nvSpPr>
          <p:cNvPr id="14" name="Rectangle 13"/>
          <p:cNvSpPr/>
          <p:nvPr/>
        </p:nvSpPr>
        <p:spPr>
          <a:xfrm>
            <a:off x="4627988" y="3861677"/>
            <a:ext cx="2906986" cy="781640"/>
          </a:xfrm>
          <a:prstGeom prst="rect">
            <a:avLst/>
          </a:prstGeom>
          <a:solidFill>
            <a:srgbClr val="418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1900" cap="small" dirty="0">
                <a:effectLst>
                  <a:outerShdw blurRad="50800" dist="38100" dir="2700000" algn="tl" rotWithShape="0">
                    <a:prstClr val="black">
                      <a:alpha val="40000"/>
                    </a:prstClr>
                  </a:outerShdw>
                </a:effectLst>
              </a:rPr>
              <a:t>Image</a:t>
            </a:r>
          </a:p>
          <a:p>
            <a:pPr algn="ctr">
              <a:defRPr/>
            </a:pPr>
            <a:r>
              <a:rPr lang="en-US" sz="1900" cap="small" dirty="0">
                <a:effectLst>
                  <a:outerShdw blurRad="50800" dist="38100" dir="2700000" algn="tl" rotWithShape="0">
                    <a:prstClr val="black">
                      <a:alpha val="40000"/>
                    </a:prstClr>
                  </a:outerShdw>
                </a:effectLst>
              </a:rPr>
              <a:t>sharing</a:t>
            </a:r>
          </a:p>
        </p:txBody>
      </p:sp>
      <p:sp>
        <p:nvSpPr>
          <p:cNvPr id="16" name="Rectangle 15"/>
          <p:cNvSpPr/>
          <p:nvPr/>
        </p:nvSpPr>
        <p:spPr>
          <a:xfrm>
            <a:off x="1685293" y="3861676"/>
            <a:ext cx="5849679" cy="781640"/>
          </a:xfrm>
          <a:prstGeom prst="rect">
            <a:avLst/>
          </a:prstGeom>
          <a:solidFill>
            <a:srgbClr val="418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1900" cap="small" dirty="0">
                <a:effectLst>
                  <a:outerShdw blurRad="50800" dist="38100" dir="2700000" algn="tl" rotWithShape="0">
                    <a:prstClr val="black">
                      <a:alpha val="40000"/>
                    </a:prstClr>
                  </a:outerShdw>
                </a:effectLst>
              </a:rPr>
              <a:t>Imaging Health Record</a:t>
            </a:r>
          </a:p>
        </p:txBody>
      </p:sp>
      <p:sp>
        <p:nvSpPr>
          <p:cNvPr id="17" name="Rectangle 16"/>
          <p:cNvSpPr/>
          <p:nvPr/>
        </p:nvSpPr>
        <p:spPr>
          <a:xfrm>
            <a:off x="1685293" y="3047137"/>
            <a:ext cx="2806123" cy="678573"/>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lnSpc>
                <a:spcPct val="80000"/>
              </a:lnSpc>
              <a:defRPr/>
            </a:pPr>
            <a:r>
              <a:rPr lang="en-US" sz="2000" cap="small" dirty="0">
                <a:effectLst>
                  <a:outerShdw blurRad="50800" dist="38100" dir="2700000" algn="tl" rotWithShape="0">
                    <a:prstClr val="black">
                      <a:alpha val="40000"/>
                    </a:prstClr>
                  </a:outerShdw>
                </a:effectLst>
              </a:rPr>
              <a:t>EHR</a:t>
            </a:r>
          </a:p>
        </p:txBody>
      </p:sp>
      <p:sp>
        <p:nvSpPr>
          <p:cNvPr id="25" name="Rectangle 24"/>
          <p:cNvSpPr/>
          <p:nvPr/>
        </p:nvSpPr>
        <p:spPr>
          <a:xfrm>
            <a:off x="1685291" y="4767494"/>
            <a:ext cx="5849681" cy="310614"/>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cap="small" dirty="0">
                <a:effectLst>
                  <a:outerShdw blurRad="50800" dist="38100" dir="2700000" algn="tl" rotWithShape="0">
                    <a:prstClr val="black">
                      <a:alpha val="40000"/>
                    </a:prstClr>
                  </a:outerShdw>
                </a:effectLst>
              </a:rPr>
              <a:t>Imaging Information Exchanges</a:t>
            </a:r>
          </a:p>
        </p:txBody>
      </p:sp>
      <p:sp>
        <p:nvSpPr>
          <p:cNvPr id="28" name="Rectangle 27"/>
          <p:cNvSpPr/>
          <p:nvPr/>
        </p:nvSpPr>
        <p:spPr>
          <a:xfrm>
            <a:off x="376972" y="6241097"/>
            <a:ext cx="2089033" cy="246221"/>
          </a:xfrm>
          <a:prstGeom prst="rect">
            <a:avLst/>
          </a:prstGeom>
        </p:spPr>
        <p:txBody>
          <a:bodyPr wrap="none">
            <a:spAutoFit/>
          </a:bodyPr>
          <a:lstStyle/>
          <a:p>
            <a:pPr>
              <a:defRPr/>
            </a:pPr>
            <a:r>
              <a:rPr lang="en-US" sz="1000" i="1" spc="150" dirty="0">
                <a:ln w="11430"/>
                <a:solidFill>
                  <a:schemeClr val="tx1">
                    <a:lumMod val="75000"/>
                  </a:schemeClr>
                </a:solidFill>
                <a:effectLst>
                  <a:outerShdw blurRad="25400" algn="tl" rotWithShape="0">
                    <a:srgbClr val="000000">
                      <a:alpha val="43000"/>
                    </a:srgbClr>
                  </a:outerShdw>
                </a:effectLst>
              </a:rPr>
              <a:t>Source: </a:t>
            </a:r>
            <a:r>
              <a:rPr lang="en-US" sz="1000" i="1" spc="150" dirty="0" err="1">
                <a:ln w="11430"/>
                <a:solidFill>
                  <a:schemeClr val="tx1">
                    <a:lumMod val="75000"/>
                  </a:schemeClr>
                </a:solidFill>
                <a:effectLst>
                  <a:outerShdw blurRad="25400" algn="tl" rotWithShape="0">
                    <a:srgbClr val="000000">
                      <a:alpha val="43000"/>
                    </a:srgbClr>
                  </a:outerShdw>
                </a:effectLst>
              </a:rPr>
              <a:t>RadiologyMU.org</a:t>
            </a:r>
            <a:endParaRPr lang="en-US" sz="1000" dirty="0">
              <a:solidFill>
                <a:schemeClr val="tx1">
                  <a:lumMod val="75000"/>
                </a:schemeClr>
              </a:solidFill>
            </a:endParaRPr>
          </a:p>
        </p:txBody>
      </p:sp>
    </p:spTree>
    <p:extLst>
      <p:ext uri="{BB962C8B-B14F-4D97-AF65-F5344CB8AC3E}">
        <p14:creationId xmlns:p14="http://schemas.microsoft.com/office/powerpoint/2010/main" val="12675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6" grpId="0" animBg="1"/>
      <p:bldP spid="17" grpId="0" animBg="1"/>
      <p:bldP spid="2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alphaModFix amt="38000"/>
            <a:extLst>
              <a:ext uri="{28A0092B-C50C-407E-A947-70E740481C1C}">
                <a14:useLocalDpi xmlns:a14="http://schemas.microsoft.com/office/drawing/2010/main" val="0"/>
              </a:ext>
            </a:extLst>
          </a:blip>
          <a:srcRect l="5840" t="27727" r="9937" b="11340"/>
          <a:stretch>
            <a:fillRect/>
          </a:stretch>
        </p:blipFill>
        <p:spPr bwMode="auto">
          <a:xfrm>
            <a:off x="175465" y="1158874"/>
            <a:ext cx="8610755" cy="487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itle 1"/>
          <p:cNvSpPr>
            <a:spLocks noGrp="1"/>
          </p:cNvSpPr>
          <p:nvPr>
            <p:ph type="title"/>
          </p:nvPr>
        </p:nvSpPr>
        <p:spPr/>
        <p:txBody>
          <a:bodyPr/>
          <a:lstStyle/>
          <a:p>
            <a:r>
              <a:rPr lang="en-US" smtClean="0"/>
              <a:t>Access to Information</a:t>
            </a:r>
            <a:endParaRPr lang="en-US" dirty="0"/>
          </a:p>
        </p:txBody>
      </p:sp>
      <p:sp>
        <p:nvSpPr>
          <p:cNvPr id="6" name="Content Placeholder 5"/>
          <p:cNvSpPr>
            <a:spLocks noGrp="1"/>
          </p:cNvSpPr>
          <p:nvPr>
            <p:ph idx="1"/>
          </p:nvPr>
        </p:nvSpPr>
        <p:spPr/>
        <p:txBody>
          <a:bodyPr/>
          <a:lstStyle/>
          <a:p>
            <a:endParaRPr lang="en-US"/>
          </a:p>
        </p:txBody>
      </p:sp>
      <p:pic>
        <p:nvPicPr>
          <p:cNvPr id="29" name="Picture 4"/>
          <p:cNvPicPr>
            <a:picLocks noChangeAspect="1"/>
          </p:cNvPicPr>
          <p:nvPr/>
        </p:nvPicPr>
        <p:blipFill>
          <a:blip r:embed="rId4" cstate="email">
            <a:extLst>
              <a:ext uri="{28A0092B-C50C-407E-A947-70E740481C1C}">
                <a14:useLocalDpi xmlns:a14="http://schemas.microsoft.com/office/drawing/2010/main" val="0"/>
              </a:ext>
            </a:extLst>
          </a:blip>
          <a:srcRect l="3735" t="4588" r="6235" b="3629"/>
          <a:stretch>
            <a:fillRect/>
          </a:stretch>
        </p:blipFill>
        <p:spPr bwMode="auto">
          <a:xfrm>
            <a:off x="239970" y="1231900"/>
            <a:ext cx="43227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452153" y="4323746"/>
            <a:ext cx="2400753" cy="1642621"/>
            <a:chOff x="5232035" y="2121655"/>
            <a:chExt cx="2400753" cy="1642621"/>
          </a:xfrm>
        </p:grpSpPr>
        <p:sp>
          <p:nvSpPr>
            <p:cNvPr id="11" name="Rectangle 10"/>
            <p:cNvSpPr/>
            <p:nvPr/>
          </p:nvSpPr>
          <p:spPr>
            <a:xfrm>
              <a:off x="5232035" y="2121655"/>
              <a:ext cx="2400753" cy="1642621"/>
            </a:xfrm>
            <a:prstGeom prst="rect">
              <a:avLst/>
            </a:prstGeom>
            <a:gradFill>
              <a:gsLst>
                <a:gs pos="7500">
                  <a:srgbClr val="999999"/>
                </a:gs>
                <a:gs pos="7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baseline="-25000" dirty="0">
                <a:solidFill>
                  <a:srgbClr val="064469"/>
                </a:solidFill>
              </a:endParaRPr>
            </a:p>
          </p:txBody>
        </p:sp>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51778" y="2794955"/>
              <a:ext cx="2361266" cy="296020"/>
            </a:xfrm>
            <a:prstGeom prst="rect">
              <a:avLst/>
            </a:prstGeom>
          </p:spPr>
        </p:pic>
      </p:grpSp>
    </p:spTree>
    <p:extLst>
      <p:ext uri="{BB962C8B-B14F-4D97-AF65-F5344CB8AC3E}">
        <p14:creationId xmlns:p14="http://schemas.microsoft.com/office/powerpoint/2010/main" val="1567887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Grp="1" noChangeArrowheads="1"/>
          </p:cNvSpPr>
          <p:nvPr>
            <p:ph type="title"/>
          </p:nvPr>
        </p:nvSpPr>
        <p:spPr>
          <a:xfrm>
            <a:off x="1" y="313473"/>
            <a:ext cx="9144000" cy="787400"/>
          </a:xfrm>
          <a:prstGeom prst="rect">
            <a:avLst/>
          </a:prstGeom>
        </p:spPr>
        <p:txBody>
          <a:bodyPr vert="horz" anchor="ctr">
            <a:normAutofit/>
          </a:bodyPr>
          <a:lstStyle/>
          <a:p>
            <a:pPr lvl="0" algn="ctr">
              <a:spcBef>
                <a:spcPct val="0"/>
              </a:spcBef>
            </a:pPr>
            <a:r>
              <a:rPr lang="en-US" sz="3600" spc="50" dirty="0" smtClean="0">
                <a:ln w="13500">
                  <a:solidFill>
                    <a:schemeClr val="accent1">
                      <a:shade val="2500"/>
                      <a:alpha val="6500"/>
                    </a:schemeClr>
                  </a:solidFill>
                  <a:prstDash val="solid"/>
                </a:ln>
                <a:solidFill>
                  <a:srgbClr val="333399">
                    <a:alpha val="95000"/>
                  </a:srgbClr>
                </a:solidFill>
                <a:latin typeface="Arial"/>
                <a:ea typeface="+mj-ea"/>
                <a:cs typeface="Arial"/>
              </a:rPr>
              <a:t>ACR</a:t>
            </a:r>
            <a:r>
              <a:rPr lang="en-US" sz="3600" spc="50" dirty="0" smtClean="0">
                <a:ln w="13500">
                  <a:solidFill>
                    <a:schemeClr val="accent1">
                      <a:shade val="2500"/>
                      <a:alpha val="6500"/>
                    </a:schemeClr>
                  </a:solidFill>
                  <a:prstDash val="solid"/>
                </a:ln>
                <a:solidFill>
                  <a:srgbClr val="333399">
                    <a:alpha val="95000"/>
                  </a:srgbClr>
                </a:solidFill>
                <a:latin typeface="Arial"/>
                <a:cs typeface="Arial"/>
                <a:sym typeface="Wingdings"/>
              </a:rPr>
              <a:t> </a:t>
            </a:r>
            <a:r>
              <a:rPr lang="en-US" sz="3600" spc="50" dirty="0" smtClean="0">
                <a:ln w="13500">
                  <a:solidFill>
                    <a:schemeClr val="accent1">
                      <a:shade val="2500"/>
                      <a:alpha val="6500"/>
                    </a:schemeClr>
                  </a:solidFill>
                  <a:prstDash val="solid"/>
                </a:ln>
                <a:solidFill>
                  <a:srgbClr val="333399">
                    <a:alpha val="95000"/>
                  </a:srgbClr>
                </a:solidFill>
                <a:latin typeface="Arial"/>
                <a:ea typeface="+mj-ea"/>
                <a:cs typeface="Arial"/>
              </a:rPr>
              <a:t>RSNA </a:t>
            </a:r>
            <a:r>
              <a:rPr lang="en-US" sz="3600" spc="50" dirty="0" smtClean="0">
                <a:ln w="13500">
                  <a:solidFill>
                    <a:schemeClr val="accent1">
                      <a:shade val="2500"/>
                      <a:alpha val="6500"/>
                    </a:schemeClr>
                  </a:solidFill>
                  <a:prstDash val="solid"/>
                </a:ln>
                <a:solidFill>
                  <a:schemeClr val="tx1">
                    <a:alpha val="95000"/>
                  </a:schemeClr>
                </a:solidFill>
                <a:latin typeface="Arial"/>
                <a:ea typeface="+mj-ea"/>
                <a:cs typeface="Arial"/>
              </a:rPr>
              <a:t>C</a:t>
            </a:r>
            <a:r>
              <a:rPr lang="en-US" sz="3600" cap="small" spc="50" dirty="0" smtClean="0">
                <a:ln w="13500">
                  <a:solidFill>
                    <a:schemeClr val="accent1">
                      <a:shade val="2500"/>
                      <a:alpha val="6500"/>
                    </a:schemeClr>
                  </a:solidFill>
                  <a:prstDash val="solid"/>
                </a:ln>
                <a:solidFill>
                  <a:schemeClr val="tx1">
                    <a:alpha val="95000"/>
                  </a:schemeClr>
                </a:solidFill>
                <a:latin typeface="Arial"/>
                <a:ea typeface="+mj-ea"/>
                <a:cs typeface="Arial"/>
              </a:rPr>
              <a:t>ollaboration</a:t>
            </a:r>
            <a:endParaRPr kumimoji="0" lang="en-US" sz="3600" i="0" u="none" strike="noStrike" kern="1200" spc="50" normalizeH="0" baseline="0" noProof="0" dirty="0">
              <a:ln w="13500">
                <a:solidFill>
                  <a:schemeClr val="accent1">
                    <a:shade val="2500"/>
                    <a:alpha val="6500"/>
                  </a:schemeClr>
                </a:solidFill>
                <a:prstDash val="solid"/>
              </a:ln>
              <a:solidFill>
                <a:schemeClr val="tx1">
                  <a:alpha val="95000"/>
                </a:schemeClr>
              </a:solidFill>
              <a:uLnTx/>
              <a:uFillTx/>
              <a:latin typeface="Arial"/>
              <a:ea typeface="+mj-ea"/>
              <a:cs typeface="Arial"/>
            </a:endParaRPr>
          </a:p>
        </p:txBody>
      </p:sp>
      <p:pic>
        <p:nvPicPr>
          <p:cNvPr id="9" name="Picture 8"/>
          <p:cNvPicPr>
            <a:picLocks noChangeAspect="1"/>
          </p:cNvPicPr>
          <p:nvPr/>
        </p:nvPicPr>
        <p:blipFill>
          <a:blip r:embed="rId2"/>
          <a:stretch>
            <a:fillRect/>
          </a:stretch>
        </p:blipFill>
        <p:spPr>
          <a:xfrm>
            <a:off x="1" y="1096891"/>
            <a:ext cx="9144000" cy="5761109"/>
          </a:xfrm>
          <a:prstGeom prst="rect">
            <a:avLst/>
          </a:prstGeom>
        </p:spPr>
      </p:pic>
      <p:sp>
        <p:nvSpPr>
          <p:cNvPr id="10" name="TextBox 9"/>
          <p:cNvSpPr txBox="1"/>
          <p:nvPr/>
        </p:nvSpPr>
        <p:spPr>
          <a:xfrm>
            <a:off x="1" y="3920706"/>
            <a:ext cx="5659581"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6000" b="1" dirty="0" smtClean="0">
                <a:ln w="18000">
                  <a:solidFill>
                    <a:schemeClr val="accent2">
                      <a:satMod val="140000"/>
                    </a:schemeClr>
                  </a:solidFill>
                  <a:prstDash val="solid"/>
                  <a:miter lim="800000"/>
                </a:ln>
                <a:solidFill>
                  <a:schemeClr val="tx2">
                    <a:lumMod val="75000"/>
                  </a:schemeClr>
                </a:solidFill>
                <a:effectLst>
                  <a:outerShdw blurRad="60007" dist="310007" dir="7680000" sy="30000" kx="1300200" algn="ctr" rotWithShape="0">
                    <a:prstClr val="black">
                      <a:alpha val="32000"/>
                    </a:prstClr>
                  </a:outerShdw>
                </a:effectLst>
              </a:rPr>
              <a:t>INFORMATICS</a:t>
            </a:r>
            <a:endParaRPr lang="en-US" sz="6000" b="1" dirty="0">
              <a:ln w="18000">
                <a:solidFill>
                  <a:schemeClr val="accent2">
                    <a:satMod val="140000"/>
                  </a:schemeClr>
                </a:solidFill>
                <a:prstDash val="solid"/>
                <a:miter lim="800000"/>
              </a:ln>
              <a:solidFill>
                <a:schemeClr val="tx2">
                  <a:lumMod val="75000"/>
                </a:schemeClr>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25532922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Grp="1" noChangeArrowheads="1"/>
          </p:cNvSpPr>
          <p:nvPr>
            <p:ph type="title"/>
          </p:nvPr>
        </p:nvSpPr>
        <p:spPr>
          <a:xfrm>
            <a:off x="107212" y="272135"/>
            <a:ext cx="9144000" cy="787400"/>
          </a:xfrm>
          <a:prstGeom prst="rect">
            <a:avLst/>
          </a:prstGeom>
        </p:spPr>
        <p:txBody>
          <a:bodyPr vert="horz" anchor="ctr">
            <a:normAutofit/>
          </a:bodyPr>
          <a:lstStyle/>
          <a:p>
            <a:pPr lvl="0" algn="ctr">
              <a:spcBef>
                <a:spcPct val="0"/>
              </a:spcBef>
            </a:pPr>
            <a:r>
              <a:rPr lang="en-US" sz="3600" spc="50" dirty="0" smtClean="0">
                <a:ln w="13500">
                  <a:solidFill>
                    <a:schemeClr val="accent1">
                      <a:shade val="2500"/>
                      <a:alpha val="6500"/>
                    </a:schemeClr>
                  </a:solidFill>
                  <a:prstDash val="solid"/>
                </a:ln>
                <a:solidFill>
                  <a:srgbClr val="000000">
                    <a:alpha val="95000"/>
                  </a:srgbClr>
                </a:solidFill>
                <a:latin typeface="Arial"/>
                <a:ea typeface="+mj-ea"/>
                <a:cs typeface="Arial"/>
              </a:rPr>
              <a:t>INFORMATICS ACTIVITIES</a:t>
            </a:r>
            <a:endParaRPr kumimoji="0" lang="en-US" sz="3600" i="0" u="none" strike="noStrike" kern="1200" spc="50" normalizeH="0" baseline="0" noProof="0" dirty="0">
              <a:ln w="13500">
                <a:solidFill>
                  <a:schemeClr val="accent1">
                    <a:shade val="2500"/>
                    <a:alpha val="6500"/>
                  </a:schemeClr>
                </a:solidFill>
                <a:prstDash val="solid"/>
              </a:ln>
              <a:solidFill>
                <a:srgbClr val="000000">
                  <a:alpha val="95000"/>
                </a:srgbClr>
              </a:solidFill>
              <a:uLnTx/>
              <a:uFillTx/>
              <a:latin typeface="Arial"/>
              <a:ea typeface="+mj-ea"/>
              <a:cs typeface="Arial"/>
            </a:endParaRPr>
          </a:p>
        </p:txBody>
      </p:sp>
      <p:sp>
        <p:nvSpPr>
          <p:cNvPr id="8" name="Rectangle 2"/>
          <p:cNvSpPr txBox="1">
            <a:spLocks noChangeArrowheads="1"/>
          </p:cNvSpPr>
          <p:nvPr/>
        </p:nvSpPr>
        <p:spPr>
          <a:xfrm>
            <a:off x="107212" y="912850"/>
            <a:ext cx="9144000" cy="56987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cap="small" spc="50" dirty="0" smtClean="0">
                <a:ln w="13500">
                  <a:solidFill>
                    <a:schemeClr val="accent1">
                      <a:shade val="2500"/>
                      <a:alpha val="6500"/>
                    </a:schemeClr>
                  </a:solidFill>
                  <a:prstDash val="solid"/>
                </a:ln>
                <a:solidFill>
                  <a:srgbClr val="000000">
                    <a:alpha val="95000"/>
                  </a:srgbClr>
                </a:solidFill>
                <a:latin typeface="Arial"/>
                <a:cs typeface="Arial"/>
              </a:rPr>
              <a:t>Before Imaging</a:t>
            </a:r>
            <a:endParaRPr lang="en-US" sz="2400" cap="small" spc="50" dirty="0">
              <a:ln w="13500">
                <a:solidFill>
                  <a:schemeClr val="accent1">
                    <a:shade val="2500"/>
                    <a:alpha val="6500"/>
                  </a:schemeClr>
                </a:solidFill>
                <a:prstDash val="solid"/>
              </a:ln>
              <a:solidFill>
                <a:srgbClr val="000000">
                  <a:alpha val="95000"/>
                </a:srgbClr>
              </a:solidFill>
              <a:latin typeface="Arial"/>
              <a:cs typeface="Arial"/>
            </a:endParaRPr>
          </a:p>
        </p:txBody>
      </p:sp>
      <p:pic>
        <p:nvPicPr>
          <p:cNvPr id="5" name="Picture 4"/>
          <p:cNvPicPr>
            <a:picLocks noChangeAspect="1"/>
          </p:cNvPicPr>
          <p:nvPr/>
        </p:nvPicPr>
        <p:blipFill>
          <a:blip r:embed="rId2"/>
          <a:stretch>
            <a:fillRect/>
          </a:stretch>
        </p:blipFill>
        <p:spPr>
          <a:xfrm>
            <a:off x="626781" y="1532204"/>
            <a:ext cx="8319287" cy="4809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560805" y="169878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752656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Grp="1" noChangeArrowheads="1"/>
          </p:cNvSpPr>
          <p:nvPr>
            <p:ph type="title"/>
          </p:nvPr>
        </p:nvSpPr>
        <p:spPr>
          <a:xfrm>
            <a:off x="107212" y="272135"/>
            <a:ext cx="9144000" cy="787400"/>
          </a:xfrm>
          <a:prstGeom prst="rect">
            <a:avLst/>
          </a:prstGeom>
        </p:spPr>
        <p:txBody>
          <a:bodyPr vert="horz" anchor="ctr">
            <a:normAutofit/>
          </a:bodyPr>
          <a:lstStyle/>
          <a:p>
            <a:pPr lvl="0" algn="ctr">
              <a:spcBef>
                <a:spcPct val="0"/>
              </a:spcBef>
            </a:pPr>
            <a:r>
              <a:rPr lang="en-US" sz="3600" spc="50" dirty="0" smtClean="0">
                <a:ln w="13500">
                  <a:solidFill>
                    <a:schemeClr val="accent1">
                      <a:shade val="2500"/>
                      <a:alpha val="6500"/>
                    </a:schemeClr>
                  </a:solidFill>
                  <a:prstDash val="solid"/>
                </a:ln>
                <a:solidFill>
                  <a:srgbClr val="000000">
                    <a:alpha val="95000"/>
                  </a:srgbClr>
                </a:solidFill>
                <a:latin typeface="Arial"/>
                <a:ea typeface="+mj-ea"/>
                <a:cs typeface="Arial"/>
              </a:rPr>
              <a:t>INFORMATICS ACTIVITIES</a:t>
            </a:r>
            <a:endParaRPr kumimoji="0" lang="en-US" sz="3600" i="0" u="none" strike="noStrike" kern="1200" spc="50" normalizeH="0" baseline="0" noProof="0" dirty="0">
              <a:ln w="13500">
                <a:solidFill>
                  <a:schemeClr val="accent1">
                    <a:shade val="2500"/>
                    <a:alpha val="6500"/>
                  </a:schemeClr>
                </a:solidFill>
                <a:prstDash val="solid"/>
              </a:ln>
              <a:solidFill>
                <a:srgbClr val="000000">
                  <a:alpha val="95000"/>
                </a:srgbClr>
              </a:solidFill>
              <a:uLnTx/>
              <a:uFillTx/>
              <a:latin typeface="Arial"/>
              <a:ea typeface="+mj-ea"/>
              <a:cs typeface="Arial"/>
            </a:endParaRPr>
          </a:p>
        </p:txBody>
      </p:sp>
      <p:sp>
        <p:nvSpPr>
          <p:cNvPr id="8" name="Rectangle 2"/>
          <p:cNvSpPr txBox="1">
            <a:spLocks noChangeArrowheads="1"/>
          </p:cNvSpPr>
          <p:nvPr/>
        </p:nvSpPr>
        <p:spPr>
          <a:xfrm>
            <a:off x="107212" y="912850"/>
            <a:ext cx="9144000" cy="56987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cap="small" spc="50" dirty="0" smtClean="0">
                <a:ln w="13500">
                  <a:solidFill>
                    <a:schemeClr val="accent1">
                      <a:shade val="2500"/>
                      <a:alpha val="6500"/>
                    </a:schemeClr>
                  </a:solidFill>
                  <a:prstDash val="solid"/>
                </a:ln>
                <a:solidFill>
                  <a:srgbClr val="000000">
                    <a:alpha val="95000"/>
                  </a:srgbClr>
                </a:solidFill>
                <a:latin typeface="Arial"/>
                <a:cs typeface="Arial"/>
              </a:rPr>
              <a:t>Image Acquisition And Interpretation</a:t>
            </a:r>
            <a:endParaRPr lang="en-US" sz="2400" cap="small" spc="50" dirty="0">
              <a:ln w="13500">
                <a:solidFill>
                  <a:schemeClr val="accent1">
                    <a:shade val="2500"/>
                    <a:alpha val="6500"/>
                  </a:schemeClr>
                </a:solidFill>
                <a:prstDash val="solid"/>
              </a:ln>
              <a:solidFill>
                <a:srgbClr val="000000">
                  <a:alpha val="95000"/>
                </a:srgbClr>
              </a:solidFill>
              <a:latin typeface="Arial"/>
              <a:cs typeface="Arial"/>
            </a:endParaRPr>
          </a:p>
        </p:txBody>
      </p:sp>
      <p:sp>
        <p:nvSpPr>
          <p:cNvPr id="9" name="TextBox 8"/>
          <p:cNvSpPr txBox="1"/>
          <p:nvPr/>
        </p:nvSpPr>
        <p:spPr>
          <a:xfrm>
            <a:off x="560805" y="1698780"/>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rotWithShape="1">
          <a:blip r:embed="rId2"/>
          <a:srcRect l="1584" t="2294" r="1893" b="2553"/>
          <a:stretch/>
        </p:blipFill>
        <p:spPr>
          <a:xfrm>
            <a:off x="626781" y="1532223"/>
            <a:ext cx="8319287" cy="4819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54084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Grp="1" noChangeArrowheads="1"/>
          </p:cNvSpPr>
          <p:nvPr>
            <p:ph type="title"/>
          </p:nvPr>
        </p:nvSpPr>
        <p:spPr>
          <a:xfrm>
            <a:off x="107212" y="272135"/>
            <a:ext cx="9144000" cy="787400"/>
          </a:xfrm>
          <a:prstGeom prst="rect">
            <a:avLst/>
          </a:prstGeom>
        </p:spPr>
        <p:txBody>
          <a:bodyPr vert="horz" anchor="ctr">
            <a:normAutofit/>
          </a:bodyPr>
          <a:lstStyle/>
          <a:p>
            <a:pPr lvl="0" algn="ctr">
              <a:spcBef>
                <a:spcPct val="0"/>
              </a:spcBef>
            </a:pPr>
            <a:r>
              <a:rPr lang="en-US" sz="3600" spc="50" smtClean="0">
                <a:ln w="13500">
                  <a:solidFill>
                    <a:schemeClr val="accent1">
                      <a:shade val="2500"/>
                      <a:alpha val="6500"/>
                    </a:schemeClr>
                  </a:solidFill>
                  <a:prstDash val="solid"/>
                </a:ln>
                <a:solidFill>
                  <a:srgbClr val="000000">
                    <a:alpha val="95000"/>
                  </a:srgbClr>
                </a:solidFill>
                <a:latin typeface="Arial"/>
                <a:ea typeface="+mj-ea"/>
                <a:cs typeface="Arial"/>
              </a:rPr>
              <a:t>INFORMATICS </a:t>
            </a:r>
            <a:r>
              <a:rPr lang="en-US" sz="3600" spc="50" dirty="0" smtClean="0">
                <a:ln w="13500">
                  <a:solidFill>
                    <a:schemeClr val="accent1">
                      <a:shade val="2500"/>
                      <a:alpha val="6500"/>
                    </a:schemeClr>
                  </a:solidFill>
                  <a:prstDash val="solid"/>
                </a:ln>
                <a:solidFill>
                  <a:srgbClr val="000000">
                    <a:alpha val="95000"/>
                  </a:srgbClr>
                </a:solidFill>
                <a:latin typeface="Arial"/>
                <a:ea typeface="+mj-ea"/>
                <a:cs typeface="Arial"/>
              </a:rPr>
              <a:t>ACTIVITIES</a:t>
            </a:r>
            <a:endParaRPr kumimoji="0" lang="en-US" sz="3600" i="0" u="none" strike="noStrike" kern="1200" spc="50" normalizeH="0" baseline="0" noProof="0" dirty="0">
              <a:ln w="13500">
                <a:solidFill>
                  <a:schemeClr val="accent1">
                    <a:shade val="2500"/>
                    <a:alpha val="6500"/>
                  </a:schemeClr>
                </a:solidFill>
                <a:prstDash val="solid"/>
              </a:ln>
              <a:solidFill>
                <a:srgbClr val="000000">
                  <a:alpha val="95000"/>
                </a:srgbClr>
              </a:solidFill>
              <a:uLnTx/>
              <a:uFillTx/>
              <a:latin typeface="Arial"/>
              <a:ea typeface="+mj-ea"/>
              <a:cs typeface="Arial"/>
            </a:endParaRPr>
          </a:p>
        </p:txBody>
      </p:sp>
      <p:sp>
        <p:nvSpPr>
          <p:cNvPr id="8" name="Rectangle 2"/>
          <p:cNvSpPr txBox="1">
            <a:spLocks noChangeArrowheads="1"/>
          </p:cNvSpPr>
          <p:nvPr/>
        </p:nvSpPr>
        <p:spPr>
          <a:xfrm>
            <a:off x="107212" y="912850"/>
            <a:ext cx="9144000" cy="56987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cap="small" spc="50" dirty="0" smtClean="0">
                <a:ln w="13500">
                  <a:solidFill>
                    <a:schemeClr val="accent1">
                      <a:shade val="2500"/>
                      <a:alpha val="6500"/>
                    </a:schemeClr>
                  </a:solidFill>
                  <a:prstDash val="solid"/>
                </a:ln>
                <a:solidFill>
                  <a:srgbClr val="000000">
                    <a:alpha val="95000"/>
                  </a:srgbClr>
                </a:solidFill>
                <a:latin typeface="Arial"/>
                <a:cs typeface="Arial"/>
              </a:rPr>
              <a:t>After Imaging</a:t>
            </a:r>
            <a:endParaRPr lang="en-US" sz="2400" cap="small" spc="50" dirty="0">
              <a:ln w="13500">
                <a:solidFill>
                  <a:schemeClr val="accent1">
                    <a:shade val="2500"/>
                    <a:alpha val="6500"/>
                  </a:schemeClr>
                </a:solidFill>
                <a:prstDash val="solid"/>
              </a:ln>
              <a:solidFill>
                <a:srgbClr val="000000">
                  <a:alpha val="95000"/>
                </a:srgbClr>
              </a:solidFill>
              <a:latin typeface="Arial"/>
              <a:cs typeface="Arial"/>
            </a:endParaRPr>
          </a:p>
        </p:txBody>
      </p:sp>
      <p:sp>
        <p:nvSpPr>
          <p:cNvPr id="9" name="TextBox 8"/>
          <p:cNvSpPr txBox="1"/>
          <p:nvPr/>
        </p:nvSpPr>
        <p:spPr>
          <a:xfrm>
            <a:off x="560805" y="1698780"/>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stretch>
            <a:fillRect/>
          </a:stretch>
        </p:blipFill>
        <p:spPr>
          <a:xfrm>
            <a:off x="626781" y="1532223"/>
            <a:ext cx="8319287" cy="4819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65031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Grp="1" noChangeArrowheads="1"/>
          </p:cNvSpPr>
          <p:nvPr>
            <p:ph type="title"/>
          </p:nvPr>
        </p:nvSpPr>
        <p:spPr>
          <a:xfrm>
            <a:off x="107212" y="272135"/>
            <a:ext cx="9144000" cy="787400"/>
          </a:xfrm>
          <a:prstGeom prst="rect">
            <a:avLst/>
          </a:prstGeom>
        </p:spPr>
        <p:txBody>
          <a:bodyPr vert="horz" anchor="ctr">
            <a:normAutofit/>
          </a:bodyPr>
          <a:lstStyle/>
          <a:p>
            <a:pPr lvl="0" algn="ctr">
              <a:spcBef>
                <a:spcPct val="0"/>
              </a:spcBef>
            </a:pPr>
            <a:r>
              <a:rPr lang="en-US" sz="3600" spc="50" smtClean="0">
                <a:ln w="13500">
                  <a:solidFill>
                    <a:schemeClr val="accent1">
                      <a:shade val="2500"/>
                      <a:alpha val="6500"/>
                    </a:schemeClr>
                  </a:solidFill>
                  <a:prstDash val="solid"/>
                </a:ln>
                <a:solidFill>
                  <a:srgbClr val="000000">
                    <a:alpha val="95000"/>
                  </a:srgbClr>
                </a:solidFill>
                <a:latin typeface="Arial"/>
                <a:ea typeface="+mj-ea"/>
                <a:cs typeface="Arial"/>
              </a:rPr>
              <a:t>INFORMATICS </a:t>
            </a:r>
            <a:r>
              <a:rPr lang="en-US" sz="3600" spc="50" dirty="0" smtClean="0">
                <a:ln w="13500">
                  <a:solidFill>
                    <a:schemeClr val="accent1">
                      <a:shade val="2500"/>
                      <a:alpha val="6500"/>
                    </a:schemeClr>
                  </a:solidFill>
                  <a:prstDash val="solid"/>
                </a:ln>
                <a:solidFill>
                  <a:srgbClr val="000000">
                    <a:alpha val="95000"/>
                  </a:srgbClr>
                </a:solidFill>
                <a:latin typeface="Arial"/>
                <a:ea typeface="+mj-ea"/>
                <a:cs typeface="Arial"/>
              </a:rPr>
              <a:t>ACTIVITIES</a:t>
            </a:r>
            <a:endParaRPr kumimoji="0" lang="en-US" sz="3600" i="0" u="none" strike="noStrike" kern="1200" spc="50" normalizeH="0" baseline="0" noProof="0" dirty="0">
              <a:ln w="13500">
                <a:solidFill>
                  <a:schemeClr val="accent1">
                    <a:shade val="2500"/>
                    <a:alpha val="6500"/>
                  </a:schemeClr>
                </a:solidFill>
                <a:prstDash val="solid"/>
              </a:ln>
              <a:solidFill>
                <a:srgbClr val="000000">
                  <a:alpha val="95000"/>
                </a:srgbClr>
              </a:solidFill>
              <a:uLnTx/>
              <a:uFillTx/>
              <a:latin typeface="Arial"/>
              <a:ea typeface="+mj-ea"/>
              <a:cs typeface="Arial"/>
            </a:endParaRPr>
          </a:p>
        </p:txBody>
      </p:sp>
      <p:sp>
        <p:nvSpPr>
          <p:cNvPr id="8" name="Rectangle 2"/>
          <p:cNvSpPr txBox="1">
            <a:spLocks noChangeArrowheads="1"/>
          </p:cNvSpPr>
          <p:nvPr/>
        </p:nvSpPr>
        <p:spPr>
          <a:xfrm>
            <a:off x="107212" y="912850"/>
            <a:ext cx="9144000" cy="569875"/>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cap="small" spc="50" dirty="0" smtClean="0">
                <a:ln w="13500">
                  <a:solidFill>
                    <a:schemeClr val="accent1">
                      <a:shade val="2500"/>
                      <a:alpha val="6500"/>
                    </a:schemeClr>
                  </a:solidFill>
                  <a:prstDash val="solid"/>
                </a:ln>
                <a:solidFill>
                  <a:srgbClr val="000000">
                    <a:alpha val="95000"/>
                  </a:srgbClr>
                </a:solidFill>
                <a:latin typeface="Arial"/>
                <a:cs typeface="Arial"/>
              </a:rPr>
              <a:t>Multiple Societies And Organizations</a:t>
            </a:r>
            <a:endParaRPr lang="en-US" sz="2400" cap="small" spc="50" dirty="0">
              <a:ln w="13500">
                <a:solidFill>
                  <a:schemeClr val="accent1">
                    <a:shade val="2500"/>
                    <a:alpha val="6500"/>
                  </a:schemeClr>
                </a:solidFill>
                <a:prstDash val="solid"/>
              </a:ln>
              <a:solidFill>
                <a:srgbClr val="000000">
                  <a:alpha val="95000"/>
                </a:srgbClr>
              </a:solidFill>
              <a:latin typeface="Arial"/>
              <a:cs typeface="Arial"/>
            </a:endParaRPr>
          </a:p>
        </p:txBody>
      </p:sp>
      <p:sp>
        <p:nvSpPr>
          <p:cNvPr id="9" name="TextBox 8"/>
          <p:cNvSpPr txBox="1"/>
          <p:nvPr/>
        </p:nvSpPr>
        <p:spPr>
          <a:xfrm>
            <a:off x="560805" y="1698780"/>
            <a:ext cx="184666"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rotWithShape="1">
          <a:blip r:embed="rId3"/>
          <a:srcRect l="3924" t="8168" r="6142" b="10965"/>
          <a:stretch/>
        </p:blipFill>
        <p:spPr>
          <a:xfrm>
            <a:off x="392779" y="1482725"/>
            <a:ext cx="8532136" cy="4642044"/>
          </a:xfrm>
          <a:prstGeom prst="rect">
            <a:avLst/>
          </a:prstGeom>
        </p:spPr>
      </p:pic>
      <p:sp>
        <p:nvSpPr>
          <p:cNvPr id="3" name="TextBox 2"/>
          <p:cNvSpPr txBox="1"/>
          <p:nvPr/>
        </p:nvSpPr>
        <p:spPr>
          <a:xfrm>
            <a:off x="2549688" y="6047794"/>
            <a:ext cx="4788791" cy="523220"/>
          </a:xfrm>
          <a:prstGeom prst="rect">
            <a:avLst/>
          </a:prstGeom>
          <a:noFill/>
        </p:spPr>
        <p:txBody>
          <a:bodyPr wrap="none" rtlCol="0">
            <a:spAutoFit/>
          </a:bodyPr>
          <a:lstStyle/>
          <a:p>
            <a:r>
              <a:rPr lang="en-US" sz="2800" dirty="0" smtClean="0"/>
              <a:t>Competition To Collaboration</a:t>
            </a:r>
            <a:endParaRPr lang="en-US" sz="2800" dirty="0"/>
          </a:p>
        </p:txBody>
      </p:sp>
    </p:spTree>
    <p:extLst>
      <p:ext uri="{BB962C8B-B14F-4D97-AF65-F5344CB8AC3E}">
        <p14:creationId xmlns:p14="http://schemas.microsoft.com/office/powerpoint/2010/main" val="36996487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39313789"/>
              </p:ext>
            </p:extLst>
          </p:nvPr>
        </p:nvGraphicFramePr>
        <p:xfrm>
          <a:off x="641243" y="1024701"/>
          <a:ext cx="7474663" cy="2861656"/>
        </p:xfrm>
        <a:graphic>
          <a:graphicData uri="http://schemas.openxmlformats.org/drawingml/2006/table">
            <a:tbl>
              <a:tblPr firstRow="1" bandRow="1">
                <a:tableStyleId>{93296810-A885-4BE3-A3E7-6D5BEEA58F35}</a:tableStyleId>
              </a:tblPr>
              <a:tblGrid>
                <a:gridCol w="354754"/>
                <a:gridCol w="1519813"/>
                <a:gridCol w="1400024"/>
                <a:gridCol w="1400024"/>
                <a:gridCol w="1400024"/>
                <a:gridCol w="1400024"/>
              </a:tblGrid>
              <a:tr h="217093">
                <a:tc gridSpan="2">
                  <a:txBody>
                    <a:bodyPr/>
                    <a:lstStyle/>
                    <a:p>
                      <a:pPr algn="ctr" fontAlgn="b"/>
                      <a:r>
                        <a:rPr lang="en-US" sz="1600" b="0" u="none" strike="noStrike" cap="small" dirty="0">
                          <a:solidFill>
                            <a:srgbClr val="000000"/>
                          </a:solidFill>
                          <a:effectLst/>
                        </a:rPr>
                        <a:t> </a:t>
                      </a:r>
                      <a:r>
                        <a:rPr lang="en-US" sz="1600" b="0" u="none" strike="noStrike" cap="small" dirty="0" smtClean="0">
                          <a:solidFill>
                            <a:srgbClr val="000000"/>
                          </a:solidFill>
                          <a:effectLst/>
                        </a:rPr>
                        <a:t>Innovation</a:t>
                      </a:r>
                      <a:endParaRPr lang="en-US" sz="1600" b="0"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R w="12700" cap="flat" cmpd="sng" algn="ctr">
                      <a:solidFill>
                        <a:prstClr val="white"/>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hMerge="1">
                  <a:txBody>
                    <a:bodyPr/>
                    <a:lstStyle/>
                    <a:p>
                      <a:pPr algn="ctr" fontAlgn="b"/>
                      <a:endParaRPr lang="en-US" sz="1600" b="0" i="0" u="none" strike="noStrike" cap="small" dirty="0">
                        <a:solidFill>
                          <a:schemeClr val="tx1"/>
                        </a:solidFill>
                        <a:effectLst/>
                        <a:latin typeface="Calibri"/>
                      </a:endParaRPr>
                    </a:p>
                  </a:txBody>
                  <a:tcPr marL="12700" marR="12700" marT="12700" marB="0" anchor="ctr">
                    <a:lnL w="12700" cmpd="sng">
                      <a:noFill/>
                    </a:lnL>
                    <a:lnR w="12700" cap="flat" cmpd="sng" algn="ctr">
                      <a:solidFill>
                        <a:prstClr val="white"/>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a:txBody>
                    <a:bodyPr/>
                    <a:lstStyle/>
                    <a:p>
                      <a:pPr algn="ctr" fontAlgn="b"/>
                      <a:r>
                        <a:rPr lang="en-US" sz="1600" b="0" u="none" strike="noStrike" cap="small" dirty="0" smtClean="0">
                          <a:solidFill>
                            <a:srgbClr val="000000"/>
                          </a:solidFill>
                          <a:effectLst/>
                        </a:rPr>
                        <a:t>Productivity</a:t>
                      </a:r>
                      <a:endParaRPr lang="en-US" sz="1600" b="0" i="0" u="none" strike="noStrike" cap="small" dirty="0">
                        <a:solidFill>
                          <a:srgbClr val="000000"/>
                        </a:solidFill>
                        <a:effectLst/>
                        <a:latin typeface="Calibri"/>
                      </a:endParaRPr>
                    </a:p>
                  </a:txBody>
                  <a:tcPr marL="12700" marR="12700" marT="1270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a:txBody>
                    <a:bodyPr/>
                    <a:lstStyle/>
                    <a:p>
                      <a:pPr algn="ctr" fontAlgn="b"/>
                      <a:r>
                        <a:rPr lang="en-US" sz="1600" b="0" u="none" strike="noStrike" cap="small" dirty="0" smtClean="0">
                          <a:solidFill>
                            <a:srgbClr val="000000"/>
                          </a:solidFill>
                          <a:effectLst/>
                        </a:rPr>
                        <a:t>Profitability</a:t>
                      </a:r>
                      <a:endParaRPr lang="en-US" sz="1600" b="0" i="0" u="none" strike="noStrike" cap="small" dirty="0">
                        <a:solidFill>
                          <a:srgbClr val="000000"/>
                        </a:solidFill>
                        <a:effectLst/>
                        <a:latin typeface="Calibri"/>
                      </a:endParaRPr>
                    </a:p>
                  </a:txBody>
                  <a:tcPr marL="12700" marR="12700" marT="1270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a:txBody>
                    <a:bodyPr/>
                    <a:lstStyle/>
                    <a:p>
                      <a:pPr algn="ctr" fontAlgn="b"/>
                      <a:r>
                        <a:rPr lang="en-US" sz="1600" b="0" u="none" strike="noStrike" cap="small" dirty="0" smtClean="0">
                          <a:solidFill>
                            <a:srgbClr val="000000"/>
                          </a:solidFill>
                          <a:effectLst/>
                        </a:rPr>
                        <a:t>Performance</a:t>
                      </a:r>
                      <a:endParaRPr lang="en-US" sz="1600" b="0" i="0" u="none" strike="noStrike" cap="small" dirty="0">
                        <a:solidFill>
                          <a:srgbClr val="000000"/>
                        </a:solidFill>
                        <a:effectLst/>
                        <a:latin typeface="Calibri"/>
                      </a:endParaRPr>
                    </a:p>
                  </a:txBody>
                  <a:tcPr marL="12700" marR="12700" marT="12700" marB="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c>
                  <a:txBody>
                    <a:bodyPr/>
                    <a:lstStyle/>
                    <a:p>
                      <a:pPr algn="ctr" fontAlgn="b"/>
                      <a:r>
                        <a:rPr lang="en-US" sz="1600" b="0" u="none" strike="noStrike" cap="small" dirty="0" smtClean="0">
                          <a:solidFill>
                            <a:srgbClr val="000000"/>
                          </a:solidFill>
                          <a:effectLst/>
                        </a:rPr>
                        <a:t>Presence</a:t>
                      </a:r>
                      <a:endParaRPr lang="en-US" sz="1600" b="0" i="0" u="none" strike="noStrike" cap="small" dirty="0">
                        <a:solidFill>
                          <a:srgbClr val="000000"/>
                        </a:solidFill>
                        <a:effectLst/>
                        <a:latin typeface="Calibri"/>
                      </a:endParaRPr>
                    </a:p>
                  </a:txBody>
                  <a:tcPr marL="12700" marR="12700" marT="12700" marB="0" anchor="ctr">
                    <a:lnL w="12700" cap="flat" cmpd="sng" algn="ctr">
                      <a:solidFill>
                        <a:prstClr val="white"/>
                      </a:solidFill>
                      <a:prstDash val="solid"/>
                      <a:round/>
                      <a:headEnd type="none" w="med" len="med"/>
                      <a:tailEnd type="none" w="med" len="med"/>
                    </a:lnL>
                    <a:lnR w="38100" cap="flat" cmpd="sng" algn="ctr">
                      <a:solidFill>
                        <a:prstClr val="white">
                          <a:lumMod val="50000"/>
                        </a:prstClr>
                      </a:solidFill>
                      <a:prstDash val="solid"/>
                      <a:round/>
                      <a:headEnd type="none" w="med" len="med"/>
                      <a:tailEnd type="none" w="med" len="med"/>
                    </a:lnR>
                    <a:lnT w="381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solidFill>
                      <a:schemeClr val="bg1">
                        <a:lumMod val="50000"/>
                        <a:lumOff val="50000"/>
                      </a:schemeClr>
                    </a:solidFill>
                  </a:tcPr>
                </a:tc>
              </a:tr>
              <a:tr h="217093">
                <a:tc rowSpan="6">
                  <a:txBody>
                    <a:bodyPr/>
                    <a:lstStyle/>
                    <a:p>
                      <a:pPr algn="ctr" fontAlgn="b"/>
                      <a:r>
                        <a:rPr lang="en-US" sz="1600" b="0" i="0" u="none" strike="noStrike" cap="small" dirty="0" smtClean="0">
                          <a:solidFill>
                            <a:srgbClr val="000000"/>
                          </a:solidFill>
                          <a:effectLst/>
                          <a:latin typeface="Calibri"/>
                        </a:rPr>
                        <a:t>Current State</a:t>
                      </a:r>
                      <a:endParaRPr lang="en-US" sz="1600" b="0" i="0" u="none" strike="noStrike" cap="small" dirty="0">
                        <a:solidFill>
                          <a:srgbClr val="000000"/>
                        </a:solidFill>
                        <a:effectLst/>
                        <a:latin typeface="Calibri"/>
                      </a:endParaRPr>
                    </a:p>
                  </a:txBody>
                  <a:tcPr marL="12700" marR="12700" marT="12700" marB="0" vert="vert270" anchor="ctr">
                    <a:lnL w="38100" cap="flat" cmpd="sng" algn="ctr">
                      <a:solidFill>
                        <a:prstClr val="white">
                          <a:lumMod val="50000"/>
                        </a:prstClr>
                      </a:solidFill>
                      <a:prstDash val="solid"/>
                      <a:round/>
                      <a:headEnd type="none" w="med" len="med"/>
                      <a:tailEnd type="none" w="med" len="med"/>
                    </a:lnL>
                    <a:lnT w="28575"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50" b="1" u="none" strike="noStrike" cap="small" dirty="0">
                          <a:effectLst/>
                        </a:rPr>
                        <a:t>RIS</a:t>
                      </a:r>
                      <a:endParaRPr lang="en-US" sz="1050" b="1" i="0" u="none" strike="noStrike" cap="small" dirty="0">
                        <a:solidFill>
                          <a:srgbClr val="000000"/>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c>
                  <a:txBody>
                    <a:bodyPr/>
                    <a:lstStyle/>
                    <a:p>
                      <a:pPr algn="l" fontAlgn="b"/>
                      <a:r>
                        <a:rPr lang="en-US" sz="1200" cap="small" dirty="0" smtClean="0">
                          <a:solidFill>
                            <a:srgbClr val="008000"/>
                          </a:solidFill>
                          <a:latin typeface="Wingdings"/>
                          <a:ea typeface="Wingdings"/>
                          <a:cs typeface="Wingdings"/>
                          <a:sym typeface="Wingdings"/>
                        </a:rPr>
                        <a:t>  </a:t>
                      </a:r>
                      <a:r>
                        <a:rPr lang="en-US" sz="1200" cap="small" dirty="0" smtClean="0">
                          <a:solidFill>
                            <a:srgbClr val="01E204"/>
                          </a:solidFill>
                          <a:latin typeface="Wingdings"/>
                          <a:ea typeface="Wingdings"/>
                          <a:cs typeface="Wingdings"/>
                          <a:sym typeface="Wingdings"/>
                        </a:rPr>
                        <a:t></a:t>
                      </a:r>
                      <a:endParaRPr lang="en-US" sz="1200" b="0" i="0" u="none" strike="noStrike" cap="small" dirty="0">
                        <a:solidFill>
                          <a:srgbClr val="01E204"/>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solidFill>
                      <a:schemeClr val="accent3">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srgbClr val="3366FF"/>
                      </a:solidFill>
                      <a:prstDash val="solid"/>
                      <a:round/>
                      <a:headEnd type="none" w="med" len="med"/>
                      <a:tailEnd type="none" w="med" len="med"/>
                    </a:lnL>
                    <a:solidFill>
                      <a:schemeClr val="accent2">
                        <a:lumMod val="40000"/>
                        <a:lumOff val="60000"/>
                      </a:schemeClr>
                    </a:solidFill>
                  </a:tcPr>
                </a:tc>
                <a:tc>
                  <a:txBody>
                    <a:bodyPr/>
                    <a:lstStyle/>
                    <a:p>
                      <a:pPr algn="ctr" fontAlgn="b"/>
                      <a:r>
                        <a:rPr lang="en-US" sz="1050" b="1" u="none" strike="noStrike" cap="small" dirty="0">
                          <a:effectLst/>
                        </a:rPr>
                        <a:t>PACS</a:t>
                      </a:r>
                      <a:endParaRPr lang="en-US" sz="1050" b="1" i="0" u="none" strike="noStrike" cap="small" dirty="0">
                        <a:solidFill>
                          <a:srgbClr val="000000"/>
                        </a:solidFill>
                        <a:effectLst/>
                        <a:latin typeface="Calibri"/>
                      </a:endParaRPr>
                    </a:p>
                  </a:txBody>
                  <a:tcPr marL="12700" marR="12700" marT="12700" marB="0" anchor="ctr">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cap="small" dirty="0" smtClean="0">
                          <a:solidFill>
                            <a:srgbClr val="008000"/>
                          </a:solidFill>
                          <a:latin typeface="Wingdings"/>
                          <a:ea typeface="Wingdings"/>
                          <a:cs typeface="Wingdings"/>
                          <a:sym typeface="Wingdings"/>
                        </a:rPr>
                        <a:t>  </a:t>
                      </a:r>
                      <a:r>
                        <a:rPr lang="en-US" sz="1200" cap="small" dirty="0" smtClean="0">
                          <a:solidFill>
                            <a:srgbClr val="01E204"/>
                          </a:solidFill>
                          <a:latin typeface="Wingdings"/>
                          <a:ea typeface="Wingdings"/>
                          <a:cs typeface="Wingdings"/>
                          <a:sym typeface="Wingdings"/>
                        </a:rPr>
                        <a:t></a:t>
                      </a:r>
                      <a:endParaRPr lang="en-US" sz="1200" b="0" i="0" u="none" strike="noStrike" cap="small" dirty="0" smtClean="0">
                        <a:solidFill>
                          <a:srgbClr val="01E204"/>
                        </a:solidFill>
                        <a:effectLst/>
                        <a:latin typeface="Calibri"/>
                      </a:endParaRPr>
                    </a:p>
                  </a:txBody>
                  <a:tcPr marL="12700" marR="12700" marT="12700" marB="0" anchor="ctr">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3">
                        <a:lumMod val="40000"/>
                        <a:lumOff val="6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srgbClr val="3366FF"/>
                      </a:solidFill>
                      <a:prstDash val="solid"/>
                      <a:round/>
                      <a:headEnd type="none" w="med" len="med"/>
                      <a:tailEnd type="none" w="med" len="med"/>
                    </a:lnL>
                    <a:solidFill>
                      <a:schemeClr val="accent2">
                        <a:lumMod val="20000"/>
                        <a:lumOff val="80000"/>
                      </a:schemeClr>
                    </a:solidFill>
                  </a:tcPr>
                </a:tc>
                <a:tc>
                  <a:txBody>
                    <a:bodyPr/>
                    <a:lstStyle/>
                    <a:p>
                      <a:pPr algn="ctr" fontAlgn="b"/>
                      <a:r>
                        <a:rPr lang="en-US" sz="1050" b="1" u="none" strike="noStrike" cap="small" dirty="0">
                          <a:effectLst/>
                        </a:rPr>
                        <a:t>Speech </a:t>
                      </a:r>
                      <a:r>
                        <a:rPr lang="en-US" sz="1050" b="1" u="none" strike="noStrike" cap="small" dirty="0" smtClean="0">
                          <a:effectLst/>
                        </a:rPr>
                        <a:t>Recognition</a:t>
                      </a:r>
                      <a:endParaRPr lang="en-US" sz="1050" b="1" i="0" u="none" strike="noStrike" cap="small" dirty="0">
                        <a:solidFill>
                          <a:srgbClr val="000000"/>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FF0000"/>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3">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srgbClr val="3366FF"/>
                      </a:solidFill>
                      <a:prstDash val="solid"/>
                      <a:round/>
                      <a:headEnd type="none" w="med" len="med"/>
                      <a:tailEnd type="none" w="med" len="med"/>
                    </a:lnL>
                    <a:solidFill>
                      <a:schemeClr val="accent2">
                        <a:lumMod val="40000"/>
                        <a:lumOff val="60000"/>
                      </a:schemeClr>
                    </a:solidFill>
                  </a:tcPr>
                </a:tc>
                <a:tc>
                  <a:txBody>
                    <a:bodyPr/>
                    <a:lstStyle/>
                    <a:p>
                      <a:pPr algn="ctr" fontAlgn="b"/>
                      <a:r>
                        <a:rPr lang="en-US" sz="1050" b="1" i="0" u="none" strike="noStrike" cap="small" dirty="0" err="1" smtClean="0">
                          <a:solidFill>
                            <a:schemeClr val="dk1"/>
                          </a:solidFill>
                          <a:effectLst/>
                          <a:latin typeface="+mn-lt"/>
                        </a:rPr>
                        <a:t>Adv</a:t>
                      </a:r>
                      <a:r>
                        <a:rPr lang="en-US" sz="1050" b="1" i="0" u="none" strike="noStrike" cap="small" baseline="0" dirty="0" smtClean="0">
                          <a:solidFill>
                            <a:schemeClr val="dk1"/>
                          </a:solidFill>
                          <a:effectLst/>
                          <a:latin typeface="+mn-lt"/>
                        </a:rPr>
                        <a:t> Vis, 3D, CAD</a:t>
                      </a:r>
                      <a:endParaRPr lang="en-US" sz="1050" b="1" i="0" u="none" strike="noStrike" cap="small" dirty="0">
                        <a:solidFill>
                          <a:srgbClr val="000000"/>
                        </a:solidFill>
                        <a:effectLst/>
                        <a:latin typeface="Calibri"/>
                      </a:endParaRPr>
                    </a:p>
                  </a:txBody>
                  <a:tcPr marL="12700" marR="12700" marT="12700" marB="0" anchor="ctr">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cap="small" dirty="0" smtClean="0">
                          <a:solidFill>
                            <a:srgbClr val="FF0000"/>
                          </a:solidFill>
                          <a:latin typeface="Wingdings"/>
                          <a:ea typeface="Wingdings"/>
                          <a:cs typeface="Wingdings"/>
                          <a:sym typeface="Wingdings"/>
                        </a:rPr>
                        <a:t>  </a:t>
                      </a:r>
                      <a:r>
                        <a:rPr lang="en-US" sz="1200" cap="small" dirty="0" smtClean="0">
                          <a:solidFill>
                            <a:srgbClr val="01E204"/>
                          </a:solidFill>
                          <a:latin typeface="Wingdings"/>
                          <a:ea typeface="Wingdings"/>
                          <a:cs typeface="Wingdings"/>
                          <a:sym typeface="Wingdings"/>
                        </a:rPr>
                        <a:t></a:t>
                      </a:r>
                      <a:endParaRPr lang="en-US" sz="1200" b="0" i="0" u="none" strike="noStrike" cap="small" dirty="0" smtClean="0">
                        <a:solidFill>
                          <a:srgbClr val="000000"/>
                        </a:solidFill>
                        <a:effectLst/>
                        <a:latin typeface="Calibri"/>
                      </a:endParaRPr>
                    </a:p>
                  </a:txBody>
                  <a:tcPr marL="12700" marR="12700" marT="12700" marB="0" anchor="ctr">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cap="small" dirty="0" smtClean="0">
                          <a:solidFill>
                            <a:srgbClr val="01E204"/>
                          </a:solidFill>
                          <a:latin typeface="Wingdings"/>
                          <a:ea typeface="Wingdings"/>
                          <a:cs typeface="Wingdings"/>
                          <a:sym typeface="Wingdings"/>
                        </a:rPr>
                        <a:t>  </a:t>
                      </a:r>
                      <a:endParaRPr lang="en-US" sz="1200" b="0" i="0" u="none" strike="noStrike" cap="small" dirty="0" smtClean="0">
                        <a:solidFill>
                          <a:srgbClr val="000000"/>
                        </a:solidFill>
                        <a:effectLst/>
                        <a:latin typeface="Calibri"/>
                      </a:endParaRPr>
                    </a:p>
                  </a:txBody>
                  <a:tcPr marL="12700" marR="12700" marT="12700" marB="0" anchor="ctr">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cap="small" dirty="0" smtClean="0">
                          <a:solidFill>
                            <a:srgbClr val="FF0000"/>
                          </a:solidFill>
                          <a:latin typeface="Wingdings"/>
                          <a:ea typeface="Wingdings"/>
                          <a:cs typeface="Wingdings"/>
                          <a:sym typeface="Wingdings"/>
                        </a:rPr>
                        <a:t>  </a:t>
                      </a:r>
                      <a:endParaRPr lang="en-US" sz="1200" b="0" i="0" u="none" strike="noStrike" cap="small" dirty="0" smtClean="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3">
                        <a:lumMod val="40000"/>
                        <a:lumOff val="6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srgbClr val="3366FF"/>
                      </a:solidFill>
                      <a:prstDash val="solid"/>
                      <a:round/>
                      <a:headEnd type="none" w="med" len="med"/>
                      <a:tailEnd type="none" w="med" len="med"/>
                    </a:lnL>
                    <a:solidFill>
                      <a:schemeClr val="accent2">
                        <a:lumMod val="40000"/>
                        <a:lumOff val="60000"/>
                      </a:schemeClr>
                    </a:solidFill>
                  </a:tcPr>
                </a:tc>
                <a:tc>
                  <a:txBody>
                    <a:bodyPr/>
                    <a:lstStyle/>
                    <a:p>
                      <a:pPr algn="ctr" fontAlgn="b"/>
                      <a:r>
                        <a:rPr lang="en-US" sz="1050" b="1" u="none" strike="noStrike" cap="small" dirty="0">
                          <a:effectLst/>
                        </a:rPr>
                        <a:t>Image </a:t>
                      </a:r>
                      <a:r>
                        <a:rPr lang="en-US" sz="1050" b="1" u="none" strike="noStrike" cap="small" dirty="0" smtClean="0">
                          <a:effectLst/>
                        </a:rPr>
                        <a:t>Distribution</a:t>
                      </a:r>
                      <a:endParaRPr lang="en-US" sz="1050" b="1" i="0" u="none" strike="noStrike" cap="small" dirty="0">
                        <a:solidFill>
                          <a:srgbClr val="000000"/>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3">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u="none" strike="noStrike" cap="small" dirty="0" smtClean="0">
                          <a:solidFill>
                            <a:srgbClr val="01E204"/>
                          </a:solidFill>
                          <a:effectLst/>
                        </a:rPr>
                        <a:t>          </a:t>
                      </a:r>
                      <a:r>
                        <a:rPr lang="en-US" sz="1200" cap="small" dirty="0" smtClean="0">
                          <a:solidFill>
                            <a:srgbClr val="F4F601"/>
                          </a:solidFill>
                          <a:latin typeface="Wingdings"/>
                          <a:ea typeface="Wingdings"/>
                          <a:cs typeface="Wingdings"/>
                          <a:sym typeface="Wingdings"/>
                        </a:rPr>
                        <a:t></a:t>
                      </a:r>
                      <a:endParaRPr lang="en-US" sz="1200" b="0" i="0" u="none" strike="noStrike" cap="small" dirty="0" smtClean="0">
                        <a:solidFill>
                          <a:srgbClr val="F4F601"/>
                        </a:solidFill>
                        <a:effectLst/>
                        <a:latin typeface="Calibri"/>
                      </a:endParaRPr>
                    </a:p>
                  </a:txBody>
                  <a:tcPr marL="12700" marR="12700" marT="12700" marB="0" anchor="ctr">
                    <a:solidFill>
                      <a:schemeClr val="accent3">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3">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lnL w="38100" cap="flat" cmpd="sng" algn="ctr">
                      <a:solidFill>
                        <a:srgbClr val="3366FF"/>
                      </a:solidFill>
                      <a:prstDash val="solid"/>
                      <a:round/>
                      <a:headEnd type="none" w="med" len="med"/>
                      <a:tailEnd type="none" w="med" len="med"/>
                    </a:lnL>
                    <a:lnB w="38100" cap="flat" cmpd="sng" algn="ctr">
                      <a:solidFill>
                        <a:srgbClr val="3366FF"/>
                      </a:solidFill>
                      <a:prstDash val="solid"/>
                      <a:round/>
                      <a:headEnd type="none" w="med" len="med"/>
                      <a:tailEnd type="none" w="med" len="med"/>
                    </a:lnB>
                    <a:solidFill>
                      <a:schemeClr val="accent2">
                        <a:lumMod val="20000"/>
                        <a:lumOff val="80000"/>
                      </a:schemeClr>
                    </a:solidFill>
                  </a:tcPr>
                </a:tc>
                <a:tc>
                  <a:txBody>
                    <a:bodyPr/>
                    <a:lstStyle/>
                    <a:p>
                      <a:pPr algn="ctr" fontAlgn="b"/>
                      <a:r>
                        <a:rPr lang="en-US" sz="1050" b="1" u="none" strike="noStrike" cap="small" dirty="0" err="1" smtClean="0">
                          <a:effectLst/>
                        </a:rPr>
                        <a:t>TeleRadiology</a:t>
                      </a:r>
                      <a:endParaRPr lang="en-US" sz="1050" b="1" i="0" u="none" strike="noStrike" cap="small" dirty="0">
                        <a:solidFill>
                          <a:srgbClr val="000000"/>
                        </a:solidFill>
                        <a:effectLst/>
                        <a:latin typeface="Calibri"/>
                      </a:endParaRPr>
                    </a:p>
                  </a:txBody>
                  <a:tcPr marL="12700" marR="12700" marT="12700" marB="0">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u="none" strike="noStrike" cap="small" dirty="0" smtClean="0">
                          <a:solidFill>
                            <a:srgbClr val="01E204"/>
                          </a:solidFill>
                          <a:effectLst/>
                        </a:rPr>
                        <a:t>          </a:t>
                      </a:r>
                      <a:r>
                        <a:rPr lang="en-US" sz="1200" cap="small" dirty="0" smtClean="0">
                          <a:solidFill>
                            <a:srgbClr val="F4F601"/>
                          </a:solidFill>
                          <a:latin typeface="Wingdings"/>
                          <a:ea typeface="Wingdings"/>
                          <a:cs typeface="Wingdings"/>
                          <a:sym typeface="Wingdings"/>
                        </a:rPr>
                        <a:t></a:t>
                      </a:r>
                      <a:endParaRPr lang="en-US" sz="1200" b="0" i="0" u="none" strike="noStrike" cap="small" dirty="0">
                        <a:solidFill>
                          <a:srgbClr val="01E204"/>
                        </a:solidFill>
                        <a:effectLst/>
                        <a:latin typeface="Calibri"/>
                      </a:endParaRPr>
                    </a:p>
                  </a:txBody>
                  <a:tcPr marL="12700" marR="12700" marT="12700" marB="0" anchor="ctr">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lnB w="28575" cap="flat" cmpd="sng" algn="ctr">
                      <a:solidFill>
                        <a:prstClr val="white">
                          <a:lumMod val="50000"/>
                        </a:prstClr>
                      </a:solidFill>
                      <a:prstDash val="solid"/>
                      <a:round/>
                      <a:headEnd type="none" w="med" len="med"/>
                      <a:tailEnd type="none" w="med" len="med"/>
                    </a:lnB>
                    <a:solidFill>
                      <a:schemeClr val="accent3">
                        <a:lumMod val="40000"/>
                        <a:lumOff val="60000"/>
                      </a:schemeClr>
                    </a:solidFill>
                  </a:tcPr>
                </a:tc>
              </a:tr>
              <a:tr h="217093">
                <a:tc rowSpan="6">
                  <a:txBody>
                    <a:bodyPr/>
                    <a:lstStyle/>
                    <a:p>
                      <a:pPr algn="ctr" fontAlgn="b"/>
                      <a:r>
                        <a:rPr lang="en-US" sz="1600" b="0" i="0" u="none" strike="noStrike" cap="small" dirty="0" smtClean="0">
                          <a:solidFill>
                            <a:schemeClr val="bg1"/>
                          </a:solidFill>
                          <a:effectLst/>
                          <a:latin typeface="Calibri"/>
                        </a:rPr>
                        <a:t>Future State</a:t>
                      </a:r>
                      <a:endParaRPr lang="en-US" sz="1600" b="0" i="0" u="none" strike="noStrike" cap="small" dirty="0">
                        <a:solidFill>
                          <a:schemeClr val="bg1"/>
                        </a:solidFill>
                        <a:effectLst/>
                        <a:latin typeface="Calibri"/>
                      </a:endParaRPr>
                    </a:p>
                  </a:txBody>
                  <a:tcPr marL="12700" marR="12700" marT="12700" marB="0" vert="vert270" anchor="ctr">
                    <a:lnL w="38100" cap="flat" cmpd="sng" algn="ctr">
                      <a:solidFill>
                        <a:prstClr val="white">
                          <a:lumMod val="50000"/>
                        </a:prstClr>
                      </a:solidFill>
                      <a:prstDash val="solid"/>
                      <a:round/>
                      <a:headEnd type="none" w="med" len="med"/>
                      <a:tailEnd type="none" w="med" len="med"/>
                    </a:lnL>
                    <a:lnT w="28575"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2"/>
                    </a:solidFill>
                  </a:tcPr>
                </a:tc>
                <a:tc>
                  <a:txBody>
                    <a:bodyPr/>
                    <a:lstStyle/>
                    <a:p>
                      <a:pPr algn="ctr" fontAlgn="b"/>
                      <a:r>
                        <a:rPr lang="en-US" sz="1050" b="1" u="none" strike="noStrike" cap="small" dirty="0">
                          <a:solidFill>
                            <a:schemeClr val="bg1"/>
                          </a:solidFill>
                          <a:effectLst/>
                        </a:rPr>
                        <a:t>Image Sharing</a:t>
                      </a:r>
                      <a:endParaRPr lang="en-US" sz="1050" b="1" i="0" u="none" strike="noStrike" cap="small" dirty="0">
                        <a:solidFill>
                          <a:schemeClr val="bg1"/>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solidFill>
                      <a:schemeClr val="accent2">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50" b="1" u="none" strike="noStrike" cap="small" dirty="0" smtClean="0">
                          <a:effectLst/>
                        </a:rPr>
                        <a:t>Structured Reporting</a:t>
                      </a:r>
                      <a:endParaRPr lang="en-US" sz="1050" b="1"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2">
                        <a:lumMod val="40000"/>
                        <a:lumOff val="6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50" b="1" u="none" strike="noStrike" cap="small" dirty="0" smtClean="0">
                          <a:effectLst/>
                        </a:rPr>
                        <a:t>Communication </a:t>
                      </a:r>
                      <a:r>
                        <a:rPr lang="en-US" sz="1050" b="1" u="none" strike="noStrike" cap="small" dirty="0">
                          <a:effectLst/>
                        </a:rPr>
                        <a:t>Tech</a:t>
                      </a:r>
                      <a:endParaRPr lang="en-US" sz="1050" b="1"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 </a:t>
                      </a:r>
                      <a:endParaRPr lang="en-US" sz="1200" b="0"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2">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50" b="1" u="none" strike="noStrike" cap="small" dirty="0">
                          <a:effectLst/>
                        </a:rPr>
                        <a:t>Imaging CDS</a:t>
                      </a:r>
                      <a:endParaRPr lang="en-US" sz="1050" b="1"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2">
                        <a:lumMod val="40000"/>
                        <a:lumOff val="6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50" b="1" u="none" strike="noStrike" cap="small" dirty="0">
                          <a:effectLst/>
                        </a:rPr>
                        <a:t>Imaging EHR</a:t>
                      </a:r>
                      <a:endParaRPr lang="en-US" sz="1050" b="1"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solidFill>
                      <a:schemeClr val="accent2">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cap="small" dirty="0" smtClean="0">
                          <a:solidFill>
                            <a:srgbClr val="00FC02"/>
                          </a:solidFill>
                          <a:effectLst/>
                          <a:latin typeface="Calibri"/>
                        </a:rPr>
                        <a:t>        </a:t>
                      </a:r>
                      <a:r>
                        <a:rPr lang="en-US" sz="1200" u="none" strike="noStrike" cap="small" dirty="0" smtClean="0">
                          <a:solidFill>
                            <a:srgbClr val="01E204"/>
                          </a:solidFill>
                          <a:effectLst/>
                        </a:rPr>
                        <a:t> </a:t>
                      </a:r>
                      <a:r>
                        <a:rPr lang="en-US" sz="1200" cap="small" dirty="0" smtClean="0">
                          <a:solidFill>
                            <a:srgbClr val="F4F601"/>
                          </a:solidFill>
                          <a:latin typeface="Wingdings"/>
                          <a:ea typeface="Wingdings"/>
                          <a:cs typeface="Wingdings"/>
                          <a:sym typeface="Wingdings"/>
                        </a:rPr>
                        <a:t></a:t>
                      </a:r>
                      <a:endParaRPr lang="en-US" sz="1200" b="0" i="0" u="none" strike="noStrike" cap="small" dirty="0">
                        <a:solidFill>
                          <a:srgbClr val="00FC02"/>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 </a:t>
                      </a:r>
                      <a:endParaRPr lang="en-US" sz="1200" b="0" i="0" u="none" strike="noStrike" cap="small" dirty="0">
                        <a:solidFill>
                          <a:srgbClr val="01E204"/>
                        </a:solidFill>
                        <a:effectLst/>
                        <a:latin typeface="Calibri"/>
                      </a:endParaRPr>
                    </a:p>
                  </a:txBody>
                  <a:tcPr marL="12700" marR="12700" marT="12700" marB="0" anchor="ctr">
                    <a:solidFill>
                      <a:schemeClr val="accent2">
                        <a:lumMod val="20000"/>
                        <a:lumOff val="8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solidFill>
                      <a:schemeClr val="accent2">
                        <a:lumMod val="20000"/>
                        <a:lumOff val="80000"/>
                      </a:schemeClr>
                    </a:solidFill>
                  </a:tcPr>
                </a:tc>
              </a:tr>
              <a:tr h="217093">
                <a:tc vMerge="1">
                  <a:txBody>
                    <a:bodyPr/>
                    <a:lstStyle/>
                    <a:p>
                      <a:pPr algn="ctr" fontAlgn="b"/>
                      <a:endParaRPr lang="en-US" sz="1050" b="1" i="0" u="none" strike="noStrike" cap="small" dirty="0">
                        <a:solidFill>
                          <a:srgbClr val="000000"/>
                        </a:solidFill>
                        <a:effectLst/>
                        <a:latin typeface="Calibri"/>
                      </a:endParaRPr>
                    </a:p>
                  </a:txBody>
                  <a:tcPr marL="12700" marR="12700" marT="12700" marB="0" anchor="ctr">
                    <a:lnL w="38100" cap="flat" cmpd="sng" algn="ctr">
                      <a:solidFill>
                        <a:prstClr val="white">
                          <a:lumMod val="50000"/>
                        </a:prstClr>
                      </a:solidFill>
                      <a:prstDash val="solid"/>
                      <a:round/>
                      <a:headEnd type="none" w="med" len="med"/>
                      <a:tailEnd type="none" w="med" len="med"/>
                    </a:lnL>
                    <a:lnT w="38100" cap="flat" cmpd="sng" algn="ctr">
                      <a:solidFill>
                        <a:prstClr val="white">
                          <a:lumMod val="50000"/>
                        </a:prstClr>
                      </a:solidFill>
                      <a:prstDash val="solid"/>
                      <a:round/>
                      <a:headEnd type="none" w="med" len="med"/>
                      <a:tailEnd type="none" w="med" len="med"/>
                    </a:lnT>
                    <a:lnB w="38100" cap="flat" cmpd="sng" algn="ctr">
                      <a:solidFill>
                        <a:prstClr val="white">
                          <a:lumMod val="50000"/>
                        </a:prstClr>
                      </a:solidFill>
                      <a:prstDash val="solid"/>
                      <a:round/>
                      <a:headEnd type="none" w="med" len="med"/>
                      <a:tailEnd type="none" w="med" len="med"/>
                    </a:lnB>
                    <a:solidFill>
                      <a:schemeClr val="accent3"/>
                    </a:solidFill>
                  </a:tcPr>
                </a:tc>
                <a:tc>
                  <a:txBody>
                    <a:bodyPr/>
                    <a:lstStyle/>
                    <a:p>
                      <a:pPr algn="ctr" fontAlgn="b"/>
                      <a:r>
                        <a:rPr lang="en-US" sz="1050" b="1" u="none" strike="noStrike" cap="small" dirty="0">
                          <a:effectLst/>
                        </a:rPr>
                        <a:t>Imaging PHR</a:t>
                      </a:r>
                      <a:endParaRPr lang="en-US" sz="1050" b="1" i="0" u="none" strike="noStrike" cap="small" dirty="0">
                        <a:solidFill>
                          <a:srgbClr val="000000"/>
                        </a:solidFill>
                        <a:effectLst/>
                        <a:latin typeface="Calibri"/>
                      </a:endParaRPr>
                    </a:p>
                  </a:txBody>
                  <a:tcPr marL="12700" marR="12700" marT="12700" marB="0" anchor="ct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c>
                  <a:txBody>
                    <a:bodyPr/>
                    <a:lstStyle/>
                    <a:p>
                      <a:pPr algn="l" fontAlgn="b"/>
                      <a:r>
                        <a:rPr lang="en-US" sz="1200" cap="small" dirty="0" smtClean="0">
                          <a:solidFill>
                            <a:srgbClr val="FF0000"/>
                          </a:solidFill>
                          <a:latin typeface="Wingdings"/>
                          <a:ea typeface="Wingdings"/>
                          <a:cs typeface="Wingdings"/>
                          <a:sym typeface="Wingdings"/>
                        </a:rPr>
                        <a:t>  </a:t>
                      </a:r>
                      <a:endParaRPr lang="en-US" sz="1200" b="0" i="0" u="none" strike="noStrike" cap="small" dirty="0">
                        <a:solidFill>
                          <a:srgbClr val="000000"/>
                        </a:solidFill>
                        <a:effectLst/>
                        <a:latin typeface="Calibri"/>
                      </a:endParaRPr>
                    </a:p>
                  </a:txBody>
                  <a:tcPr marL="12700" marR="12700" marT="12700" marB="0" anchor="ct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cap="small" dirty="0" smtClean="0">
                          <a:solidFill>
                            <a:srgbClr val="FF0000"/>
                          </a:solidFill>
                          <a:effectLst/>
                          <a:latin typeface="Calibri"/>
                        </a:rPr>
                        <a:t>         </a:t>
                      </a:r>
                      <a:r>
                        <a:rPr lang="en-US" sz="1200" cap="small" dirty="0" smtClean="0">
                          <a:solidFill>
                            <a:srgbClr val="F4F601"/>
                          </a:solidFill>
                          <a:latin typeface="Wingdings"/>
                          <a:ea typeface="Wingdings"/>
                          <a:cs typeface="Wingdings"/>
                          <a:sym typeface="Wingdings"/>
                        </a:rPr>
                        <a:t></a:t>
                      </a:r>
                      <a:endParaRPr lang="en-US" sz="1200" b="0" i="0" u="none" strike="noStrike" cap="small" dirty="0" smtClean="0">
                        <a:solidFill>
                          <a:srgbClr val="FF0000"/>
                        </a:solidFill>
                        <a:effectLst/>
                        <a:latin typeface="Calibri"/>
                      </a:endParaRPr>
                    </a:p>
                  </a:txBody>
                  <a:tcPr marL="12700" marR="12700" marT="12700" marB="0" anchor="ct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c>
                  <a:txBody>
                    <a:bodyPr/>
                    <a:lstStyle/>
                    <a:p>
                      <a:pPr algn="l" fontAlgn="b"/>
                      <a:r>
                        <a:rPr lang="en-US" sz="1200" cap="small" dirty="0" smtClean="0">
                          <a:solidFill>
                            <a:srgbClr val="01E204"/>
                          </a:solidFill>
                          <a:latin typeface="Wingdings"/>
                          <a:ea typeface="Wingdings"/>
                          <a:cs typeface="Wingdings"/>
                          <a:sym typeface="Wingdings"/>
                        </a:rPr>
                        <a:t>  </a:t>
                      </a:r>
                      <a:endParaRPr lang="en-US" sz="1200" b="0" i="0" u="none" strike="noStrike" cap="small" dirty="0">
                        <a:solidFill>
                          <a:srgbClr val="01E204"/>
                        </a:solidFill>
                        <a:effectLst/>
                        <a:latin typeface="Calibri"/>
                      </a:endParaRPr>
                    </a:p>
                  </a:txBody>
                  <a:tcPr marL="12700" marR="12700" marT="12700" marB="0" anchor="ctr">
                    <a:lnR w="38100" cap="flat" cmpd="sng" algn="ctr">
                      <a:solidFill>
                        <a:prstClr val="white">
                          <a:lumMod val="50000"/>
                        </a:prstClr>
                      </a:solidFill>
                      <a:prstDash val="solid"/>
                      <a:round/>
                      <a:headEnd type="none" w="med" len="med"/>
                      <a:tailEnd type="none" w="med" len="med"/>
                    </a:lnR>
                    <a:lnB w="38100" cap="flat" cmpd="sng" algn="ctr">
                      <a:solidFill>
                        <a:prstClr val="white">
                          <a:lumMod val="50000"/>
                        </a:prstClr>
                      </a:solidFill>
                      <a:prstDash val="solid"/>
                      <a:round/>
                      <a:headEnd type="none" w="med" len="med"/>
                      <a:tailEnd type="none" w="med" len="med"/>
                    </a:lnB>
                    <a:solidFill>
                      <a:schemeClr val="accent2">
                        <a:lumMod val="40000"/>
                        <a:lumOff val="60000"/>
                      </a:schemeClr>
                    </a:solidFill>
                  </a:tcPr>
                </a:tc>
              </a:tr>
            </a:tbl>
          </a:graphicData>
        </a:graphic>
      </p:graphicFrame>
      <p:graphicFrame>
        <p:nvGraphicFramePr>
          <p:cNvPr id="2" name="Chart 1"/>
          <p:cNvGraphicFramePr/>
          <p:nvPr>
            <p:extLst>
              <p:ext uri="{D42A27DB-BD31-4B8C-83A1-F6EECF244321}">
                <p14:modId xmlns:p14="http://schemas.microsoft.com/office/powerpoint/2010/main" val="2194919883"/>
              </p:ext>
            </p:extLst>
          </p:nvPr>
        </p:nvGraphicFramePr>
        <p:xfrm>
          <a:off x="532386" y="3934739"/>
          <a:ext cx="7861904" cy="2761500"/>
        </p:xfrm>
        <a:graphic>
          <a:graphicData uri="http://schemas.openxmlformats.org/drawingml/2006/chart">
            <c:chart xmlns:c="http://schemas.openxmlformats.org/drawingml/2006/chart" xmlns:r="http://schemas.openxmlformats.org/officeDocument/2006/relationships" r:id="rId3"/>
          </a:graphicData>
        </a:graphic>
      </p:graphicFrame>
      <p:sp>
        <p:nvSpPr>
          <p:cNvPr id="9" name="Down Arrow 8"/>
          <p:cNvSpPr/>
          <p:nvPr/>
        </p:nvSpPr>
        <p:spPr>
          <a:xfrm flipV="1">
            <a:off x="2082799" y="5006370"/>
            <a:ext cx="154666" cy="484998"/>
          </a:xfrm>
          <a:prstGeom prst="downArrow">
            <a:avLst/>
          </a:prstGeom>
          <a:gradFill flip="none" rotWithShape="1">
            <a:gsLst>
              <a:gs pos="0">
                <a:srgbClr val="006001">
                  <a:alpha val="87000"/>
                </a:srgbClr>
              </a:gs>
              <a:gs pos="100000">
                <a:srgbClr val="008000">
                  <a:alpha val="87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Down Arrow 10"/>
          <p:cNvSpPr/>
          <p:nvPr/>
        </p:nvSpPr>
        <p:spPr>
          <a:xfrm rot="10800000" flipV="1">
            <a:off x="2082799" y="5606445"/>
            <a:ext cx="154666" cy="484998"/>
          </a:xfrm>
          <a:prstGeom prst="downArrow">
            <a:avLst/>
          </a:prstGeom>
          <a:solidFill>
            <a:srgbClr val="FF0000">
              <a:alpha val="6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3" name="Picture 2"/>
          <p:cNvPicPr>
            <a:picLocks noChangeAspect="1"/>
          </p:cNvPicPr>
          <p:nvPr/>
        </p:nvPicPr>
        <p:blipFill>
          <a:blip r:embed="rId4"/>
          <a:stretch>
            <a:fillRect/>
          </a:stretch>
        </p:blipFill>
        <p:spPr>
          <a:xfrm>
            <a:off x="0" y="2597276"/>
            <a:ext cx="9144000" cy="1337463"/>
          </a:xfrm>
          <a:prstGeom prst="rect">
            <a:avLst/>
          </a:prstGeom>
        </p:spPr>
      </p:pic>
      <p:pic>
        <p:nvPicPr>
          <p:cNvPr id="5" name="Picture 4"/>
          <p:cNvPicPr>
            <a:picLocks noChangeAspect="1"/>
          </p:cNvPicPr>
          <p:nvPr/>
        </p:nvPicPr>
        <p:blipFill>
          <a:blip r:embed="rId5"/>
          <a:stretch>
            <a:fillRect/>
          </a:stretch>
        </p:blipFill>
        <p:spPr>
          <a:xfrm>
            <a:off x="641243" y="4873908"/>
            <a:ext cx="1257705" cy="520700"/>
          </a:xfrm>
          <a:prstGeom prst="rect">
            <a:avLst/>
          </a:prstGeom>
        </p:spPr>
      </p:pic>
      <p:pic>
        <p:nvPicPr>
          <p:cNvPr id="7" name="Picture 6"/>
          <p:cNvPicPr>
            <a:picLocks noChangeAspect="1"/>
          </p:cNvPicPr>
          <p:nvPr/>
        </p:nvPicPr>
        <p:blipFill>
          <a:blip r:embed="rId6"/>
          <a:stretch>
            <a:fillRect/>
          </a:stretch>
        </p:blipFill>
        <p:spPr>
          <a:xfrm>
            <a:off x="600456" y="4394828"/>
            <a:ext cx="1298491" cy="517478"/>
          </a:xfrm>
          <a:prstGeom prst="rect">
            <a:avLst/>
          </a:prstGeom>
        </p:spPr>
      </p:pic>
      <p:sp>
        <p:nvSpPr>
          <p:cNvPr id="14" name="Title 1"/>
          <p:cNvSpPr>
            <a:spLocks noGrp="1"/>
          </p:cNvSpPr>
          <p:nvPr>
            <p:ph type="title"/>
          </p:nvPr>
        </p:nvSpPr>
        <p:spPr>
          <a:xfrm>
            <a:off x="457200" y="179388"/>
            <a:ext cx="8229600" cy="792162"/>
          </a:xfrm>
          <a:ln>
            <a:noFill/>
          </a:ln>
        </p:spPr>
        <p:txBody>
          <a:bodyPr anchor="ctr">
            <a:normAutofit/>
          </a:bodyPr>
          <a:lstStyle/>
          <a:p>
            <a:r>
              <a:rPr lang="en-US" sz="3600" dirty="0" smtClean="0">
                <a:latin typeface="Arial" charset="0"/>
                <a:ea typeface="MS PGothic" charset="0"/>
                <a:cs typeface="Arial" charset="0"/>
              </a:rPr>
              <a:t>Imaging 2.0 </a:t>
            </a:r>
            <a:r>
              <a:rPr lang="en-US" sz="3600" dirty="0" smtClean="0">
                <a:latin typeface="Arial" charset="0"/>
                <a:ea typeface="MS PGothic" charset="0"/>
                <a:cs typeface="Arial" charset="0"/>
                <a:sym typeface="Wingdings"/>
              </a:rPr>
              <a:t> Imaging 3.0</a:t>
            </a:r>
            <a:endParaRPr lang="en-US" sz="3600" dirty="0"/>
          </a:p>
        </p:txBody>
      </p:sp>
      <p:sp>
        <p:nvSpPr>
          <p:cNvPr id="15" name="TextBox 14"/>
          <p:cNvSpPr txBox="1">
            <a:spLocks noChangeArrowheads="1"/>
          </p:cNvSpPr>
          <p:nvPr/>
        </p:nvSpPr>
        <p:spPr bwMode="auto">
          <a:xfrm>
            <a:off x="22227" y="6614170"/>
            <a:ext cx="22801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900" dirty="0" smtClean="0">
                <a:latin typeface="Arial" charset="0"/>
                <a:ea typeface="ＭＳ Ｐゴシック" charset="0"/>
                <a:cs typeface="ＭＳ Ｐゴシック" charset="0"/>
              </a:rPr>
              <a:t>Courtesy Keith Dreyer, DO FACR 2013</a:t>
            </a:r>
            <a:endParaRPr lang="en-US" sz="900" dirty="0">
              <a:latin typeface="Arial" charset="0"/>
              <a:ea typeface="ＭＳ Ｐゴシック" charset="0"/>
              <a:cs typeface="ＭＳ Ｐゴシック" charset="0"/>
            </a:endParaRPr>
          </a:p>
        </p:txBody>
      </p:sp>
      <p:cxnSp>
        <p:nvCxnSpPr>
          <p:cNvPr id="16" name="Straight Arrow Connector 15"/>
          <p:cNvCxnSpPr/>
          <p:nvPr/>
        </p:nvCxnSpPr>
        <p:spPr>
          <a:xfrm flipV="1">
            <a:off x="7658100" y="6280455"/>
            <a:ext cx="0" cy="1073150"/>
          </a:xfrm>
          <a:prstGeom prst="straightConnector1">
            <a:avLst/>
          </a:prstGeom>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254500" y="4622800"/>
            <a:ext cx="6350" cy="383570"/>
          </a:xfrm>
          <a:prstGeom prst="straightConnector1">
            <a:avLst/>
          </a:prstGeom>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9" name="Oval 18"/>
          <p:cNvSpPr>
            <a:spLocks noChangeArrowheads="1"/>
          </p:cNvSpPr>
          <p:nvPr/>
        </p:nvSpPr>
        <p:spPr bwMode="auto">
          <a:xfrm>
            <a:off x="3507939" y="4177984"/>
            <a:ext cx="1493121" cy="1468643"/>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nchor="ctr"/>
          <a:lstStyle/>
          <a:p>
            <a:pPr defTabSz="914400" eaLnBrk="0" hangingPunct="0"/>
            <a:endParaRPr lang="en-US">
              <a:latin typeface="Arial" charset="0"/>
            </a:endParaRPr>
          </a:p>
        </p:txBody>
      </p:sp>
    </p:spTree>
    <p:extLst>
      <p:ext uri="{BB962C8B-B14F-4D97-AF65-F5344CB8AC3E}">
        <p14:creationId xmlns:p14="http://schemas.microsoft.com/office/powerpoint/2010/main" val="222857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7" dur="1000"/>
                                        <p:tgtEl>
                                          <p:spTgt spid="2">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10" dur="500"/>
                                        <p:tgtEl>
                                          <p:spTgt spid="2">
                                            <p:graphicEl>
                                              <a:chart seriesIdx="0" categoryIdx="-4" bldStep="series"/>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1" nodeType="clickEffect">
                                  <p:stCondLst>
                                    <p:cond delay="0"/>
                                  </p:stCondLst>
                                  <p:childTnLst>
                                    <p:set>
                                      <p:cBhvr>
                                        <p:cTn id="28"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29" dur="500"/>
                                        <p:tgtEl>
                                          <p:spTgt spid="2">
                                            <p:graphicEl>
                                              <a:chart seriesIdx="1" categoryIdx="-4" bldStep="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nodeType="clickEffect">
                                  <p:stCondLst>
                                    <p:cond delay="0"/>
                                  </p:stCondLst>
                                  <p:childTnLst>
                                    <p:animEffect transition="out" filter="wipe(up)">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2" nodeType="clickEffect">
                                  <p:stCondLst>
                                    <p:cond delay="0"/>
                                  </p:stCondLst>
                                  <p:childTnLst>
                                    <p:set>
                                      <p:cBhvr>
                                        <p:cTn id="43"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wipe(left)">
                                      <p:cBhvr>
                                        <p:cTn id="44" dur="500"/>
                                        <p:tgtEl>
                                          <p:spTgt spid="2">
                                            <p:graphicEl>
                                              <a:chart seriesIdx="2" categoryIdx="-4" bldStep="series"/>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par>
                          <p:cTn id="49" fill="hold">
                            <p:stCondLst>
                              <p:cond delay="0"/>
                            </p:stCondLst>
                            <p:childTnLst>
                              <p:par>
                                <p:cTn id="50" presetID="0" presetClass="path" presetSubtype="0" accel="50000" decel="50000" fill="hold" nodeType="afterEffect">
                                  <p:stCondLst>
                                    <p:cond delay="0"/>
                                  </p:stCondLst>
                                  <p:childTnLst>
                                    <p:animMotion origin="layout" path="M 0 -0.08009 L -0.00069 -0.15324 " pathEditMode="relative" rAng="0" ptsTypes="AA">
                                      <p:cBhvr>
                                        <p:cTn id="51" dur="1000" fill="hold"/>
                                        <p:tgtEl>
                                          <p:spTgt spid="16"/>
                                        </p:tgtEl>
                                        <p:attrNameLst>
                                          <p:attrName>ppt_x</p:attrName>
                                          <p:attrName>ppt_y</p:attrName>
                                        </p:attrNameLst>
                                      </p:cBhvr>
                                      <p:rCtr x="-35" y="-365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500"/>
                                        <p:tgtEl>
                                          <p:spTgt spid="18"/>
                                        </p:tgtEl>
                                      </p:cBhvr>
                                    </p:animEffect>
                                  </p:childTnLst>
                                </p:cTn>
                              </p:par>
                            </p:childTnLst>
                          </p:cTn>
                        </p:par>
                        <p:par>
                          <p:cTn id="57" fill="hold">
                            <p:stCondLst>
                              <p:cond delay="500"/>
                            </p:stCondLst>
                            <p:childTnLst>
                              <p:par>
                                <p:cTn id="58" presetID="3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1000" fill="hold"/>
                                        <p:tgtEl>
                                          <p:spTgt spid="19"/>
                                        </p:tgtEl>
                                        <p:attrNameLst>
                                          <p:attrName>ppt_w</p:attrName>
                                        </p:attrNameLst>
                                      </p:cBhvr>
                                      <p:tavLst>
                                        <p:tav tm="0">
                                          <p:val>
                                            <p:fltVal val="0"/>
                                          </p:val>
                                        </p:tav>
                                        <p:tav tm="100000">
                                          <p:val>
                                            <p:strVal val="#ppt_w"/>
                                          </p:val>
                                        </p:tav>
                                      </p:tavLst>
                                    </p:anim>
                                    <p:anim calcmode="lin" valueType="num">
                                      <p:cBhvr>
                                        <p:cTn id="61" dur="1000" fill="hold"/>
                                        <p:tgtEl>
                                          <p:spTgt spid="19"/>
                                        </p:tgtEl>
                                        <p:attrNameLst>
                                          <p:attrName>ppt_h</p:attrName>
                                        </p:attrNameLst>
                                      </p:cBhvr>
                                      <p:tavLst>
                                        <p:tav tm="0">
                                          <p:val>
                                            <p:fltVal val="0"/>
                                          </p:val>
                                        </p:tav>
                                        <p:tav tm="100000">
                                          <p:val>
                                            <p:strVal val="#ppt_h"/>
                                          </p:val>
                                        </p:tav>
                                      </p:tavLst>
                                    </p:anim>
                                    <p:anim calcmode="lin" valueType="num">
                                      <p:cBhvr>
                                        <p:cTn id="62" dur="1000" fill="hold"/>
                                        <p:tgtEl>
                                          <p:spTgt spid="19"/>
                                        </p:tgtEl>
                                        <p:attrNameLst>
                                          <p:attrName>style.rotation</p:attrName>
                                        </p:attrNameLst>
                                      </p:cBhvr>
                                      <p:tavLst>
                                        <p:tav tm="0">
                                          <p:val>
                                            <p:fltVal val="90"/>
                                          </p:val>
                                        </p:tav>
                                        <p:tav tm="100000">
                                          <p:val>
                                            <p:fltVal val="0"/>
                                          </p:val>
                                        </p:tav>
                                      </p:tavLst>
                                    </p:anim>
                                    <p:animEffect transition="in" filter="fade">
                                      <p:cBhvr>
                                        <p:cTn id="6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p:bldSub>
      </p:bldGraphic>
      <p:bldGraphic spid="2" grpId="1">
        <p:bldSub>
          <a:bldChart bld="series"/>
        </p:bldSub>
      </p:bldGraphic>
      <p:bldGraphic spid="2" grpId="2">
        <p:bldSub>
          <a:bldChart bld="series"/>
        </p:bldSub>
      </p:bldGraphic>
      <p:bldP spid="9" grpId="0" animBg="1"/>
      <p:bldP spid="11"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533400"/>
            <a:ext cx="8579942" cy="679764"/>
          </a:xfrm>
        </p:spPr>
        <p:txBody>
          <a:bodyPr/>
          <a:lstStyle/>
          <a:p>
            <a:r>
              <a:rPr lang="en-US" dirty="0" smtClean="0"/>
              <a:t>Healthcare Inflation – US Demographics</a:t>
            </a:r>
            <a:endParaRPr lang="en-US" dirty="0"/>
          </a:p>
        </p:txBody>
      </p:sp>
      <p:sp>
        <p:nvSpPr>
          <p:cNvPr id="3" name="TextBox 2"/>
          <p:cNvSpPr txBox="1"/>
          <p:nvPr/>
        </p:nvSpPr>
        <p:spPr>
          <a:xfrm>
            <a:off x="6683994" y="6171032"/>
            <a:ext cx="1851075" cy="307777"/>
          </a:xfrm>
          <a:prstGeom prst="rect">
            <a:avLst/>
          </a:prstGeom>
          <a:noFill/>
        </p:spPr>
        <p:txBody>
          <a:bodyPr wrap="none" rtlCol="0">
            <a:spAutoFit/>
          </a:bodyPr>
          <a:lstStyle/>
          <a:p>
            <a:r>
              <a:rPr lang="en-US" sz="1400" dirty="0" smtClean="0"/>
              <a:t>Courtesy Frank </a:t>
            </a:r>
            <a:r>
              <a:rPr lang="en-US" sz="1400" dirty="0" err="1" smtClean="0"/>
              <a:t>Lexa</a:t>
            </a:r>
            <a:endParaRPr lang="en-US" sz="1400"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273" y="1392657"/>
            <a:ext cx="6858000"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7833581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Aligning Incentives</a:t>
            </a:r>
            <a:endParaRPr lang="en-US" dirty="0"/>
          </a:p>
        </p:txBody>
      </p:sp>
      <p:sp>
        <p:nvSpPr>
          <p:cNvPr id="19" name="Rectangle 18"/>
          <p:cNvSpPr>
            <a:spLocks noChangeArrowheads="1"/>
          </p:cNvSpPr>
          <p:nvPr/>
        </p:nvSpPr>
        <p:spPr bwMode="auto">
          <a:xfrm>
            <a:off x="882650" y="1880592"/>
            <a:ext cx="71056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i="1" dirty="0">
                <a:solidFill>
                  <a:srgbClr val="00446A"/>
                </a:solidFill>
                <a:latin typeface="Times New Roman" charset="0"/>
                <a:cs typeface="Times New Roman" charset="0"/>
              </a:rPr>
              <a:t>“Call it what you will, incentives are what get people to work.”</a:t>
            </a:r>
            <a:endParaRPr lang="en-US" altLang="ja-JP" sz="2000" b="1" dirty="0">
              <a:solidFill>
                <a:srgbClr val="00446A"/>
              </a:solidFill>
              <a:latin typeface="Times New Roman" charset="0"/>
              <a:cs typeface="Times New Roman" charset="0"/>
            </a:endParaRPr>
          </a:p>
          <a:p>
            <a:pPr algn="ctr"/>
            <a:r>
              <a:rPr lang="en-US" dirty="0">
                <a:latin typeface="Times New Roman" charset="0"/>
                <a:cs typeface="Times New Roman" charset="0"/>
              </a:rPr>
              <a:t>Nikita Khrushchev</a:t>
            </a:r>
          </a:p>
        </p:txBody>
      </p:sp>
      <p:sp>
        <p:nvSpPr>
          <p:cNvPr id="21" name="Rectangle 20"/>
          <p:cNvSpPr>
            <a:spLocks noChangeArrowheads="1"/>
          </p:cNvSpPr>
          <p:nvPr/>
        </p:nvSpPr>
        <p:spPr bwMode="auto">
          <a:xfrm>
            <a:off x="567925" y="3264892"/>
            <a:ext cx="80430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i="1" dirty="0">
                <a:solidFill>
                  <a:srgbClr val="00446A"/>
                </a:solidFill>
                <a:latin typeface="Times New Roman" charset="0"/>
                <a:cs typeface="Times New Roman" charset="0"/>
              </a:rPr>
              <a:t>“Health care won't be simplified until complexity is not so profitable.”</a:t>
            </a:r>
            <a:endParaRPr lang="en-US" altLang="ja-JP" sz="2000" b="1" dirty="0">
              <a:solidFill>
                <a:srgbClr val="00446A"/>
              </a:solidFill>
              <a:latin typeface="Times New Roman" charset="0"/>
              <a:cs typeface="Times New Roman" charset="0"/>
            </a:endParaRPr>
          </a:p>
          <a:p>
            <a:pPr algn="ctr"/>
            <a:r>
              <a:rPr lang="en-US" dirty="0">
                <a:latin typeface="Times New Roman" charset="0"/>
                <a:cs typeface="Times New Roman" charset="0"/>
              </a:rPr>
              <a:t>Dr. Rob Lamberts</a:t>
            </a:r>
          </a:p>
        </p:txBody>
      </p:sp>
    </p:spTree>
    <p:extLst>
      <p:ext uri="{BB962C8B-B14F-4D97-AF65-F5344CB8AC3E}">
        <p14:creationId xmlns:p14="http://schemas.microsoft.com/office/powerpoint/2010/main" val="22263430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defRPr/>
            </a:pPr>
            <a:r>
              <a:rPr lang="en-US" dirty="0">
                <a:cs typeface="Arial"/>
              </a:rPr>
              <a:t>Imaging 3.0 – Aligning Incentives</a:t>
            </a:r>
          </a:p>
        </p:txBody>
      </p:sp>
      <p:sp>
        <p:nvSpPr>
          <p:cNvPr id="3" name="Content Placeholder 2"/>
          <p:cNvSpPr>
            <a:spLocks noGrp="1"/>
          </p:cNvSpPr>
          <p:nvPr>
            <p:ph idx="1"/>
          </p:nvPr>
        </p:nvSpPr>
        <p:spPr/>
        <p:txBody>
          <a:bodyPr/>
          <a:lstStyle/>
          <a:p>
            <a:r>
              <a:rPr lang="en-US" smtClean="0"/>
              <a:t>Misaligned Payment Systems Incentives</a:t>
            </a:r>
          </a:p>
          <a:p>
            <a:r>
              <a:rPr lang="en-US" smtClean="0"/>
              <a:t>No incentives to reduce volume in fact in most cases traditional productivity may decrease</a:t>
            </a:r>
          </a:p>
          <a:p>
            <a:r>
              <a:rPr lang="en-US" smtClean="0"/>
              <a:t>No reward for the work of assuring only appropriate care is provided</a:t>
            </a:r>
          </a:p>
          <a:p>
            <a:r>
              <a:rPr lang="en-US" smtClean="0"/>
              <a:t>Not all practices will be ready at the same time</a:t>
            </a:r>
          </a:p>
          <a:p>
            <a:r>
              <a:rPr lang="en-US" smtClean="0"/>
              <a:t>Not all systems will be ready at the same time</a:t>
            </a:r>
            <a:endParaRPr lang="en-US" dirty="0"/>
          </a:p>
        </p:txBody>
      </p:sp>
      <p:pic>
        <p:nvPicPr>
          <p:cNvPr id="6"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30537" y="5542712"/>
            <a:ext cx="2632075" cy="6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30537" y="4718583"/>
            <a:ext cx="2632075" cy="67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91300" y="4540909"/>
            <a:ext cx="1841500" cy="114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6"/>
          <p:cNvPicPr>
            <a:picLocks noChangeAspect="1"/>
          </p:cNvPicPr>
          <p:nvPr/>
        </p:nvPicPr>
        <p:blipFill>
          <a:blip r:embed="rId6" cstate="email">
            <a:extLst>
              <a:ext uri="{28A0092B-C50C-407E-A947-70E740481C1C}">
                <a14:useLocalDpi xmlns:a14="http://schemas.microsoft.com/office/drawing/2010/main"/>
              </a:ext>
            </a:extLst>
          </a:blip>
          <a:srcRect l="-725"/>
          <a:stretch>
            <a:fillRect/>
          </a:stretch>
        </p:blipFill>
        <p:spPr>
          <a:xfrm>
            <a:off x="231902" y="4445533"/>
            <a:ext cx="2216151" cy="814149"/>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0050" y="5269662"/>
            <a:ext cx="1568450" cy="1063605"/>
          </a:xfrm>
          <a:prstGeom prst="rect">
            <a:avLst/>
          </a:prstGeom>
        </p:spPr>
      </p:pic>
      <p:sp>
        <p:nvSpPr>
          <p:cNvPr id="11" name="TextBox 10"/>
          <p:cNvSpPr txBox="1"/>
          <p:nvPr/>
        </p:nvSpPr>
        <p:spPr>
          <a:xfrm>
            <a:off x="6335032" y="5655186"/>
            <a:ext cx="2427968" cy="646331"/>
          </a:xfrm>
          <a:prstGeom prst="rect">
            <a:avLst/>
          </a:prstGeom>
          <a:noFill/>
        </p:spPr>
        <p:txBody>
          <a:bodyPr wrap="square" rtlCol="0">
            <a:spAutoFit/>
          </a:bodyPr>
          <a:lstStyle/>
          <a:p>
            <a:pPr algn="ctr"/>
            <a:r>
              <a:rPr lang="en-US" cap="small" dirty="0" smtClean="0">
                <a:solidFill>
                  <a:srgbClr val="900000"/>
                </a:solidFill>
              </a:rPr>
              <a:t>Radiology’s Voice In Washington</a:t>
            </a:r>
            <a:endParaRPr lang="en-US" cap="small" dirty="0">
              <a:solidFill>
                <a:srgbClr val="900000"/>
              </a:solidFill>
            </a:endParaRPr>
          </a:p>
        </p:txBody>
      </p:sp>
    </p:spTree>
    <p:extLst>
      <p:ext uri="{BB962C8B-B14F-4D97-AF65-F5344CB8AC3E}">
        <p14:creationId xmlns:p14="http://schemas.microsoft.com/office/powerpoint/2010/main" val="24011245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p:cNvPicPr>
            <a:picLocks noChangeAspect="1"/>
          </p:cNvPicPr>
          <p:nvPr/>
        </p:nvPicPr>
        <p:blipFill>
          <a:blip r:embed="rId4" cstate="email">
            <a:alphaModFix amt="34000"/>
            <a:extLst>
              <a:ext uri="{28A0092B-C50C-407E-A947-70E740481C1C}">
                <a14:useLocalDpi xmlns:a14="http://schemas.microsoft.com/office/drawing/2010/main" val="0"/>
              </a:ext>
            </a:extLst>
          </a:blip>
          <a:srcRect l="1755"/>
          <a:stretch>
            <a:fillRect/>
          </a:stretch>
        </p:blipFill>
        <p:spPr bwMode="auto">
          <a:xfrm>
            <a:off x="1794667" y="1016992"/>
            <a:ext cx="5861051"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415131" y="3973365"/>
            <a:ext cx="7862887" cy="2760662"/>
            <a:chOff x="532386" y="3934739"/>
            <a:chExt cx="7861904" cy="2761500"/>
          </a:xfrm>
        </p:grpSpPr>
        <p:graphicFrame>
          <p:nvGraphicFramePr>
            <p:cNvPr id="128004" name="Chart 1"/>
            <p:cNvGraphicFramePr>
              <a:graphicFrameLocks/>
            </p:cNvGraphicFramePr>
            <p:nvPr/>
          </p:nvGraphicFramePr>
          <p:xfrm>
            <a:off x="481586" y="3883939"/>
            <a:ext cx="7963504" cy="2863100"/>
          </p:xfrm>
          <a:graphic>
            <a:graphicData uri="http://schemas.openxmlformats.org/presentationml/2006/ole">
              <mc:AlternateContent xmlns:mc="http://schemas.openxmlformats.org/markup-compatibility/2006">
                <mc:Choice xmlns:v="urn:schemas-microsoft-com:vml" Requires="v">
                  <p:oleObj spid="_x0000_s1250" name="Worksheet" r:id="rId6" imgW="7960718" imgH="2864883" progId="Excel.Sheet.8">
                    <p:embed/>
                  </p:oleObj>
                </mc:Choice>
                <mc:Fallback>
                  <p:oleObj name="Worksheet" r:id="rId6" imgW="7960718" imgH="2864883"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586" y="3883939"/>
                          <a:ext cx="7963504" cy="286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Down Arrow 8"/>
            <p:cNvSpPr/>
            <p:nvPr/>
          </p:nvSpPr>
          <p:spPr>
            <a:xfrm flipV="1">
              <a:off x="2083179" y="5006626"/>
              <a:ext cx="153969" cy="484335"/>
            </a:xfrm>
            <a:prstGeom prst="downArrow">
              <a:avLst/>
            </a:prstGeom>
            <a:gradFill flip="none" rotWithShape="1">
              <a:gsLst>
                <a:gs pos="0">
                  <a:srgbClr val="006001">
                    <a:alpha val="87000"/>
                  </a:srgbClr>
                </a:gs>
                <a:gs pos="100000">
                  <a:srgbClr val="008000">
                    <a:alpha val="87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 name="Down Arrow 10"/>
            <p:cNvSpPr/>
            <p:nvPr/>
          </p:nvSpPr>
          <p:spPr>
            <a:xfrm rot="10800000" flipV="1">
              <a:off x="2083179" y="5606883"/>
              <a:ext cx="153969" cy="484335"/>
            </a:xfrm>
            <a:prstGeom prst="downArrow">
              <a:avLst/>
            </a:prstGeom>
            <a:solidFill>
              <a:srgbClr val="FF0000">
                <a:alpha val="6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2" name="Group 1"/>
          <p:cNvGrpSpPr/>
          <p:nvPr/>
        </p:nvGrpSpPr>
        <p:grpSpPr>
          <a:xfrm>
            <a:off x="2631281" y="4330552"/>
            <a:ext cx="3108325" cy="765175"/>
            <a:chOff x="2631281" y="4330552"/>
            <a:chExt cx="3108325" cy="765175"/>
          </a:xfrm>
        </p:grpSpPr>
        <p:sp>
          <p:nvSpPr>
            <p:cNvPr id="8" name="Freeform 7"/>
            <p:cNvSpPr/>
            <p:nvPr/>
          </p:nvSpPr>
          <p:spPr>
            <a:xfrm>
              <a:off x="2631281" y="4330552"/>
              <a:ext cx="3108325" cy="676275"/>
            </a:xfrm>
            <a:custGeom>
              <a:avLst/>
              <a:gdLst>
                <a:gd name="connsiteX0" fmla="*/ 0 w 3107676"/>
                <a:gd name="connsiteY0" fmla="*/ 675499 h 675499"/>
                <a:gd name="connsiteX1" fmla="*/ 1540326 w 3107676"/>
                <a:gd name="connsiteY1" fmla="*/ 216160 h 675499"/>
                <a:gd name="connsiteX2" fmla="*/ 3107676 w 3107676"/>
                <a:gd name="connsiteY2" fmla="*/ 0 h 675499"/>
              </a:gdLst>
              <a:ahLst/>
              <a:cxnLst>
                <a:cxn ang="0">
                  <a:pos x="connsiteX0" y="connsiteY0"/>
                </a:cxn>
                <a:cxn ang="0">
                  <a:pos x="connsiteX1" y="connsiteY1"/>
                </a:cxn>
                <a:cxn ang="0">
                  <a:pos x="connsiteX2" y="connsiteY2"/>
                </a:cxn>
              </a:cxnLst>
              <a:rect l="l" t="t" r="r" b="b"/>
              <a:pathLst>
                <a:path w="3107676" h="675499">
                  <a:moveTo>
                    <a:pt x="0" y="675499"/>
                  </a:moveTo>
                  <a:cubicBezTo>
                    <a:pt x="511190" y="502121"/>
                    <a:pt x="1022380" y="328743"/>
                    <a:pt x="1540326" y="216160"/>
                  </a:cubicBezTo>
                  <a:cubicBezTo>
                    <a:pt x="2058272" y="103577"/>
                    <a:pt x="3107676" y="0"/>
                    <a:pt x="3107676" y="0"/>
                  </a:cubicBezTo>
                </a:path>
              </a:pathLst>
            </a:custGeom>
            <a:ln w="60325">
              <a:solidFill>
                <a:schemeClr val="accent2">
                  <a:alpha val="70000"/>
                </a:schemeClr>
              </a:solidFill>
              <a:prstDash val="sysDot"/>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a:p>
          </p:txBody>
        </p:sp>
        <p:cxnSp>
          <p:nvCxnSpPr>
            <p:cNvPr id="16" name="Straight Arrow Connector 15"/>
            <p:cNvCxnSpPr/>
            <p:nvPr/>
          </p:nvCxnSpPr>
          <p:spPr>
            <a:xfrm flipV="1">
              <a:off x="3803650" y="4730750"/>
              <a:ext cx="0" cy="36497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TextBox 13"/>
          <p:cNvSpPr txBox="1">
            <a:spLocks noChangeArrowheads="1"/>
          </p:cNvSpPr>
          <p:nvPr/>
        </p:nvSpPr>
        <p:spPr bwMode="auto">
          <a:xfrm>
            <a:off x="22227" y="6614170"/>
            <a:ext cx="22801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sz="900" dirty="0" smtClean="0">
                <a:latin typeface="Arial" charset="0"/>
                <a:ea typeface="ＭＳ Ｐゴシック" charset="0"/>
                <a:cs typeface="ＭＳ Ｐゴシック" charset="0"/>
              </a:rPr>
              <a:t>Courtesy Keith Dreyer, DO FACR 2013</a:t>
            </a:r>
            <a:endParaRPr lang="en-US" sz="900" dirty="0">
              <a:latin typeface="Arial" charset="0"/>
              <a:ea typeface="ＭＳ Ｐゴシック" charset="0"/>
              <a:cs typeface="ＭＳ Ｐゴシック" charset="0"/>
            </a:endParaRPr>
          </a:p>
        </p:txBody>
      </p:sp>
      <p:sp>
        <p:nvSpPr>
          <p:cNvPr id="18" name="Title 1"/>
          <p:cNvSpPr txBox="1">
            <a:spLocks/>
          </p:cNvSpPr>
          <p:nvPr/>
        </p:nvSpPr>
        <p:spPr bwMode="auto">
          <a:xfrm>
            <a:off x="1888110" y="3569677"/>
            <a:ext cx="5693921" cy="445038"/>
          </a:xfrm>
          <a:prstGeom prst="rect">
            <a:avLst/>
          </a:prstGeom>
          <a:gradFill flip="none" rotWithShape="1">
            <a:gsLst>
              <a:gs pos="75000">
                <a:srgbClr val="B40000">
                  <a:alpha val="84000"/>
                </a:srgbClr>
              </a:gs>
              <a:gs pos="100000">
                <a:srgbClr val="FFFFFF">
                  <a:alpha val="84000"/>
                </a:srgbClr>
              </a:gs>
            </a:gsLst>
            <a:path path="shape">
              <a:fillToRect l="50000" t="50000" r="50000" b="50000"/>
            </a:path>
            <a:tileRect/>
          </a:gradFill>
          <a:ln w="9525">
            <a:solidFill>
              <a:srgbClr val="E8BC4A"/>
            </a:solidFill>
            <a:miter lim="800000"/>
            <a:headEnd/>
            <a:tailEnd/>
          </a:ln>
          <a:effectLst/>
          <a:extLst/>
        </p:spPr>
        <p:txBody>
          <a:bodyPr vert="horz" wrap="square" lIns="91440" tIns="45720" rIns="91440" bIns="45720" numCol="1" anchor="ctr" anchorCtr="0" compatLnSpc="1">
            <a:prstTxWarp prst="textNoShape">
              <a:avLst/>
            </a:prstTxWarp>
            <a:normAutofit fontScale="85000" lnSpcReduction="20000"/>
          </a:bodyPr>
          <a:lstStyle>
            <a:lvl1pPr algn="l"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600">
                <a:solidFill>
                  <a:schemeClr val="tx1"/>
                </a:solidFill>
                <a:latin typeface="Arial" charset="0"/>
              </a:defRPr>
            </a:lvl2pPr>
            <a:lvl3pPr algn="ctr" rtl="0" eaLnBrk="1" fontAlgn="base" hangingPunct="1">
              <a:spcBef>
                <a:spcPct val="0"/>
              </a:spcBef>
              <a:spcAft>
                <a:spcPct val="0"/>
              </a:spcAft>
              <a:defRPr sz="3600">
                <a:solidFill>
                  <a:schemeClr val="tx1"/>
                </a:solidFill>
                <a:latin typeface="Arial" charset="0"/>
              </a:defRPr>
            </a:lvl3pPr>
            <a:lvl4pPr algn="ctr" rtl="0" eaLnBrk="1" fontAlgn="base" hangingPunct="1">
              <a:spcBef>
                <a:spcPct val="0"/>
              </a:spcBef>
              <a:spcAft>
                <a:spcPct val="0"/>
              </a:spcAft>
              <a:defRPr sz="3600">
                <a:solidFill>
                  <a:schemeClr val="tx1"/>
                </a:solidFill>
                <a:latin typeface="Arial" charset="0"/>
              </a:defRPr>
            </a:lvl4pPr>
            <a:lvl5pPr algn="ctr" rtl="0" eaLnBrk="1" fontAlgn="base" hangingPunct="1">
              <a:spcBef>
                <a:spcPct val="0"/>
              </a:spcBef>
              <a:spcAft>
                <a:spcPct val="0"/>
              </a:spcAft>
              <a:defRPr sz="3600">
                <a:solidFill>
                  <a:schemeClr val="tx1"/>
                </a:solidFill>
                <a:latin typeface="Arial" charset="0"/>
              </a:defRPr>
            </a:lvl5pPr>
            <a:lvl6pPr marL="457200" algn="ctr" rtl="0" eaLnBrk="1" fontAlgn="base" hangingPunct="1">
              <a:spcBef>
                <a:spcPct val="0"/>
              </a:spcBef>
              <a:spcAft>
                <a:spcPct val="0"/>
              </a:spcAft>
              <a:defRPr sz="3600">
                <a:solidFill>
                  <a:schemeClr val="tx1"/>
                </a:solidFill>
                <a:latin typeface="Arial" charset="0"/>
              </a:defRPr>
            </a:lvl6pPr>
            <a:lvl7pPr marL="914400" algn="ctr" rtl="0" eaLnBrk="1" fontAlgn="base" hangingPunct="1">
              <a:spcBef>
                <a:spcPct val="0"/>
              </a:spcBef>
              <a:spcAft>
                <a:spcPct val="0"/>
              </a:spcAft>
              <a:defRPr sz="3600">
                <a:solidFill>
                  <a:schemeClr val="tx1"/>
                </a:solidFill>
                <a:latin typeface="Arial" charset="0"/>
              </a:defRPr>
            </a:lvl7pPr>
            <a:lvl8pPr marL="1371600" algn="ctr" rtl="0" eaLnBrk="1" fontAlgn="base" hangingPunct="1">
              <a:spcBef>
                <a:spcPct val="0"/>
              </a:spcBef>
              <a:spcAft>
                <a:spcPct val="0"/>
              </a:spcAft>
              <a:defRPr sz="3600">
                <a:solidFill>
                  <a:schemeClr val="tx1"/>
                </a:solidFill>
                <a:latin typeface="Arial" charset="0"/>
              </a:defRPr>
            </a:lvl8pPr>
            <a:lvl9pPr marL="1828800" algn="ctr" rtl="0" eaLnBrk="1" fontAlgn="base" hangingPunct="1">
              <a:spcBef>
                <a:spcPct val="0"/>
              </a:spcBef>
              <a:spcAft>
                <a:spcPct val="0"/>
              </a:spcAft>
              <a:defRPr sz="3600">
                <a:solidFill>
                  <a:schemeClr val="tx1"/>
                </a:solidFill>
                <a:latin typeface="Arial" charset="0"/>
              </a:defRPr>
            </a:lvl9pPr>
          </a:lstStyle>
          <a:p>
            <a:pPr algn="ctr"/>
            <a:r>
              <a:rPr lang="en-US" dirty="0" smtClean="0">
                <a:latin typeface="Arial" charset="0"/>
                <a:ea typeface="ＭＳ Ｐゴシック" charset="0"/>
                <a:cs typeface="ＭＳ Ｐゴシック" charset="0"/>
              </a:rPr>
              <a:t>Physicians Change Their Behavior</a:t>
            </a:r>
            <a:endParaRPr lang="en-US" dirty="0">
              <a:latin typeface="Arial" charset="0"/>
              <a:ea typeface="ＭＳ Ｐゴシック" charset="0"/>
              <a:cs typeface="ＭＳ Ｐゴシック" charset="0"/>
            </a:endParaRPr>
          </a:p>
        </p:txBody>
      </p:sp>
      <p:sp>
        <p:nvSpPr>
          <p:cNvPr id="20" name="Title 1"/>
          <p:cNvSpPr txBox="1">
            <a:spLocks/>
          </p:cNvSpPr>
          <p:nvPr/>
        </p:nvSpPr>
        <p:spPr bwMode="auto">
          <a:xfrm>
            <a:off x="3198787" y="2907093"/>
            <a:ext cx="3056982" cy="445038"/>
          </a:xfrm>
          <a:prstGeom prst="rect">
            <a:avLst/>
          </a:prstGeom>
          <a:gradFill flip="none" rotWithShape="1">
            <a:gsLst>
              <a:gs pos="80000">
                <a:srgbClr val="008000"/>
              </a:gs>
              <a:gs pos="100000">
                <a:srgbClr val="FFFFFF"/>
              </a:gs>
            </a:gsLst>
            <a:path path="shape">
              <a:fillToRect l="50000" t="50000" r="50000" b="50000"/>
            </a:path>
            <a:tileRect/>
          </a:gradFill>
          <a:ln w="9525">
            <a:solidFill>
              <a:srgbClr val="E8BC4A"/>
            </a:solidFill>
            <a:miter lim="800000"/>
            <a:headEnd/>
            <a:tailEnd/>
          </a:ln>
          <a:effectLst/>
          <a:extLst/>
        </p:spPr>
        <p:txBody>
          <a:bodyPr vert="horz" wrap="square" lIns="91440" tIns="45720" rIns="91440" bIns="45720" numCol="1" anchor="ctr" anchorCtr="0" compatLnSpc="1">
            <a:prstTxWarp prst="textNoShape">
              <a:avLst/>
            </a:prstTxWarp>
            <a:normAutofit fontScale="70000" lnSpcReduction="20000"/>
          </a:bodyPr>
          <a:lstStyle>
            <a:lvl1pPr algn="l"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600">
                <a:solidFill>
                  <a:schemeClr val="tx1"/>
                </a:solidFill>
                <a:latin typeface="Arial" charset="0"/>
              </a:defRPr>
            </a:lvl2pPr>
            <a:lvl3pPr algn="ctr" rtl="0" eaLnBrk="1" fontAlgn="base" hangingPunct="1">
              <a:spcBef>
                <a:spcPct val="0"/>
              </a:spcBef>
              <a:spcAft>
                <a:spcPct val="0"/>
              </a:spcAft>
              <a:defRPr sz="3600">
                <a:solidFill>
                  <a:schemeClr val="tx1"/>
                </a:solidFill>
                <a:latin typeface="Arial" charset="0"/>
              </a:defRPr>
            </a:lvl3pPr>
            <a:lvl4pPr algn="ctr" rtl="0" eaLnBrk="1" fontAlgn="base" hangingPunct="1">
              <a:spcBef>
                <a:spcPct val="0"/>
              </a:spcBef>
              <a:spcAft>
                <a:spcPct val="0"/>
              </a:spcAft>
              <a:defRPr sz="3600">
                <a:solidFill>
                  <a:schemeClr val="tx1"/>
                </a:solidFill>
                <a:latin typeface="Arial" charset="0"/>
              </a:defRPr>
            </a:lvl4pPr>
            <a:lvl5pPr algn="ctr" rtl="0" eaLnBrk="1" fontAlgn="base" hangingPunct="1">
              <a:spcBef>
                <a:spcPct val="0"/>
              </a:spcBef>
              <a:spcAft>
                <a:spcPct val="0"/>
              </a:spcAft>
              <a:defRPr sz="3600">
                <a:solidFill>
                  <a:schemeClr val="tx1"/>
                </a:solidFill>
                <a:latin typeface="Arial" charset="0"/>
              </a:defRPr>
            </a:lvl5pPr>
            <a:lvl6pPr marL="457200" algn="ctr" rtl="0" eaLnBrk="1" fontAlgn="base" hangingPunct="1">
              <a:spcBef>
                <a:spcPct val="0"/>
              </a:spcBef>
              <a:spcAft>
                <a:spcPct val="0"/>
              </a:spcAft>
              <a:defRPr sz="3600">
                <a:solidFill>
                  <a:schemeClr val="tx1"/>
                </a:solidFill>
                <a:latin typeface="Arial" charset="0"/>
              </a:defRPr>
            </a:lvl6pPr>
            <a:lvl7pPr marL="914400" algn="ctr" rtl="0" eaLnBrk="1" fontAlgn="base" hangingPunct="1">
              <a:spcBef>
                <a:spcPct val="0"/>
              </a:spcBef>
              <a:spcAft>
                <a:spcPct val="0"/>
              </a:spcAft>
              <a:defRPr sz="3600">
                <a:solidFill>
                  <a:schemeClr val="tx1"/>
                </a:solidFill>
                <a:latin typeface="Arial" charset="0"/>
              </a:defRPr>
            </a:lvl7pPr>
            <a:lvl8pPr marL="1371600" algn="ctr" rtl="0" eaLnBrk="1" fontAlgn="base" hangingPunct="1">
              <a:spcBef>
                <a:spcPct val="0"/>
              </a:spcBef>
              <a:spcAft>
                <a:spcPct val="0"/>
              </a:spcAft>
              <a:defRPr sz="3600">
                <a:solidFill>
                  <a:schemeClr val="tx1"/>
                </a:solidFill>
                <a:latin typeface="Arial" charset="0"/>
              </a:defRPr>
            </a:lvl8pPr>
            <a:lvl9pPr marL="1828800" algn="ctr" rtl="0" eaLnBrk="1" fontAlgn="base" hangingPunct="1">
              <a:spcBef>
                <a:spcPct val="0"/>
              </a:spcBef>
              <a:spcAft>
                <a:spcPct val="0"/>
              </a:spcAft>
              <a:defRPr sz="3600">
                <a:solidFill>
                  <a:schemeClr val="tx1"/>
                </a:solidFill>
                <a:latin typeface="Arial" charset="0"/>
              </a:defRPr>
            </a:lvl9pPr>
          </a:lstStyle>
          <a:p>
            <a:pPr algn="ctr"/>
            <a:r>
              <a:rPr lang="en-US" dirty="0" smtClean="0">
                <a:latin typeface="Arial" charset="0"/>
                <a:ea typeface="ＭＳ Ｐゴシック" charset="0"/>
                <a:cs typeface="ＭＳ Ｐゴシック" charset="0"/>
              </a:rPr>
              <a:t>Improved Patient Care</a:t>
            </a:r>
            <a:endParaRPr lang="en-US" dirty="0">
              <a:latin typeface="Arial" charset="0"/>
              <a:ea typeface="ＭＳ Ｐゴシック" charset="0"/>
              <a:cs typeface="ＭＳ Ｐゴシック" charset="0"/>
            </a:endParaRPr>
          </a:p>
        </p:txBody>
      </p:sp>
      <p:pic>
        <p:nvPicPr>
          <p:cNvPr id="21" name="Picture 1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bwMode="auto">
          <a:xfrm>
            <a:off x="4056669" y="1841075"/>
            <a:ext cx="1496367" cy="804554"/>
          </a:xfrm>
          <a:prstGeom prst="rect">
            <a:avLst/>
          </a:prstGeom>
          <a:solidFill>
            <a:schemeClr val="accent1"/>
          </a:solidFill>
          <a:ln w="9525">
            <a:solidFill>
              <a:schemeClr val="accent1"/>
            </a:solidFill>
            <a:miter lim="800000"/>
            <a:headEnd/>
            <a:tailEnd/>
          </a:ln>
          <a:extLst/>
        </p:spPr>
      </p:pic>
      <p:sp>
        <p:nvSpPr>
          <p:cNvPr id="22" name="Rounded Rectangle 21"/>
          <p:cNvSpPr/>
          <p:nvPr/>
        </p:nvSpPr>
        <p:spPr>
          <a:xfrm>
            <a:off x="4096518" y="1055762"/>
            <a:ext cx="1416669" cy="577850"/>
          </a:xfrm>
          <a:prstGeom prst="roundRect">
            <a:avLst/>
          </a:prstGeom>
          <a:solidFill>
            <a:schemeClr val="accent6"/>
          </a:solidFill>
          <a:ln>
            <a:solidFill>
              <a:srgbClr val="E8BC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Policy Maker </a:t>
            </a:r>
          </a:p>
          <a:p>
            <a:pPr algn="ctr"/>
            <a:r>
              <a:rPr lang="en-US" sz="1200" dirty="0" smtClean="0">
                <a:solidFill>
                  <a:schemeClr val="tx1"/>
                </a:solidFill>
              </a:rPr>
              <a:t>Buy In</a:t>
            </a:r>
            <a:endParaRPr lang="en-US" sz="1200" dirty="0">
              <a:solidFill>
                <a:schemeClr val="tx1"/>
              </a:solidFill>
            </a:endParaRPr>
          </a:p>
        </p:txBody>
      </p:sp>
      <p:sp>
        <p:nvSpPr>
          <p:cNvPr id="23" name="Rounded Rectangle 22"/>
          <p:cNvSpPr/>
          <p:nvPr/>
        </p:nvSpPr>
        <p:spPr>
          <a:xfrm>
            <a:off x="5879481" y="1073150"/>
            <a:ext cx="1416669" cy="596426"/>
          </a:xfrm>
          <a:prstGeom prst="roundRect">
            <a:avLst/>
          </a:prstGeom>
          <a:solidFill>
            <a:schemeClr val="accent6"/>
          </a:solidFill>
          <a:ln>
            <a:solidFill>
              <a:srgbClr val="E8BC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Public Policy Changes</a:t>
            </a:r>
            <a:endParaRPr lang="en-US" sz="1200" dirty="0">
              <a:solidFill>
                <a:schemeClr val="tx1"/>
              </a:solidFill>
            </a:endParaRPr>
          </a:p>
        </p:txBody>
      </p:sp>
      <p:sp>
        <p:nvSpPr>
          <p:cNvPr id="24" name="Rounded Rectangle 23"/>
          <p:cNvSpPr/>
          <p:nvPr/>
        </p:nvSpPr>
        <p:spPr>
          <a:xfrm>
            <a:off x="2227237" y="2275505"/>
            <a:ext cx="1416669" cy="359248"/>
          </a:xfrm>
          <a:prstGeom prst="roundRect">
            <a:avLst/>
          </a:prstGeom>
          <a:solidFill>
            <a:schemeClr val="accent6"/>
          </a:solidFill>
          <a:ln>
            <a:solidFill>
              <a:srgbClr val="E8BC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Radiologist </a:t>
            </a:r>
          </a:p>
          <a:p>
            <a:pPr algn="ctr"/>
            <a:r>
              <a:rPr lang="en-US" sz="1200" dirty="0" smtClean="0">
                <a:solidFill>
                  <a:schemeClr val="tx1"/>
                </a:solidFill>
              </a:rPr>
              <a:t>Buy In</a:t>
            </a:r>
            <a:endParaRPr lang="en-US" sz="1200" dirty="0">
              <a:solidFill>
                <a:schemeClr val="tx1"/>
              </a:solidFill>
            </a:endParaRPr>
          </a:p>
        </p:txBody>
      </p:sp>
      <p:sp>
        <p:nvSpPr>
          <p:cNvPr id="25" name="Rounded Rectangle 24"/>
          <p:cNvSpPr/>
          <p:nvPr/>
        </p:nvSpPr>
        <p:spPr>
          <a:xfrm>
            <a:off x="2227237" y="1754735"/>
            <a:ext cx="1416669" cy="359248"/>
          </a:xfrm>
          <a:prstGeom prst="roundRect">
            <a:avLst/>
          </a:prstGeom>
          <a:solidFill>
            <a:schemeClr val="accent6"/>
          </a:solidFill>
          <a:ln>
            <a:solidFill>
              <a:srgbClr val="E8BC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Clinician</a:t>
            </a:r>
          </a:p>
          <a:p>
            <a:pPr algn="ctr"/>
            <a:r>
              <a:rPr lang="en-US" sz="1200" dirty="0" smtClean="0">
                <a:solidFill>
                  <a:schemeClr val="tx1"/>
                </a:solidFill>
              </a:rPr>
              <a:t>Buy In</a:t>
            </a:r>
            <a:endParaRPr lang="en-US" sz="1200" dirty="0">
              <a:solidFill>
                <a:schemeClr val="tx1"/>
              </a:solidFill>
            </a:endParaRPr>
          </a:p>
        </p:txBody>
      </p:sp>
      <p:cxnSp>
        <p:nvCxnSpPr>
          <p:cNvPr id="26" name="Straight Arrow Connector 25"/>
          <p:cNvCxnSpPr>
            <a:endCxn id="24" idx="3"/>
          </p:cNvCxnSpPr>
          <p:nvPr/>
        </p:nvCxnSpPr>
        <p:spPr>
          <a:xfrm flipH="1">
            <a:off x="3643906" y="2205186"/>
            <a:ext cx="402806" cy="2499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25" idx="3"/>
          </p:cNvCxnSpPr>
          <p:nvPr/>
        </p:nvCxnSpPr>
        <p:spPr>
          <a:xfrm flipH="1" flipV="1">
            <a:off x="3643906" y="1934359"/>
            <a:ext cx="377406" cy="27082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948162" y="2645629"/>
            <a:ext cx="0" cy="9240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574012" y="1674079"/>
            <a:ext cx="0" cy="189559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8" idx="0"/>
          </p:cNvCxnSpPr>
          <p:nvPr/>
        </p:nvCxnSpPr>
        <p:spPr>
          <a:xfrm flipH="1" flipV="1">
            <a:off x="4733117" y="3352132"/>
            <a:ext cx="1954" cy="217545"/>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1" idx="0"/>
            <a:endCxn id="22" idx="2"/>
          </p:cNvCxnSpPr>
          <p:nvPr/>
        </p:nvCxnSpPr>
        <p:spPr>
          <a:xfrm flipV="1">
            <a:off x="4804853" y="1633612"/>
            <a:ext cx="0" cy="2074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1"/>
          </p:cNvCxnSpPr>
          <p:nvPr/>
        </p:nvCxnSpPr>
        <p:spPr>
          <a:xfrm>
            <a:off x="5513187" y="1371363"/>
            <a:ext cx="36629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6" name="Title 1"/>
          <p:cNvSpPr>
            <a:spLocks noGrp="1"/>
          </p:cNvSpPr>
          <p:nvPr>
            <p:ph type="title"/>
          </p:nvPr>
        </p:nvSpPr>
        <p:spPr>
          <a:xfrm>
            <a:off x="457200" y="179388"/>
            <a:ext cx="8229600" cy="792162"/>
          </a:xfrm>
          <a:ln>
            <a:noFill/>
          </a:ln>
        </p:spPr>
        <p:txBody>
          <a:bodyPr anchor="ctr">
            <a:normAutofit/>
          </a:bodyPr>
          <a:lstStyle/>
          <a:p>
            <a:r>
              <a:rPr lang="en-US" sz="3600" dirty="0" smtClean="0">
                <a:latin typeface="Arial" charset="0"/>
                <a:ea typeface="MS PGothic" charset="0"/>
                <a:cs typeface="Arial" charset="0"/>
              </a:rPr>
              <a:t>Aligning Incentives</a:t>
            </a:r>
            <a:endParaRPr lang="en-US" sz="3600" dirty="0"/>
          </a:p>
        </p:txBody>
      </p:sp>
    </p:spTree>
    <p:extLst>
      <p:ext uri="{BB962C8B-B14F-4D97-AF65-F5344CB8AC3E}">
        <p14:creationId xmlns:p14="http://schemas.microsoft.com/office/powerpoint/2010/main" val="783555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cTn>
                              </p:par>
                            </p:childTnLst>
                          </p:cTn>
                        </p:par>
                        <p:par>
                          <p:cTn id="54" fill="hold">
                            <p:stCondLst>
                              <p:cond delay="0"/>
                            </p:stCondLst>
                            <p:childTnLst>
                              <p:par>
                                <p:cTn id="55" presetID="0" presetClass="path" presetSubtype="0" accel="50000" decel="50000" fill="hold" nodeType="afterEffect">
                                  <p:stCondLst>
                                    <p:cond delay="0"/>
                                  </p:stCondLst>
                                  <p:childTnLst>
                                    <p:animMotion origin="layout" path="M 0.00156 0.1625 L 5.55556E-7 -3.33333E-6 " pathEditMode="relative" ptsTypes="AA">
                                      <p:cBhvr>
                                        <p:cTn id="5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3" grpId="0" animBg="1"/>
      <p:bldP spid="24" grpId="0" animBg="1"/>
      <p:bldP spid="2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smtClean="0"/>
              <a:t>Physician Leadership</a:t>
            </a:r>
            <a:endParaRPr lang="en-US" dirty="0"/>
          </a:p>
        </p:txBody>
      </p:sp>
      <p:pic>
        <p:nvPicPr>
          <p:cNvPr id="131073" name="Content Placeholder 4"/>
          <p:cNvPicPr>
            <a:picLocks noGrp="1" noChangeAspect="1"/>
          </p:cNvPicPr>
          <p:nvPr>
            <p:ph idx="1"/>
          </p:nvPr>
        </p:nvPicPr>
        <p:blipFill>
          <a:blip r:embed="rId3" cstate="email">
            <a:alphaModFix amt="16000"/>
            <a:extLst>
              <a:ext uri="{28A0092B-C50C-407E-A947-70E740481C1C}">
                <a14:useLocalDpi xmlns:a14="http://schemas.microsoft.com/office/drawing/2010/main" val="0"/>
              </a:ext>
            </a:extLst>
          </a:blip>
          <a:srcRect t="-1248" b="8652"/>
          <a:stretch>
            <a:fillRect/>
          </a:stretch>
        </p:blipFill>
        <p:spPr>
          <a:xfrm>
            <a:off x="2161606" y="1428750"/>
            <a:ext cx="4820788" cy="4525963"/>
          </a:xfrm>
        </p:spPr>
      </p:pic>
      <p:sp>
        <p:nvSpPr>
          <p:cNvPr id="7" name="Rectangle 6"/>
          <p:cNvSpPr>
            <a:spLocks noChangeArrowheads="1"/>
          </p:cNvSpPr>
          <p:nvPr/>
        </p:nvSpPr>
        <p:spPr bwMode="auto">
          <a:xfrm>
            <a:off x="1588" y="3733388"/>
            <a:ext cx="9144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i="1" dirty="0">
                <a:solidFill>
                  <a:srgbClr val="00446A"/>
                </a:solidFill>
                <a:latin typeface="Times New Roman" charset="0"/>
                <a:cs typeface="Times New Roman" charset="0"/>
              </a:rPr>
              <a:t>“No problem can be solved from the same level of consciousness that created it.”</a:t>
            </a:r>
            <a:endParaRPr lang="en-US" altLang="ja-JP" sz="2800" b="1" dirty="0">
              <a:solidFill>
                <a:srgbClr val="00446A"/>
              </a:solidFill>
              <a:latin typeface="Times New Roman" charset="0"/>
              <a:cs typeface="Times New Roman" charset="0"/>
            </a:endParaRPr>
          </a:p>
          <a:p>
            <a:pPr algn="ctr"/>
            <a:r>
              <a:rPr lang="en-US" dirty="0">
                <a:latin typeface="Times New Roman" charset="0"/>
                <a:cs typeface="Times New Roman" charset="0"/>
              </a:rPr>
              <a:t>Albert Einstein</a:t>
            </a:r>
          </a:p>
        </p:txBody>
      </p:sp>
      <p:sp>
        <p:nvSpPr>
          <p:cNvPr id="10" name="TextBox 9"/>
          <p:cNvSpPr txBox="1"/>
          <p:nvPr/>
        </p:nvSpPr>
        <p:spPr>
          <a:xfrm>
            <a:off x="585216" y="1428750"/>
            <a:ext cx="8101584" cy="1754327"/>
          </a:xfrm>
          <a:prstGeom prst="rect">
            <a:avLst/>
          </a:prstGeom>
          <a:noFill/>
        </p:spPr>
        <p:txBody>
          <a:bodyPr wrap="square" rtlCol="0">
            <a:spAutoFit/>
          </a:bodyPr>
          <a:lstStyle/>
          <a:p>
            <a:pPr marL="285750" indent="-285750">
              <a:buClr>
                <a:srgbClr val="92D050"/>
              </a:buClr>
              <a:buFont typeface="Wingdings" pitchFamily="2" charset="2"/>
              <a:buChar char="§"/>
              <a:defRPr/>
            </a:pPr>
            <a:r>
              <a:rPr lang="en-US" dirty="0"/>
              <a:t>Hospitals ranked in the top 100 for cancer, digestive and cardiovascular care by </a:t>
            </a:r>
            <a:r>
              <a:rPr lang="en-US" i="1" dirty="0"/>
              <a:t>U.S. News &amp; World Report</a:t>
            </a:r>
            <a:r>
              <a:rPr lang="en-US" dirty="0"/>
              <a:t> were more likely to be led by physicians than by business or other health care professionals</a:t>
            </a:r>
          </a:p>
          <a:p>
            <a:pPr marL="285750" indent="-285750">
              <a:buClr>
                <a:srgbClr val="92D050"/>
              </a:buClr>
              <a:buFont typeface="Wingdings" pitchFamily="2" charset="2"/>
              <a:buChar char="§"/>
              <a:defRPr/>
            </a:pPr>
            <a:endParaRPr lang="en-US" dirty="0"/>
          </a:p>
          <a:p>
            <a:pPr marL="285750" indent="-285750">
              <a:buClr>
                <a:srgbClr val="92D050"/>
              </a:buClr>
              <a:buFont typeface="Wingdings" pitchFamily="2" charset="2"/>
              <a:buChar char="§"/>
              <a:defRPr/>
            </a:pPr>
            <a:r>
              <a:rPr lang="en-US" dirty="0"/>
              <a:t>Quality scores of hospitals led by physicians received were 25% higher than those headed by CEOs with only a business background</a:t>
            </a:r>
          </a:p>
        </p:txBody>
      </p:sp>
      <p:sp>
        <p:nvSpPr>
          <p:cNvPr id="6" name="Rectangle 5"/>
          <p:cNvSpPr>
            <a:spLocks noChangeArrowheads="1"/>
          </p:cNvSpPr>
          <p:nvPr/>
        </p:nvSpPr>
        <p:spPr bwMode="auto">
          <a:xfrm>
            <a:off x="2378075" y="5103373"/>
            <a:ext cx="43545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i="1" dirty="0">
                <a:solidFill>
                  <a:srgbClr val="00446A"/>
                </a:solidFill>
                <a:latin typeface="Times New Roman" charset="0"/>
                <a:cs typeface="Times New Roman" charset="0"/>
              </a:rPr>
              <a:t>“Consensus is the enemy </a:t>
            </a:r>
          </a:p>
          <a:p>
            <a:pPr algn="ctr"/>
            <a:r>
              <a:rPr lang="en-US" sz="2800" b="1" i="1" dirty="0">
                <a:solidFill>
                  <a:srgbClr val="00446A"/>
                </a:solidFill>
                <a:latin typeface="Times New Roman" charset="0"/>
                <a:cs typeface="Times New Roman" charset="0"/>
              </a:rPr>
              <a:t>of innovation.”</a:t>
            </a:r>
            <a:endParaRPr lang="en-US" altLang="ja-JP" sz="2800" b="1" dirty="0">
              <a:solidFill>
                <a:srgbClr val="00446A"/>
              </a:solidFill>
              <a:latin typeface="Times New Roman" charset="0"/>
              <a:cs typeface="Times New Roman" charset="0"/>
            </a:endParaRPr>
          </a:p>
          <a:p>
            <a:pPr algn="ctr"/>
            <a:r>
              <a:rPr lang="en-US" dirty="0">
                <a:latin typeface="Times New Roman" charset="0"/>
                <a:cs typeface="Times New Roman" charset="0"/>
              </a:rPr>
              <a:t>Clay Johnson</a:t>
            </a:r>
          </a:p>
        </p:txBody>
      </p:sp>
    </p:spTree>
    <p:extLst>
      <p:ext uri="{BB962C8B-B14F-4D97-AF65-F5344CB8AC3E}">
        <p14:creationId xmlns:p14="http://schemas.microsoft.com/office/powerpoint/2010/main" val="67352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ingle Corner Rectangle 10"/>
          <p:cNvSpPr/>
          <p:nvPr/>
        </p:nvSpPr>
        <p:spPr>
          <a:xfrm>
            <a:off x="4114800" y="3810000"/>
            <a:ext cx="4953000" cy="1905000"/>
          </a:xfrm>
          <a:prstGeom prst="round1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5170" name="Rectangle 2"/>
          <p:cNvSpPr>
            <a:spLocks noGrp="1" noChangeArrowheads="1"/>
          </p:cNvSpPr>
          <p:nvPr>
            <p:ph type="title"/>
          </p:nvPr>
        </p:nvSpPr>
        <p:spPr/>
        <p:txBody>
          <a:bodyPr/>
          <a:lstStyle/>
          <a:p>
            <a:r>
              <a:rPr lang="en-US" smtClean="0"/>
              <a:t>Solutions May Be Counterintuitive</a:t>
            </a:r>
            <a:endParaRPr lang="en-US" dirty="0"/>
          </a:p>
        </p:txBody>
      </p:sp>
      <p:sp>
        <p:nvSpPr>
          <p:cNvPr id="2" name="Slide Number Placeholder 1"/>
          <p:cNvSpPr>
            <a:spLocks noGrp="1"/>
          </p:cNvSpPr>
          <p:nvPr>
            <p:ph type="sldNum" sz="quarter" idx="4294967295"/>
          </p:nvPr>
        </p:nvSpPr>
        <p:spPr>
          <a:xfrm>
            <a:off x="7772400" y="6356350"/>
            <a:ext cx="1371600" cy="365125"/>
          </a:xfrm>
        </p:spPr>
        <p:txBody>
          <a:bodyPr/>
          <a:lstStyle/>
          <a:p>
            <a:fld id="{DF28FB93-0A08-4E7D-8E63-9EFA29F1E093}" type="slidenum">
              <a:rPr lang="en-US" smtClean="0"/>
              <a:pPr/>
              <a:t>94</a:t>
            </a:fld>
            <a:endParaRPr lang="en-US"/>
          </a:p>
        </p:txBody>
      </p:sp>
      <p:pic>
        <p:nvPicPr>
          <p:cNvPr id="135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1600200"/>
            <a:ext cx="22860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r="8850"/>
          <a:stretch>
            <a:fillRect/>
          </a:stretch>
        </p:blipFill>
        <p:spPr bwMode="auto">
          <a:xfrm>
            <a:off x="4114800" y="1447800"/>
            <a:ext cx="4953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l="14999" t="5000" r="18750" b="14429"/>
          <a:stretch>
            <a:fillRect/>
          </a:stretch>
        </p:blipFill>
        <p:spPr bwMode="auto">
          <a:xfrm>
            <a:off x="7480300" y="2743200"/>
            <a:ext cx="1587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TextBox 11"/>
          <p:cNvSpPr txBox="1">
            <a:spLocks noChangeArrowheads="1"/>
          </p:cNvSpPr>
          <p:nvPr/>
        </p:nvSpPr>
        <p:spPr bwMode="auto">
          <a:xfrm>
            <a:off x="7480300" y="3657600"/>
            <a:ext cx="156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800">
                <a:solidFill>
                  <a:srgbClr val="002060"/>
                </a:solidFill>
                <a:latin typeface="Arial" charset="0"/>
                <a:ea typeface="ＭＳ Ｐゴシック" charset="0"/>
                <a:cs typeface="ＭＳ Ｐゴシック" charset="0"/>
              </a:rPr>
              <a:t>Wag Dodge</a:t>
            </a:r>
          </a:p>
        </p:txBody>
      </p:sp>
      <p:pic>
        <p:nvPicPr>
          <p:cNvPr id="135176" name="Picture 5"/>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638800" y="4038600"/>
            <a:ext cx="3429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Picture 4"/>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114800" y="4038600"/>
            <a:ext cx="24384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8" name="Picture 8"/>
          <p:cNvPicPr>
            <a:picLocks noChangeAspect="1"/>
          </p:cNvPicPr>
          <p:nvPr/>
        </p:nvPicPr>
        <p:blipFill>
          <a:blip r:embed="rId9" cstate="email">
            <a:extLst>
              <a:ext uri="{28A0092B-C50C-407E-A947-70E740481C1C}">
                <a14:useLocalDpi xmlns:a14="http://schemas.microsoft.com/office/drawing/2010/main" val="0"/>
              </a:ext>
            </a:extLst>
          </a:blip>
          <a:srcRect t="14285" b="13058"/>
          <a:stretch>
            <a:fillRect/>
          </a:stretch>
        </p:blipFill>
        <p:spPr bwMode="auto">
          <a:xfrm>
            <a:off x="4114800" y="5586413"/>
            <a:ext cx="24384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3"/>
          <p:cNvSpPr txBox="1">
            <a:spLocks noChangeArrowheads="1"/>
          </p:cNvSpPr>
          <p:nvPr/>
        </p:nvSpPr>
        <p:spPr bwMode="auto">
          <a:xfrm>
            <a:off x="381000" y="2743200"/>
            <a:ext cx="3657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lnSpc>
                <a:spcPct val="80000"/>
              </a:lnSpc>
              <a:spcBef>
                <a:spcPct val="20000"/>
              </a:spcBef>
            </a:pPr>
            <a:r>
              <a:rPr lang="en-US" sz="2200" b="1">
                <a:solidFill>
                  <a:schemeClr val="bg1"/>
                </a:solidFill>
                <a:latin typeface="Arial" charset="0"/>
                <a:ea typeface="ＭＳ Ｐゴシック" charset="0"/>
                <a:cs typeface="ＭＳ Ｐゴシック" charset="0"/>
              </a:rPr>
              <a:t>Provide value not volume</a:t>
            </a:r>
          </a:p>
          <a:p>
            <a:pPr eaLnBrk="1" hangingPunct="1">
              <a:lnSpc>
                <a:spcPct val="80000"/>
              </a:lnSpc>
              <a:spcBef>
                <a:spcPct val="20000"/>
              </a:spcBef>
            </a:pPr>
            <a:endParaRPr lang="en-US" sz="2200" b="1">
              <a:solidFill>
                <a:schemeClr val="bg1"/>
              </a:solidFill>
              <a:latin typeface="Arial" charset="0"/>
              <a:ea typeface="ＭＳ Ｐゴシック" charset="0"/>
              <a:cs typeface="ＭＳ Ｐゴシック" charset="0"/>
            </a:endParaRPr>
          </a:p>
          <a:p>
            <a:pPr eaLnBrk="1" hangingPunct="1">
              <a:lnSpc>
                <a:spcPct val="80000"/>
              </a:lnSpc>
              <a:spcBef>
                <a:spcPct val="20000"/>
              </a:spcBef>
            </a:pPr>
            <a:r>
              <a:rPr lang="en-US" sz="2200" b="1">
                <a:solidFill>
                  <a:schemeClr val="bg1"/>
                </a:solidFill>
                <a:latin typeface="Arial" charset="0"/>
                <a:ea typeface="ＭＳ Ｐゴシック" charset="0"/>
                <a:cs typeface="ＭＳ Ｐゴシック" charset="0"/>
              </a:rPr>
              <a:t>Redefining productivity</a:t>
            </a:r>
          </a:p>
          <a:p>
            <a:pPr eaLnBrk="1" hangingPunct="1">
              <a:lnSpc>
                <a:spcPct val="80000"/>
              </a:lnSpc>
              <a:spcBef>
                <a:spcPct val="20000"/>
              </a:spcBef>
            </a:pPr>
            <a:endParaRPr lang="en-US" sz="2200" b="1">
              <a:solidFill>
                <a:schemeClr val="bg1"/>
              </a:solidFill>
              <a:latin typeface="Arial" charset="0"/>
              <a:ea typeface="ＭＳ Ｐゴシック" charset="0"/>
              <a:cs typeface="ＭＳ Ｐゴシック" charset="0"/>
            </a:endParaRPr>
          </a:p>
          <a:p>
            <a:pPr eaLnBrk="1" hangingPunct="1">
              <a:lnSpc>
                <a:spcPct val="80000"/>
              </a:lnSpc>
              <a:spcBef>
                <a:spcPct val="20000"/>
              </a:spcBef>
            </a:pPr>
            <a:r>
              <a:rPr lang="en-US" sz="2200" b="1">
                <a:solidFill>
                  <a:schemeClr val="bg1"/>
                </a:solidFill>
                <a:latin typeface="Arial" charset="0"/>
                <a:ea typeface="ＭＳ Ｐゴシック" charset="0"/>
                <a:cs typeface="ＭＳ Ｐゴシック" charset="0"/>
              </a:rPr>
              <a:t>Management</a:t>
            </a:r>
          </a:p>
          <a:p>
            <a:pPr eaLnBrk="1" hangingPunct="1">
              <a:lnSpc>
                <a:spcPct val="80000"/>
              </a:lnSpc>
              <a:spcBef>
                <a:spcPct val="20000"/>
              </a:spcBef>
            </a:pPr>
            <a:endParaRPr lang="en-US" sz="2200" b="1">
              <a:solidFill>
                <a:schemeClr val="bg1"/>
              </a:solidFill>
              <a:latin typeface="Arial" charset="0"/>
              <a:ea typeface="ＭＳ Ｐゴシック" charset="0"/>
              <a:cs typeface="ＭＳ Ｐゴシック" charset="0"/>
            </a:endParaRPr>
          </a:p>
          <a:p>
            <a:pPr eaLnBrk="1" hangingPunct="1">
              <a:lnSpc>
                <a:spcPct val="80000"/>
              </a:lnSpc>
              <a:spcBef>
                <a:spcPct val="20000"/>
              </a:spcBef>
            </a:pPr>
            <a:r>
              <a:rPr lang="en-US" sz="2200" b="1">
                <a:solidFill>
                  <a:schemeClr val="bg1"/>
                </a:solidFill>
                <a:latin typeface="Arial" charset="0"/>
                <a:ea typeface="ＭＳ Ｐゴシック" charset="0"/>
                <a:cs typeface="ＭＳ Ｐゴシック" charset="0"/>
              </a:rPr>
              <a:t>Communication </a:t>
            </a:r>
          </a:p>
          <a:p>
            <a:pPr eaLnBrk="1" hangingPunct="1">
              <a:lnSpc>
                <a:spcPct val="80000"/>
              </a:lnSpc>
              <a:spcBef>
                <a:spcPct val="20000"/>
              </a:spcBef>
            </a:pPr>
            <a:endParaRPr lang="en-US" sz="2200" b="1">
              <a:solidFill>
                <a:schemeClr val="bg1"/>
              </a:solidFill>
              <a:latin typeface="Arial" charset="0"/>
              <a:ea typeface="ＭＳ Ｐゴシック" charset="0"/>
              <a:cs typeface="ＭＳ Ｐゴシック" charset="0"/>
            </a:endParaRPr>
          </a:p>
          <a:p>
            <a:pPr eaLnBrk="1" hangingPunct="1">
              <a:lnSpc>
                <a:spcPct val="80000"/>
              </a:lnSpc>
              <a:spcBef>
                <a:spcPct val="20000"/>
              </a:spcBef>
            </a:pPr>
            <a:r>
              <a:rPr lang="en-US" sz="2200" b="1">
                <a:solidFill>
                  <a:schemeClr val="bg1"/>
                </a:solidFill>
                <a:latin typeface="Arial" charset="0"/>
                <a:ea typeface="ＭＳ Ｐゴシック" charset="0"/>
                <a:cs typeface="ＭＳ Ｐゴシック" charset="0"/>
              </a:rPr>
              <a:t>Leadership</a:t>
            </a:r>
          </a:p>
          <a:p>
            <a:pPr eaLnBrk="1" hangingPunct="1">
              <a:lnSpc>
                <a:spcPct val="80000"/>
              </a:lnSpc>
              <a:spcBef>
                <a:spcPct val="20000"/>
              </a:spcBef>
            </a:pPr>
            <a:endParaRPr lang="en-US" sz="200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29771034"/>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Centered Imaging Care</a:t>
            </a:r>
            <a:endParaRPr lang="en-US" dirty="0"/>
          </a:p>
        </p:txBody>
      </p:sp>
      <p:sp>
        <p:nvSpPr>
          <p:cNvPr id="3" name="Content Placeholder 2"/>
          <p:cNvSpPr>
            <a:spLocks noGrp="1"/>
          </p:cNvSpPr>
          <p:nvPr>
            <p:ph idx="1"/>
          </p:nvPr>
        </p:nvSpPr>
        <p:spPr>
          <a:xfrm>
            <a:off x="685800" y="1501776"/>
            <a:ext cx="8229600" cy="3198958"/>
          </a:xfrm>
        </p:spPr>
        <p:txBody>
          <a:bodyPr>
            <a:noAutofit/>
          </a:bodyPr>
          <a:lstStyle/>
          <a:p>
            <a:pPr marL="0" indent="0">
              <a:buNone/>
            </a:pPr>
            <a:r>
              <a:rPr lang="en-US" sz="2200" b="1" dirty="0" smtClean="0"/>
              <a:t>ACR-RSNA Imaging 3.0 – Radiology Cares Collaboration</a:t>
            </a:r>
          </a:p>
          <a:p>
            <a:pPr lvl="1"/>
            <a:r>
              <a:rPr lang="en-US" sz="2000" dirty="0" smtClean="0"/>
              <a:t>RSNA Radiology Cares</a:t>
            </a:r>
          </a:p>
          <a:p>
            <a:pPr lvl="2"/>
            <a:r>
              <a:rPr lang="en-US" dirty="0" smtClean="0"/>
              <a:t>Alignment </a:t>
            </a:r>
            <a:r>
              <a:rPr lang="en-US" dirty="0"/>
              <a:t>of radiology practice with patients’ needs and best </a:t>
            </a:r>
            <a:r>
              <a:rPr lang="en-US" dirty="0" smtClean="0"/>
              <a:t>interests</a:t>
            </a:r>
          </a:p>
          <a:p>
            <a:pPr lvl="2"/>
            <a:r>
              <a:rPr lang="en-US" dirty="0" smtClean="0"/>
              <a:t>Optimal </a:t>
            </a:r>
            <a:r>
              <a:rPr lang="en-US" dirty="0"/>
              <a:t>patient experience throughout the continuum of their radiologic </a:t>
            </a:r>
            <a:r>
              <a:rPr lang="en-US" dirty="0" smtClean="0"/>
              <a:t>care.</a:t>
            </a:r>
          </a:p>
          <a:p>
            <a:pPr lvl="2"/>
            <a:r>
              <a:rPr lang="en-US" dirty="0" smtClean="0"/>
              <a:t>Effective </a:t>
            </a:r>
            <a:r>
              <a:rPr lang="en-US" dirty="0"/>
              <a:t>communications with patients and other healthcare providers, thus empowering patients to make informed decisions regarding their medical care</a:t>
            </a:r>
            <a:r>
              <a:rPr lang="en-US" dirty="0" smtClean="0"/>
              <a:t>.</a:t>
            </a:r>
            <a:endParaRPr lang="en-US" sz="2400" dirty="0"/>
          </a:p>
          <a:p>
            <a:pPr lvl="2"/>
            <a:endParaRPr lang="en-US" sz="4000" cap="small" dirty="0" smtClean="0"/>
          </a:p>
        </p:txBody>
      </p:sp>
      <p:pic>
        <p:nvPicPr>
          <p:cNvPr id="4" name="Picture 3"/>
          <p:cNvPicPr>
            <a:picLocks noChangeAspect="1"/>
          </p:cNvPicPr>
          <p:nvPr/>
        </p:nvPicPr>
        <p:blipFill rotWithShape="1">
          <a:blip r:embed="rId2"/>
          <a:srcRect r="41511"/>
          <a:stretch/>
        </p:blipFill>
        <p:spPr>
          <a:xfrm>
            <a:off x="685800" y="5005648"/>
            <a:ext cx="3635807" cy="69266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4907907" y="4724400"/>
            <a:ext cx="1508768" cy="118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srcRect l="61877"/>
          <a:stretch/>
        </p:blipFill>
        <p:spPr>
          <a:xfrm>
            <a:off x="685800" y="5698310"/>
            <a:ext cx="3456951" cy="774700"/>
          </a:xfrm>
          <a:prstGeom prst="rect">
            <a:avLst/>
          </a:prstGeom>
        </p:spPr>
      </p:pic>
      <p:sp>
        <p:nvSpPr>
          <p:cNvPr id="8" name="TextBox 7"/>
          <p:cNvSpPr txBox="1"/>
          <p:nvPr/>
        </p:nvSpPr>
        <p:spPr>
          <a:xfrm>
            <a:off x="4142751" y="5825419"/>
            <a:ext cx="3817121" cy="523220"/>
          </a:xfrm>
          <a:prstGeom prst="rect">
            <a:avLst/>
          </a:prstGeom>
          <a:noFill/>
        </p:spPr>
        <p:txBody>
          <a:bodyPr wrap="none" rtlCol="0">
            <a:spAutoFit/>
          </a:bodyPr>
          <a:lstStyle/>
          <a:p>
            <a:r>
              <a:rPr lang="en-US" sz="2800" dirty="0" smtClean="0">
                <a:solidFill>
                  <a:schemeClr val="accent6"/>
                </a:solidFill>
              </a:rPr>
              <a:t>Special Focus Session</a:t>
            </a:r>
            <a:endParaRPr lang="en-US" sz="2800" dirty="0">
              <a:solidFill>
                <a:schemeClr val="accent6"/>
              </a:solidFill>
            </a:endParaRPr>
          </a:p>
        </p:txBody>
      </p:sp>
    </p:spTree>
    <p:extLst>
      <p:ext uri="{BB962C8B-B14F-4D97-AF65-F5344CB8AC3E}">
        <p14:creationId xmlns:p14="http://schemas.microsoft.com/office/powerpoint/2010/main" val="8898947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Centered Imaging Care</a:t>
            </a:r>
            <a:endParaRPr lang="en-US" dirty="0"/>
          </a:p>
        </p:txBody>
      </p:sp>
      <p:pic>
        <p:nvPicPr>
          <p:cNvPr id="5" name="Picture 4"/>
          <p:cNvPicPr>
            <a:picLocks noChangeAspect="1"/>
          </p:cNvPicPr>
          <p:nvPr/>
        </p:nvPicPr>
        <p:blipFill>
          <a:blip r:embed="rId2"/>
          <a:stretch>
            <a:fillRect/>
          </a:stretch>
        </p:blipFill>
        <p:spPr>
          <a:xfrm>
            <a:off x="626781" y="1532223"/>
            <a:ext cx="8319287" cy="4819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Donut 5"/>
          <p:cNvSpPr/>
          <p:nvPr/>
        </p:nvSpPr>
        <p:spPr>
          <a:xfrm>
            <a:off x="4416796" y="3535027"/>
            <a:ext cx="4529272" cy="2380815"/>
          </a:xfrm>
          <a:prstGeom prst="donut">
            <a:avLst>
              <a:gd name="adj" fmla="val 316"/>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2700" cmpd="sng">
                <a:solidFill>
                  <a:srgbClr val="000000"/>
                </a:solidFill>
              </a:ln>
              <a:noFill/>
            </a:endParaRPr>
          </a:p>
        </p:txBody>
      </p:sp>
    </p:spTree>
    <p:extLst>
      <p:ext uri="{BB962C8B-B14F-4D97-AF65-F5344CB8AC3E}">
        <p14:creationId xmlns:p14="http://schemas.microsoft.com/office/powerpoint/2010/main" val="3580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40075" y="2483022"/>
            <a:ext cx="8250280" cy="2819494"/>
          </a:xfrm>
          <a:prstGeom prst="rect">
            <a:avLst/>
          </a:prstGeom>
        </p:spPr>
        <p:txBody>
          <a:bodyPr vert="horz" lIns="91440" tIns="45720" rIns="91440" bIns="45720" rtlCol="0" anchor="t">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rPr>
              <a:t>Tools to modify </a:t>
            </a:r>
            <a:r>
              <a:rPr lang="en-US" sz="2400" spc="50" dirty="0" smtClean="0">
                <a:ln w="13500">
                  <a:solidFill>
                    <a:schemeClr val="accent1">
                      <a:shade val="2500"/>
                      <a:alpha val="6500"/>
                    </a:schemeClr>
                  </a:solidFill>
                  <a:prstDash val="solid"/>
                </a:ln>
                <a:solidFill>
                  <a:schemeClr val="tx1">
                    <a:alpha val="95000"/>
                  </a:schemeClr>
                </a:solidFill>
                <a:latin typeface="Arial"/>
                <a:cs typeface="Arial"/>
              </a:rPr>
              <a:t>schedule</a:t>
            </a:r>
            <a:r>
              <a:rPr lang="en-US" sz="2400"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rPr>
              <a:t> examinations</a:t>
            </a:r>
          </a:p>
          <a:p>
            <a:pPr>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rPr>
              <a:t>Tools to access </a:t>
            </a:r>
            <a:r>
              <a:rPr lang="en-US" sz="2400"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rPr>
              <a:t>E</a:t>
            </a:r>
            <a:r>
              <a:rPr lang="en-US" sz="2400"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rPr>
              <a:t>xam </a:t>
            </a:r>
            <a:r>
              <a:rPr lang="en-US" sz="2400"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rPr>
              <a:t>D</a:t>
            </a:r>
            <a:r>
              <a:rPr lang="en-US" sz="2400"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rPr>
              <a:t>etails, Preps, Directions</a:t>
            </a:r>
          </a:p>
          <a:p>
            <a:pPr>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rPr>
              <a:t>Tools to access images and reports (cloud-based)</a:t>
            </a:r>
          </a:p>
          <a:p>
            <a:pPr>
              <a:buClr>
                <a:srgbClr val="92D050"/>
              </a:buClr>
              <a:buFont typeface="Wingdings" panose="05000000000000000000" pitchFamily="2" charset="2"/>
              <a:buChar char="§"/>
            </a:pPr>
            <a:r>
              <a:rPr lang="en-US" sz="2400"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rPr>
              <a:t>Tools to interact with interpreting radiologist</a:t>
            </a:r>
          </a:p>
          <a:p>
            <a:endParaRPr lang="en-US" sz="2400" cap="small"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latin typeface="Arial"/>
              <a:cs typeface="Arial"/>
            </a:endParaRPr>
          </a:p>
        </p:txBody>
      </p:sp>
      <p:sp>
        <p:nvSpPr>
          <p:cNvPr id="6" name="Rectangle 5"/>
          <p:cNvSpPr/>
          <p:nvPr/>
        </p:nvSpPr>
        <p:spPr>
          <a:xfrm>
            <a:off x="642938" y="604236"/>
            <a:ext cx="7897815" cy="646331"/>
          </a:xfrm>
          <a:prstGeom prst="rect">
            <a:avLst/>
          </a:prstGeom>
        </p:spPr>
        <p:txBody>
          <a:bodyPr wrap="none">
            <a:spAutoFit/>
          </a:bodyPr>
          <a:lstStyle/>
          <a:p>
            <a:r>
              <a:rPr lang="en-US" sz="3600" spc="50" dirty="0" smtClean="0">
                <a:ln w="13500">
                  <a:solidFill>
                    <a:schemeClr val="accent1">
                      <a:shade val="2500"/>
                      <a:alpha val="6500"/>
                    </a:schemeClr>
                  </a:solidFill>
                  <a:prstDash val="solid"/>
                </a:ln>
                <a:solidFill>
                  <a:srgbClr val="000000">
                    <a:alpha val="95000"/>
                  </a:srgbClr>
                </a:solidFill>
                <a:latin typeface="Arial"/>
                <a:cs typeface="Arial"/>
              </a:rPr>
              <a:t>Applying IT </a:t>
            </a:r>
            <a:r>
              <a:rPr lang="en-US" sz="3600" spc="50" dirty="0">
                <a:ln w="13500">
                  <a:solidFill>
                    <a:schemeClr val="accent1">
                      <a:shade val="2500"/>
                      <a:alpha val="6500"/>
                    </a:schemeClr>
                  </a:solidFill>
                  <a:prstDash val="solid"/>
                </a:ln>
                <a:solidFill>
                  <a:srgbClr val="000000">
                    <a:alpha val="95000"/>
                  </a:srgbClr>
                </a:solidFill>
                <a:latin typeface="Arial"/>
                <a:cs typeface="Arial"/>
              </a:rPr>
              <a:t>T</a:t>
            </a:r>
            <a:r>
              <a:rPr lang="en-US" sz="3600" spc="50" dirty="0" smtClean="0">
                <a:ln w="13500">
                  <a:solidFill>
                    <a:schemeClr val="accent1">
                      <a:shade val="2500"/>
                      <a:alpha val="6500"/>
                    </a:schemeClr>
                  </a:solidFill>
                  <a:prstDash val="solid"/>
                </a:ln>
                <a:solidFill>
                  <a:srgbClr val="000000">
                    <a:alpha val="95000"/>
                  </a:srgbClr>
                </a:solidFill>
                <a:latin typeface="Arial"/>
                <a:cs typeface="Arial"/>
              </a:rPr>
              <a:t>o Practice – Next Steps</a:t>
            </a:r>
            <a:endParaRPr lang="en-US" sz="3600" spc="50" dirty="0">
              <a:ln w="13500">
                <a:solidFill>
                  <a:schemeClr val="accent1">
                    <a:shade val="2500"/>
                    <a:alpha val="6500"/>
                  </a:schemeClr>
                </a:solidFill>
                <a:prstDash val="solid"/>
              </a:ln>
              <a:solidFill>
                <a:srgbClr val="000000">
                  <a:alpha val="95000"/>
                </a:srgbClr>
              </a:solidFill>
              <a:latin typeface="Arial"/>
              <a:cs typeface="Arial"/>
            </a:endParaRPr>
          </a:p>
        </p:txBody>
      </p:sp>
      <p:sp>
        <p:nvSpPr>
          <p:cNvPr id="10" name="Content Placeholder 2"/>
          <p:cNvSpPr>
            <a:spLocks noGrp="1"/>
          </p:cNvSpPr>
          <p:nvPr>
            <p:ph idx="1"/>
          </p:nvPr>
        </p:nvSpPr>
        <p:spPr>
          <a:xfrm>
            <a:off x="426516" y="1726885"/>
            <a:ext cx="8145030" cy="756137"/>
          </a:xfrm>
        </p:spPr>
        <p:txBody>
          <a:bodyPr anchor="t">
            <a:normAutofit/>
          </a:bodyPr>
          <a:lstStyle/>
          <a:p>
            <a:pPr marL="0" indent="0" algn="ctr">
              <a:buNone/>
            </a:pPr>
            <a:r>
              <a:rPr lang="en-US" cap="small" spc="50" dirty="0" smtClean="0">
                <a:ln w="13500">
                  <a:solidFill>
                    <a:schemeClr val="accent1">
                      <a:shade val="2500"/>
                      <a:alpha val="6500"/>
                    </a:schemeClr>
                  </a:solidFill>
                  <a:prstDash val="solid"/>
                </a:ln>
                <a:solidFill>
                  <a:srgbClr val="000000">
                    <a:alpha val="95000"/>
                  </a:srgbClr>
                </a:solidFill>
                <a:latin typeface="Arial"/>
                <a:cs typeface="Arial"/>
              </a:rPr>
              <a:t>Patients</a:t>
            </a:r>
            <a:endParaRPr lang="en-US" cap="small" spc="50" dirty="0">
              <a:ln w="13500">
                <a:solidFill>
                  <a:schemeClr val="accent1">
                    <a:shade val="2500"/>
                    <a:alpha val="6500"/>
                  </a:schemeClr>
                </a:solidFill>
                <a:prstDash val="solid"/>
              </a:ln>
              <a:solidFill>
                <a:srgbClr val="000000">
                  <a:alpha val="95000"/>
                </a:srgbClr>
              </a:solidFill>
              <a:latin typeface="Arial"/>
              <a:cs typeface="Arial"/>
            </a:endParaRPr>
          </a:p>
        </p:txBody>
      </p:sp>
    </p:spTree>
    <p:extLst>
      <p:ext uri="{BB962C8B-B14F-4D97-AF65-F5344CB8AC3E}">
        <p14:creationId xmlns:p14="http://schemas.microsoft.com/office/powerpoint/2010/main" val="25209233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459" y="669396"/>
            <a:ext cx="6497943" cy="646331"/>
          </a:xfrm>
          <a:prstGeom prst="rect">
            <a:avLst/>
          </a:prstGeom>
        </p:spPr>
        <p:txBody>
          <a:bodyPr wrap="none">
            <a:spAutoFit/>
          </a:bodyPr>
          <a:lstStyle/>
          <a:p>
            <a:r>
              <a:rPr lang="en-US" sz="3600" spc="50" dirty="0" smtClean="0">
                <a:ln w="13500">
                  <a:solidFill>
                    <a:schemeClr val="accent1">
                      <a:shade val="2500"/>
                      <a:alpha val="6500"/>
                    </a:schemeClr>
                  </a:solidFill>
                  <a:prstDash val="solid"/>
                </a:ln>
                <a:solidFill>
                  <a:srgbClr val="000000">
                    <a:alpha val="95000"/>
                  </a:srgbClr>
                </a:solidFill>
                <a:latin typeface="Arial"/>
                <a:cs typeface="Arial"/>
              </a:rPr>
              <a:t>The Imaging 3.0 Tipping Point</a:t>
            </a:r>
            <a:endParaRPr lang="en-US" sz="3600" spc="50" dirty="0">
              <a:ln w="13500">
                <a:solidFill>
                  <a:schemeClr val="accent1">
                    <a:shade val="2500"/>
                    <a:alpha val="6500"/>
                  </a:schemeClr>
                </a:solidFill>
                <a:prstDash val="solid"/>
              </a:ln>
              <a:solidFill>
                <a:srgbClr val="000000">
                  <a:alpha val="95000"/>
                </a:srgbClr>
              </a:solidFill>
              <a:latin typeface="Arial"/>
              <a:cs typeface="Arial"/>
            </a:endParaRPr>
          </a:p>
        </p:txBody>
      </p:sp>
      <p:pic>
        <p:nvPicPr>
          <p:cNvPr id="2" name="Picture 1"/>
          <p:cNvPicPr>
            <a:picLocks noChangeAspect="1"/>
          </p:cNvPicPr>
          <p:nvPr/>
        </p:nvPicPr>
        <p:blipFill>
          <a:blip r:embed="rId2"/>
          <a:stretch>
            <a:fillRect/>
          </a:stretch>
        </p:blipFill>
        <p:spPr>
          <a:xfrm>
            <a:off x="1006149" y="1332729"/>
            <a:ext cx="7452963" cy="5118161"/>
          </a:xfrm>
          <a:prstGeom prst="rect">
            <a:avLst/>
          </a:prstGeom>
        </p:spPr>
      </p:pic>
      <p:cxnSp>
        <p:nvCxnSpPr>
          <p:cNvPr id="4" name="Straight Arrow Connector 3"/>
          <p:cNvCxnSpPr/>
          <p:nvPr/>
        </p:nvCxnSpPr>
        <p:spPr>
          <a:xfrm flipV="1">
            <a:off x="2170063" y="3192956"/>
            <a:ext cx="1509224" cy="8246"/>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572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61988" y="1314638"/>
            <a:ext cx="8340128" cy="3848915"/>
          </a:xfrm>
          <a:prstGeom prst="rect">
            <a:avLst/>
          </a:prstGeom>
        </p:spPr>
        <p:txBody>
          <a:bodyPr vert="horz" lIns="91440" tIns="45720" rIns="91440" bIns="45720" rtlCol="0" anchor="t">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Clr>
                <a:srgbClr val="92D050"/>
              </a:buClr>
              <a:buFont typeface="Wingdings" panose="05000000000000000000" pitchFamily="2" charset="2"/>
              <a:buChar char="§"/>
            </a:pPr>
            <a:r>
              <a:rPr lang="en-US" sz="2000" spc="50" dirty="0" smtClean="0">
                <a:ln w="13500">
                  <a:solidFill>
                    <a:schemeClr val="accent1">
                      <a:shade val="2500"/>
                      <a:alpha val="6500"/>
                    </a:schemeClr>
                  </a:solidFill>
                  <a:prstDash val="solid"/>
                </a:ln>
                <a:solidFill>
                  <a:srgbClr val="000000">
                    <a:alpha val="95000"/>
                  </a:srgbClr>
                </a:solidFill>
                <a:latin typeface="+mj-lt"/>
                <a:cs typeface="Arial"/>
              </a:rPr>
              <a:t>CMMI Grant </a:t>
            </a:r>
          </a:p>
          <a:p>
            <a:pPr>
              <a:lnSpc>
                <a:spcPct val="120000"/>
              </a:lnSpc>
              <a:buClr>
                <a:srgbClr val="92D050"/>
              </a:buClr>
              <a:buFont typeface="Wingdings" panose="05000000000000000000" pitchFamily="2" charset="2"/>
              <a:buChar char="§"/>
            </a:pPr>
            <a:r>
              <a:rPr lang="en-US" sz="2000" spc="50" dirty="0" smtClean="0">
                <a:ln w="13500">
                  <a:solidFill>
                    <a:schemeClr val="accent1">
                      <a:shade val="2500"/>
                      <a:alpha val="6500"/>
                    </a:schemeClr>
                  </a:solidFill>
                  <a:prstDash val="solid"/>
                </a:ln>
                <a:solidFill>
                  <a:srgbClr val="000000">
                    <a:alpha val="95000"/>
                  </a:srgbClr>
                </a:solidFill>
                <a:latin typeface="+mj-lt"/>
                <a:cs typeface="Arial"/>
              </a:rPr>
              <a:t>Imaging 3.0 Website expansion – Marketing and ACR Press</a:t>
            </a:r>
          </a:p>
          <a:p>
            <a:pPr>
              <a:lnSpc>
                <a:spcPct val="120000"/>
              </a:lnSpc>
              <a:buClr>
                <a:srgbClr val="92D050"/>
              </a:buClr>
              <a:buFont typeface="Wingdings" panose="05000000000000000000" pitchFamily="2" charset="2"/>
              <a:buChar char="§"/>
            </a:pPr>
            <a:r>
              <a:rPr lang="en-US" sz="2000" spc="50" dirty="0" smtClean="0">
                <a:ln w="13500">
                  <a:solidFill>
                    <a:schemeClr val="accent1">
                      <a:shade val="2500"/>
                      <a:alpha val="6500"/>
                    </a:schemeClr>
                  </a:solidFill>
                  <a:prstDash val="solid"/>
                </a:ln>
                <a:solidFill>
                  <a:srgbClr val="000000">
                    <a:alpha val="95000"/>
                  </a:srgbClr>
                </a:solidFill>
                <a:latin typeface="+mj-lt"/>
                <a:cs typeface="Arial"/>
                <a:hlinkClick r:id="rId3"/>
              </a:rPr>
              <a:t>Imaging 3.0 Reading Room – JACR and ACR Press</a:t>
            </a:r>
            <a:endParaRPr lang="en-US" sz="2000" spc="50" dirty="0" smtClean="0">
              <a:ln w="13500">
                <a:solidFill>
                  <a:schemeClr val="accent1">
                    <a:shade val="2500"/>
                    <a:alpha val="6500"/>
                  </a:schemeClr>
                </a:solidFill>
                <a:prstDash val="solid"/>
              </a:ln>
              <a:solidFill>
                <a:srgbClr val="000000">
                  <a:alpha val="95000"/>
                </a:srgbClr>
              </a:solidFill>
              <a:latin typeface="+mj-lt"/>
              <a:cs typeface="Arial"/>
            </a:endParaRPr>
          </a:p>
          <a:p>
            <a:pPr>
              <a:lnSpc>
                <a:spcPct val="120000"/>
              </a:lnSpc>
              <a:buClr>
                <a:srgbClr val="92D050"/>
              </a:buClr>
              <a:buFont typeface="Wingdings" panose="05000000000000000000" pitchFamily="2" charset="2"/>
              <a:buChar char="§"/>
            </a:pPr>
            <a:r>
              <a:rPr lang="en-US" sz="2000" spc="50" dirty="0" smtClean="0">
                <a:ln w="13500">
                  <a:solidFill>
                    <a:schemeClr val="accent1">
                      <a:shade val="2500"/>
                      <a:alpha val="6500"/>
                    </a:schemeClr>
                  </a:solidFill>
                  <a:prstDash val="solid"/>
                </a:ln>
                <a:solidFill>
                  <a:srgbClr val="000000">
                    <a:alpha val="95000"/>
                  </a:srgbClr>
                </a:solidFill>
                <a:latin typeface="+mj-lt"/>
                <a:cs typeface="Arial"/>
                <a:hlinkClick r:id="rId4"/>
              </a:rPr>
              <a:t>Imaging 3.0 Case studies – ACR Press</a:t>
            </a:r>
            <a:endParaRPr lang="en-US" sz="2000" spc="50" dirty="0" smtClean="0">
              <a:ln w="13500">
                <a:solidFill>
                  <a:schemeClr val="accent1">
                    <a:shade val="2500"/>
                    <a:alpha val="6500"/>
                  </a:schemeClr>
                </a:solidFill>
                <a:prstDash val="solid"/>
              </a:ln>
              <a:solidFill>
                <a:srgbClr val="000000">
                  <a:alpha val="95000"/>
                </a:srgbClr>
              </a:solidFill>
              <a:latin typeface="+mj-lt"/>
              <a:cs typeface="Arial"/>
            </a:endParaRPr>
          </a:p>
          <a:p>
            <a:pPr lvl="1">
              <a:lnSpc>
                <a:spcPct val="120000"/>
              </a:lnSpc>
              <a:buClr>
                <a:srgbClr val="92D050"/>
              </a:buClr>
              <a:buFont typeface="Wingdings" panose="05000000000000000000" pitchFamily="2" charset="2"/>
              <a:buChar char="§"/>
            </a:pPr>
            <a:r>
              <a:rPr lang="en-US" sz="1600" spc="50" dirty="0" smtClean="0">
                <a:ln w="13500">
                  <a:solidFill>
                    <a:schemeClr val="accent1">
                      <a:shade val="2500"/>
                      <a:alpha val="6500"/>
                    </a:schemeClr>
                  </a:solidFill>
                  <a:prstDash val="solid"/>
                </a:ln>
                <a:solidFill>
                  <a:srgbClr val="000000">
                    <a:alpha val="95000"/>
                  </a:srgbClr>
                </a:solidFill>
                <a:latin typeface="+mj-lt"/>
                <a:cs typeface="Arial"/>
              </a:rPr>
              <a:t>12 completed</a:t>
            </a:r>
          </a:p>
          <a:p>
            <a:pPr lvl="1">
              <a:lnSpc>
                <a:spcPct val="120000"/>
              </a:lnSpc>
              <a:buClr>
                <a:srgbClr val="92D050"/>
              </a:buClr>
              <a:buFont typeface="Wingdings" panose="05000000000000000000" pitchFamily="2" charset="2"/>
              <a:buChar char="§"/>
            </a:pPr>
            <a:r>
              <a:rPr lang="en-US" sz="1600" spc="50" dirty="0" smtClean="0">
                <a:ln w="13500">
                  <a:solidFill>
                    <a:schemeClr val="accent1">
                      <a:shade val="2500"/>
                      <a:alpha val="6500"/>
                    </a:schemeClr>
                  </a:solidFill>
                  <a:prstDash val="solid"/>
                </a:ln>
                <a:solidFill>
                  <a:srgbClr val="000000">
                    <a:alpha val="95000"/>
                  </a:srgbClr>
                </a:solidFill>
                <a:latin typeface="+mj-lt"/>
                <a:cs typeface="Arial"/>
              </a:rPr>
              <a:t>15+ </a:t>
            </a:r>
            <a:r>
              <a:rPr lang="en-US" sz="1600" spc="50" dirty="0">
                <a:ln w="13500">
                  <a:solidFill>
                    <a:schemeClr val="accent1">
                      <a:shade val="2500"/>
                      <a:alpha val="6500"/>
                    </a:schemeClr>
                  </a:solidFill>
                  <a:prstDash val="solid"/>
                </a:ln>
                <a:solidFill>
                  <a:srgbClr val="000000">
                    <a:alpha val="95000"/>
                  </a:srgbClr>
                </a:solidFill>
                <a:latin typeface="+mj-lt"/>
                <a:cs typeface="Arial"/>
              </a:rPr>
              <a:t>c</a:t>
            </a:r>
            <a:r>
              <a:rPr lang="en-US" sz="1600" spc="50" dirty="0" smtClean="0">
                <a:ln w="13500">
                  <a:solidFill>
                    <a:schemeClr val="accent1">
                      <a:shade val="2500"/>
                      <a:alpha val="6500"/>
                    </a:schemeClr>
                  </a:solidFill>
                  <a:prstDash val="solid"/>
                </a:ln>
                <a:solidFill>
                  <a:srgbClr val="000000">
                    <a:alpha val="95000"/>
                  </a:srgbClr>
                </a:solidFill>
                <a:latin typeface="+mj-lt"/>
                <a:cs typeface="Arial"/>
              </a:rPr>
              <a:t>ase studies in pipeline</a:t>
            </a:r>
          </a:p>
          <a:p>
            <a:pPr lvl="1">
              <a:lnSpc>
                <a:spcPct val="120000"/>
              </a:lnSpc>
              <a:buClr>
                <a:srgbClr val="92D050"/>
              </a:buClr>
              <a:buFont typeface="Wingdings" panose="05000000000000000000" pitchFamily="2" charset="2"/>
              <a:buChar char="§"/>
            </a:pPr>
            <a:r>
              <a:rPr lang="en-US" sz="1600" spc="50" dirty="0" smtClean="0">
                <a:ln w="13500">
                  <a:solidFill>
                    <a:schemeClr val="accent1">
                      <a:shade val="2500"/>
                      <a:alpha val="6500"/>
                    </a:schemeClr>
                  </a:solidFill>
                  <a:prstDash val="solid"/>
                </a:ln>
                <a:solidFill>
                  <a:srgbClr val="000000">
                    <a:alpha val="95000"/>
                  </a:srgbClr>
                </a:solidFill>
                <a:latin typeface="+mj-lt"/>
                <a:cs typeface="Arial"/>
              </a:rPr>
              <a:t>Soliciting new case studies using web site and ACR Advocacy Networks</a:t>
            </a:r>
          </a:p>
          <a:p>
            <a:pPr>
              <a:lnSpc>
                <a:spcPct val="120000"/>
              </a:lnSpc>
              <a:buClr>
                <a:srgbClr val="92D050"/>
              </a:buClr>
              <a:buFont typeface="Wingdings" panose="05000000000000000000" pitchFamily="2" charset="2"/>
              <a:buChar char="§"/>
            </a:pPr>
            <a:r>
              <a:rPr lang="en-US" sz="2000" spc="50" dirty="0" smtClean="0">
                <a:ln w="13500">
                  <a:solidFill>
                    <a:schemeClr val="accent1">
                      <a:shade val="2500"/>
                      <a:alpha val="6500"/>
                    </a:schemeClr>
                  </a:solidFill>
                  <a:prstDash val="solid"/>
                </a:ln>
                <a:solidFill>
                  <a:srgbClr val="000000">
                    <a:alpha val="95000"/>
                  </a:srgbClr>
                </a:solidFill>
                <a:latin typeface="+mj-lt"/>
                <a:cs typeface="Arial"/>
              </a:rPr>
              <a:t>Imaging 3.0 Integration in RLI Programming (RLI)</a:t>
            </a:r>
          </a:p>
          <a:p>
            <a:pPr lvl="1">
              <a:lnSpc>
                <a:spcPct val="120000"/>
              </a:lnSpc>
              <a:buClr>
                <a:srgbClr val="92D050"/>
              </a:buClr>
              <a:buFont typeface="Wingdings" panose="05000000000000000000" pitchFamily="2" charset="2"/>
              <a:buChar char="§"/>
            </a:pPr>
            <a:r>
              <a:rPr lang="en-US" sz="1600" spc="50" dirty="0" smtClean="0">
                <a:ln w="13500">
                  <a:solidFill>
                    <a:schemeClr val="accent1">
                      <a:shade val="2500"/>
                      <a:alpha val="6500"/>
                    </a:schemeClr>
                  </a:solidFill>
                  <a:prstDash val="solid"/>
                </a:ln>
                <a:solidFill>
                  <a:srgbClr val="000000">
                    <a:alpha val="95000"/>
                  </a:srgbClr>
                </a:solidFill>
                <a:latin typeface="+mj-lt"/>
                <a:cs typeface="Arial"/>
              </a:rPr>
              <a:t>Imaging 3.0 Webinar</a:t>
            </a:r>
          </a:p>
          <a:p>
            <a:pPr lvl="1">
              <a:lnSpc>
                <a:spcPct val="120000"/>
              </a:lnSpc>
              <a:buClr>
                <a:srgbClr val="92D050"/>
              </a:buClr>
              <a:buFont typeface="Wingdings" panose="05000000000000000000" pitchFamily="2" charset="2"/>
              <a:buChar char="§"/>
            </a:pPr>
            <a:r>
              <a:rPr lang="en-US" sz="1600" spc="50" dirty="0" smtClean="0">
                <a:ln w="13500">
                  <a:solidFill>
                    <a:schemeClr val="accent1">
                      <a:shade val="2500"/>
                      <a:alpha val="6500"/>
                    </a:schemeClr>
                  </a:solidFill>
                  <a:prstDash val="solid"/>
                </a:ln>
                <a:solidFill>
                  <a:srgbClr val="000000">
                    <a:alpha val="95000"/>
                  </a:srgbClr>
                </a:solidFill>
                <a:latin typeface="+mj-lt"/>
                <a:cs typeface="Arial"/>
              </a:rPr>
              <a:t>Culture shift</a:t>
            </a:r>
          </a:p>
          <a:p>
            <a:pPr lvl="1">
              <a:lnSpc>
                <a:spcPct val="120000"/>
              </a:lnSpc>
              <a:buClr>
                <a:srgbClr val="92D050"/>
              </a:buClr>
              <a:buFont typeface="Wingdings" panose="05000000000000000000" pitchFamily="2" charset="2"/>
              <a:buChar char="§"/>
            </a:pPr>
            <a:r>
              <a:rPr lang="en-US" sz="1600" spc="50" dirty="0" smtClean="0">
                <a:ln w="13500">
                  <a:solidFill>
                    <a:schemeClr val="accent1">
                      <a:shade val="2500"/>
                      <a:alpha val="6500"/>
                    </a:schemeClr>
                  </a:solidFill>
                  <a:prstDash val="solid"/>
                </a:ln>
                <a:solidFill>
                  <a:srgbClr val="000000">
                    <a:alpha val="95000"/>
                  </a:srgbClr>
                </a:solidFill>
                <a:latin typeface="+mj-lt"/>
                <a:cs typeface="Arial"/>
              </a:rPr>
              <a:t>Practice Management – Business Model (ACR Economics and NDSC)</a:t>
            </a:r>
            <a:endParaRPr lang="en-US" sz="1200" spc="50" dirty="0" smtClean="0">
              <a:ln w="13500">
                <a:solidFill>
                  <a:schemeClr val="accent1">
                    <a:shade val="2500"/>
                    <a:alpha val="6500"/>
                  </a:schemeClr>
                </a:solidFill>
                <a:prstDash val="solid"/>
              </a:ln>
              <a:solidFill>
                <a:srgbClr val="000000">
                  <a:alpha val="95000"/>
                </a:srgbClr>
              </a:solidFill>
              <a:latin typeface="+mj-lt"/>
              <a:cs typeface="Arial"/>
            </a:endParaRPr>
          </a:p>
          <a:p>
            <a:pPr>
              <a:lnSpc>
                <a:spcPct val="120000"/>
              </a:lnSpc>
              <a:buClr>
                <a:srgbClr val="92D050"/>
              </a:buClr>
              <a:buFont typeface="Wingdings" panose="05000000000000000000" pitchFamily="2" charset="2"/>
              <a:buChar char="§"/>
            </a:pPr>
            <a:r>
              <a:rPr lang="en-US" sz="2000" spc="50" dirty="0" smtClean="0">
                <a:ln w="13500">
                  <a:solidFill>
                    <a:schemeClr val="accent1">
                      <a:shade val="2500"/>
                      <a:alpha val="6500"/>
                    </a:schemeClr>
                  </a:solidFill>
                  <a:prstDash val="solid"/>
                </a:ln>
                <a:solidFill>
                  <a:srgbClr val="000000">
                    <a:alpha val="95000"/>
                  </a:srgbClr>
                </a:solidFill>
                <a:latin typeface="+mj-lt"/>
                <a:cs typeface="Arial"/>
              </a:rPr>
              <a:t>Imaging 3.0 Speaker Bureau in development</a:t>
            </a:r>
          </a:p>
          <a:p>
            <a:pPr>
              <a:lnSpc>
                <a:spcPct val="120000"/>
              </a:lnSpc>
              <a:buClr>
                <a:srgbClr val="92D050"/>
              </a:buClr>
              <a:buFont typeface="Wingdings" panose="05000000000000000000" pitchFamily="2" charset="2"/>
              <a:buChar char="§"/>
            </a:pPr>
            <a:r>
              <a:rPr lang="en-US" sz="2000" spc="50" dirty="0" smtClean="0">
                <a:ln w="13500">
                  <a:solidFill>
                    <a:schemeClr val="accent1">
                      <a:shade val="2500"/>
                      <a:alpha val="6500"/>
                    </a:schemeClr>
                  </a:solidFill>
                  <a:prstDash val="solid"/>
                </a:ln>
                <a:solidFill>
                  <a:srgbClr val="000000">
                    <a:alpha val="95000"/>
                  </a:srgbClr>
                </a:solidFill>
                <a:latin typeface="+mj-lt"/>
                <a:cs typeface="Arial"/>
              </a:rPr>
              <a:t>Economics Initiatives (ACR Economics and GR)</a:t>
            </a:r>
          </a:p>
          <a:p>
            <a:pPr lvl="1">
              <a:lnSpc>
                <a:spcPct val="120000"/>
              </a:lnSpc>
            </a:pPr>
            <a:endParaRPr lang="en-US" sz="1600" cap="small" spc="50" dirty="0" smtClean="0">
              <a:ln w="13500">
                <a:solidFill>
                  <a:schemeClr val="accent1">
                    <a:shade val="2500"/>
                    <a:alpha val="6500"/>
                  </a:schemeClr>
                </a:solidFill>
                <a:prstDash val="solid"/>
              </a:ln>
              <a:solidFill>
                <a:srgbClr val="000000">
                  <a:alpha val="95000"/>
                </a:srgbClr>
              </a:solidFill>
              <a:latin typeface="+mj-lt"/>
              <a:cs typeface="Arial"/>
            </a:endParaRPr>
          </a:p>
          <a:p>
            <a:pPr marL="457200" lvl="1" indent="0">
              <a:lnSpc>
                <a:spcPct val="120000"/>
              </a:lnSpc>
              <a:buNone/>
            </a:pPr>
            <a:r>
              <a:rPr lang="en-US" sz="1600" cap="small" spc="50" dirty="0">
                <a:ln w="13500">
                  <a:solidFill>
                    <a:schemeClr val="accent1">
                      <a:shade val="2500"/>
                      <a:alpha val="6500"/>
                    </a:schemeClr>
                  </a:solidFill>
                  <a:prstDash val="solid"/>
                </a:ln>
                <a:solidFill>
                  <a:srgbClr val="000000">
                    <a:alpha val="95000"/>
                  </a:srgbClr>
                </a:solidFill>
                <a:latin typeface="+mj-lt"/>
                <a:cs typeface="Arial"/>
              </a:rPr>
              <a:t>	</a:t>
            </a:r>
            <a:r>
              <a:rPr lang="en-US" sz="1600" cap="small" spc="50" dirty="0" smtClean="0">
                <a:ln w="13500">
                  <a:solidFill>
                    <a:schemeClr val="accent1">
                      <a:shade val="2500"/>
                      <a:alpha val="6500"/>
                    </a:schemeClr>
                  </a:solidFill>
                  <a:prstDash val="solid"/>
                </a:ln>
                <a:solidFill>
                  <a:srgbClr val="000000">
                    <a:alpha val="95000"/>
                  </a:srgbClr>
                </a:solidFill>
                <a:latin typeface="+mj-lt"/>
                <a:cs typeface="Arial"/>
              </a:rPr>
              <a:t>			</a:t>
            </a:r>
            <a:endParaRPr lang="en-US" sz="1600" cap="small" spc="50" dirty="0">
              <a:ln w="13500">
                <a:solidFill>
                  <a:schemeClr val="accent1">
                    <a:shade val="2500"/>
                    <a:alpha val="6500"/>
                  </a:schemeClr>
                </a:solidFill>
                <a:prstDash val="solid"/>
              </a:ln>
              <a:solidFill>
                <a:srgbClr val="000000">
                  <a:alpha val="95000"/>
                </a:srgbClr>
              </a:solidFill>
              <a:latin typeface="+mj-lt"/>
              <a:cs typeface="Arial"/>
            </a:endParaRPr>
          </a:p>
          <a:p>
            <a:pPr>
              <a:lnSpc>
                <a:spcPct val="130000"/>
              </a:lnSpc>
            </a:pPr>
            <a:endParaRPr lang="en-US" sz="2200" cap="small" spc="50" dirty="0">
              <a:ln w="13500">
                <a:solidFill>
                  <a:schemeClr val="accent1">
                    <a:shade val="2500"/>
                    <a:alpha val="6500"/>
                  </a:schemeClr>
                </a:solidFill>
                <a:prstDash val="solid"/>
              </a:ln>
              <a:solidFill>
                <a:srgbClr val="000000">
                  <a:alpha val="95000"/>
                </a:srgbClr>
              </a:solidFill>
              <a:latin typeface="+mj-lt"/>
              <a:cs typeface="Arial"/>
            </a:endParaRPr>
          </a:p>
          <a:p>
            <a:pPr marL="0" indent="0">
              <a:lnSpc>
                <a:spcPct val="130000"/>
              </a:lnSpc>
              <a:buNone/>
            </a:pPr>
            <a:endParaRPr lang="en-US" sz="2200" cap="small" spc="50" dirty="0" smtClean="0">
              <a:ln w="13500">
                <a:solidFill>
                  <a:schemeClr val="accent1">
                    <a:shade val="2500"/>
                    <a:alpha val="6500"/>
                  </a:schemeClr>
                </a:solidFill>
                <a:prstDash val="solid"/>
              </a:ln>
              <a:solidFill>
                <a:srgbClr val="000000">
                  <a:alpha val="95000"/>
                </a:srgbClr>
              </a:solidFill>
              <a:latin typeface="+mj-lt"/>
              <a:cs typeface="Arial"/>
            </a:endParaRPr>
          </a:p>
        </p:txBody>
      </p:sp>
      <p:sp>
        <p:nvSpPr>
          <p:cNvPr id="6" name="Rectangle 5"/>
          <p:cNvSpPr/>
          <p:nvPr/>
        </p:nvSpPr>
        <p:spPr>
          <a:xfrm>
            <a:off x="661988" y="694393"/>
            <a:ext cx="8131773" cy="553998"/>
          </a:xfrm>
          <a:prstGeom prst="rect">
            <a:avLst/>
          </a:prstGeom>
        </p:spPr>
        <p:txBody>
          <a:bodyPr wrap="square">
            <a:spAutoFit/>
          </a:bodyPr>
          <a:lstStyle/>
          <a:p>
            <a:r>
              <a:rPr lang="en-US" sz="3000" spc="50" dirty="0" smtClean="0">
                <a:ln w="13500">
                  <a:solidFill>
                    <a:schemeClr val="accent1">
                      <a:shade val="2500"/>
                      <a:alpha val="6500"/>
                    </a:schemeClr>
                  </a:solidFill>
                  <a:prstDash val="solid"/>
                </a:ln>
                <a:solidFill>
                  <a:srgbClr val="000000">
                    <a:alpha val="95000"/>
                  </a:srgbClr>
                </a:solidFill>
                <a:latin typeface="Arial"/>
                <a:cs typeface="Arial"/>
              </a:rPr>
              <a:t>ACR Initiatives To Reach The Tipping Point</a:t>
            </a:r>
            <a:endParaRPr lang="en-US" sz="3000" spc="50" dirty="0">
              <a:ln w="13500">
                <a:solidFill>
                  <a:schemeClr val="accent1">
                    <a:shade val="2500"/>
                    <a:alpha val="6500"/>
                  </a:schemeClr>
                </a:solidFill>
                <a:prstDash val="solid"/>
              </a:ln>
              <a:solidFill>
                <a:srgbClr val="000000">
                  <a:alpha val="95000"/>
                </a:srgbClr>
              </a:solidFill>
              <a:latin typeface="Arial"/>
              <a:cs typeface="Arial"/>
            </a:endParaRPr>
          </a:p>
        </p:txBody>
      </p:sp>
    </p:spTree>
    <p:extLst>
      <p:ext uri="{BB962C8B-B14F-4D97-AF65-F5344CB8AC3E}">
        <p14:creationId xmlns:p14="http://schemas.microsoft.com/office/powerpoint/2010/main" val="997039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ACR Blue Background">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21414</TotalTime>
  <Words>3395</Words>
  <Application>Microsoft Office PowerPoint</Application>
  <PresentationFormat>On-screen Show (4:3)</PresentationFormat>
  <Paragraphs>1084</Paragraphs>
  <Slides>104</Slides>
  <Notes>36</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104</vt:i4>
      </vt:variant>
    </vt:vector>
  </HeadingPairs>
  <TitlesOfParts>
    <vt:vector size="108" baseType="lpstr">
      <vt:lpstr>ACR Blue Background</vt:lpstr>
      <vt:lpstr>Twilight</vt:lpstr>
      <vt:lpstr>1_Twilight</vt:lpstr>
      <vt:lpstr>Worksheet</vt:lpstr>
      <vt:lpstr>PowerPoint Presentation</vt:lpstr>
      <vt:lpstr>Disclosures</vt:lpstr>
      <vt:lpstr>Why Imaging 3.0?</vt:lpstr>
      <vt:lpstr>How Do We Get There?</vt:lpstr>
      <vt:lpstr>How Do We Get There?</vt:lpstr>
      <vt:lpstr>What Is It?</vt:lpstr>
      <vt:lpstr>Imaging and Health Care Reform</vt:lpstr>
      <vt:lpstr>Healthcare Inflation</vt:lpstr>
      <vt:lpstr>Healthcare Inflation – US Demographics</vt:lpstr>
      <vt:lpstr>Government Financial Predicament</vt:lpstr>
      <vt:lpstr>Social Justice</vt:lpstr>
      <vt:lpstr>Achieving Value</vt:lpstr>
      <vt:lpstr>Achieving Value</vt:lpstr>
      <vt:lpstr>Imaging and Health Care Reform</vt:lpstr>
      <vt:lpstr>Medical Imaging Payment Reductions</vt:lpstr>
      <vt:lpstr>Medical Imaging Payment Reductions</vt:lpstr>
      <vt:lpstr>Physician Payments and Primary Care</vt:lpstr>
      <vt:lpstr>Promoting Primary Care</vt:lpstr>
      <vt:lpstr>Preserving the Status Quo?</vt:lpstr>
      <vt:lpstr>Finding New Cheese!</vt:lpstr>
      <vt:lpstr>Christensen’s Disruptive Innovation</vt:lpstr>
      <vt:lpstr>Innovator’s Dilemma</vt:lpstr>
      <vt:lpstr>Transition to Value Based Imaging Care </vt:lpstr>
      <vt:lpstr>Christensen’s Innovator’s Dilemma</vt:lpstr>
      <vt:lpstr>Catching the Next Wave</vt:lpstr>
      <vt:lpstr>The Big Dilemma</vt:lpstr>
      <vt:lpstr>Radiology and Health Reform</vt:lpstr>
      <vt:lpstr>Strategic Goals for Radiologists</vt:lpstr>
      <vt:lpstr>Strategic Goals for Radiologists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Imaging 2.0</vt:lpstr>
      <vt:lpstr>Imaging 2.0 – Radiology Culture</vt:lpstr>
      <vt:lpstr>Imaging 2.0 – Radiology Culture</vt:lpstr>
      <vt:lpstr>Drivers of Imaging 2.0 Culture</vt:lpstr>
      <vt:lpstr>Teleradiology</vt:lpstr>
      <vt:lpstr>Presence                       </vt:lpstr>
      <vt:lpstr>Imaging 2.0: Our Current State</vt:lpstr>
      <vt:lpstr>Evolutionary Perspectives</vt:lpstr>
      <vt:lpstr>Who is Imaging 3.0 For?</vt:lpstr>
      <vt:lpstr>What Does Imaging 3.0 Do?</vt:lpstr>
      <vt:lpstr>Where Does Imaging 3.0 Fit?</vt:lpstr>
      <vt:lpstr>Where Does Imaging 3.0 Fit?</vt:lpstr>
      <vt:lpstr>Imaging 3.0 – Beyond the Interpretation </vt:lpstr>
      <vt:lpstr>PowerPoint Presentation</vt:lpstr>
      <vt:lpstr>Imaging 2.0 – Focus On the Interpretation</vt:lpstr>
      <vt:lpstr>Imaging 3.0 – Beyond the Interpretation</vt:lpstr>
      <vt:lpstr>Imaging 3.0 – Beyond the Interpretation</vt:lpstr>
      <vt:lpstr>Imaging 3.0 – Beyond the Interpretation</vt:lpstr>
      <vt:lpstr>Imaging 3.0 – Beyond the Interpretation</vt:lpstr>
      <vt:lpstr>Imaging 3.0 – Beyond the Interpretation</vt:lpstr>
      <vt:lpstr>Imaging 3.0 – The Entire Spectrum of Imaging Care</vt:lpstr>
      <vt:lpstr>Imaging 3.0 – Putting Patients First</vt:lpstr>
      <vt:lpstr>Imaging 3.0 – At The Point of Care</vt:lpstr>
      <vt:lpstr>Imaging 3.0 – Under the Umbrella</vt:lpstr>
      <vt:lpstr>Opportunities For Radiologists</vt:lpstr>
      <vt:lpstr>Useful Information</vt:lpstr>
      <vt:lpstr>Appropriate Imaging Utilization</vt:lpstr>
      <vt:lpstr>PowerPoint Presentation</vt:lpstr>
      <vt:lpstr>PowerPoint Presentation</vt:lpstr>
      <vt:lpstr>Effective Communication</vt:lpstr>
      <vt:lpstr>Decision Support for Radiologists</vt:lpstr>
      <vt:lpstr>Decision Support for Radiologists</vt:lpstr>
      <vt:lpstr>Reporting Pertinent And Incidental  Findings</vt:lpstr>
      <vt:lpstr>Actionable Reporting</vt:lpstr>
      <vt:lpstr>Actionable Reporting Work Group</vt:lpstr>
      <vt:lpstr>Actionable Reporting Work Group</vt:lpstr>
      <vt:lpstr>Actionable Reporting</vt:lpstr>
      <vt:lpstr>Critical Results Reporting</vt:lpstr>
      <vt:lpstr>Tracking Physician Behavior –  Exam Result Versus Appropriateness Score</vt:lpstr>
      <vt:lpstr>Interactive Multimedia Reporting</vt:lpstr>
      <vt:lpstr>Access to Information</vt:lpstr>
      <vt:lpstr>Access to Information</vt:lpstr>
      <vt:lpstr>ACR RSNA Collaboration</vt:lpstr>
      <vt:lpstr>INFORMATICS ACTIVITIES</vt:lpstr>
      <vt:lpstr>INFORMATICS ACTIVITIES</vt:lpstr>
      <vt:lpstr>INFORMATICS ACTIVITIES</vt:lpstr>
      <vt:lpstr>INFORMATICS ACTIVITIES</vt:lpstr>
      <vt:lpstr>Imaging 2.0  Imaging 3.0</vt:lpstr>
      <vt:lpstr>Aligning Incentives</vt:lpstr>
      <vt:lpstr>Imaging 3.0 – Aligning Incentives</vt:lpstr>
      <vt:lpstr>Aligning Incentives</vt:lpstr>
      <vt:lpstr>Physician Leadership</vt:lpstr>
      <vt:lpstr>Solutions May Be Counterintuitive</vt:lpstr>
      <vt:lpstr>Patient Centered Imaging Care</vt:lpstr>
      <vt:lpstr>Patient Centered Imaging Care</vt:lpstr>
      <vt:lpstr>PowerPoint Presentation</vt:lpstr>
      <vt:lpstr>PowerPoint Presentation</vt:lpstr>
      <vt:lpstr>PowerPoint Presentation</vt:lpstr>
      <vt:lpstr>PowerPoint Presentation</vt:lpstr>
      <vt:lpstr>PowerPoint Presentation</vt:lpstr>
      <vt:lpstr>Imaging 3.0                      Umbrella</vt:lpstr>
      <vt:lpstr>PowerPoint Presentation</vt:lpstr>
      <vt:lpstr>Imaging 3.0 – Preparing for the Future </vt:lpstr>
    </vt:vector>
  </TitlesOfParts>
  <Company>BRG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Bibb Allen</dc:creator>
  <cp:lastModifiedBy>Tsai, Margaret (Peggy)</cp:lastModifiedBy>
  <cp:revision>341</cp:revision>
  <cp:lastPrinted>2013-02-20T12:19:25Z</cp:lastPrinted>
  <dcterms:created xsi:type="dcterms:W3CDTF">2013-02-14T12:37:11Z</dcterms:created>
  <dcterms:modified xsi:type="dcterms:W3CDTF">2013-10-29T18:18:51Z</dcterms:modified>
</cp:coreProperties>
</file>