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6" r:id="rId2"/>
    <p:sldMasterId id="2147483772" r:id="rId3"/>
  </p:sldMasterIdLst>
  <p:notesMasterIdLst>
    <p:notesMasterId r:id="rId22"/>
  </p:notesMasterIdLst>
  <p:sldIdLst>
    <p:sldId id="606" r:id="rId4"/>
    <p:sldId id="607" r:id="rId5"/>
    <p:sldId id="608" r:id="rId6"/>
    <p:sldId id="609" r:id="rId7"/>
    <p:sldId id="610" r:id="rId8"/>
    <p:sldId id="650" r:id="rId9"/>
    <p:sldId id="612" r:id="rId10"/>
    <p:sldId id="613" r:id="rId11"/>
    <p:sldId id="619" r:id="rId12"/>
    <p:sldId id="621" r:id="rId13"/>
    <p:sldId id="623" r:id="rId14"/>
    <p:sldId id="627" r:id="rId15"/>
    <p:sldId id="629" r:id="rId16"/>
    <p:sldId id="630" r:id="rId17"/>
    <p:sldId id="655" r:id="rId18"/>
    <p:sldId id="656" r:id="rId19"/>
    <p:sldId id="657" r:id="rId20"/>
    <p:sldId id="65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bson, Christopher" initials="HC"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C3E"/>
    <a:srgbClr val="7DCC41"/>
    <a:srgbClr val="00446A"/>
    <a:srgbClr val="900000"/>
    <a:srgbClr val="B9C2C4"/>
    <a:srgbClr val="EFEFEF"/>
    <a:srgbClr val="F6F6F6"/>
    <a:srgbClr val="FAFAFA"/>
    <a:srgbClr val="E5E5E5"/>
    <a:srgbClr val="365D7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4" autoAdjust="0"/>
    <p:restoredTop sz="66881" autoAdjust="0"/>
  </p:normalViewPr>
  <p:slideViewPr>
    <p:cSldViewPr snapToGrid="0" snapToObjects="1" showGuides="1">
      <p:cViewPr>
        <p:scale>
          <a:sx n="79" d="100"/>
          <a:sy n="79" d="100"/>
        </p:scale>
        <p:origin x="-1824" y="-72"/>
      </p:cViewPr>
      <p:guideLst>
        <p:guide orient="horz" pos="686"/>
        <p:guide pos="297"/>
      </p:guideLst>
    </p:cSldViewPr>
  </p:slideViewPr>
  <p:notesTextViewPr>
    <p:cViewPr>
      <p:scale>
        <a:sx n="100" d="100"/>
        <a:sy n="100" d="100"/>
      </p:scale>
      <p:origin x="0" y="0"/>
    </p:cViewPr>
  </p:notesTextViewPr>
  <p:sorterViewPr>
    <p:cViewPr>
      <p:scale>
        <a:sx n="132" d="100"/>
        <a:sy n="132" d="100"/>
      </p:scale>
      <p:origin x="0" y="0"/>
    </p:cViewPr>
  </p:sorterViewPr>
  <p:notesViewPr>
    <p:cSldViewPr snapToGrid="0" snapToObjects="1">
      <p:cViewPr varScale="1">
        <p:scale>
          <a:sx n="106" d="100"/>
          <a:sy n="106" d="100"/>
        </p:scale>
        <p:origin x="-249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Baseline</c:v>
                </c:pt>
              </c:strCache>
            </c:strRef>
          </c:tx>
          <c:spPr>
            <a:ln>
              <a:solidFill>
                <a:schemeClr val="tx1"/>
              </a:solidFill>
            </a:ln>
          </c:spPr>
          <c:marker>
            <c:symbol val="circle"/>
            <c:size val="9"/>
            <c:spPr>
              <a:solidFill>
                <a:schemeClr val="tx1"/>
              </a:solidFill>
              <a:ln>
                <a:solidFill>
                  <a:schemeClr val="tx1"/>
                </a:solidFill>
              </a:ln>
            </c:spPr>
          </c:marker>
          <c:dPt>
            <c:idx val="1"/>
            <c:bubble3D val="0"/>
            <c:spPr>
              <a:ln>
                <a:noFill/>
              </a:ln>
            </c:spPr>
          </c:dPt>
          <c:dPt>
            <c:idx val="2"/>
            <c:bubble3D val="0"/>
            <c:spPr>
              <a:ln>
                <a:noFill/>
              </a:ln>
            </c:spPr>
          </c:dPt>
          <c:dPt>
            <c:idx val="3"/>
            <c:bubble3D val="0"/>
            <c:spPr>
              <a:ln>
                <a:noFill/>
              </a:ln>
            </c:spPr>
          </c:dPt>
          <c:cat>
            <c:strRef>
              <c:f>Sheet1!$A$2:$A$5</c:f>
              <c:strCache>
                <c:ptCount val="4"/>
                <c:pt idx="0">
                  <c:v>Productivity</c:v>
                </c:pt>
                <c:pt idx="1">
                  <c:v>Profitability</c:v>
                </c:pt>
                <c:pt idx="2">
                  <c:v>Performance</c:v>
                </c:pt>
                <c:pt idx="3">
                  <c:v>Presence</c:v>
                </c:pt>
              </c:strCache>
            </c:strRef>
          </c:cat>
          <c:val>
            <c:numRef>
              <c:f>Sheet1!$B$2:$B$5</c:f>
              <c:numCache>
                <c:formatCode>General</c:formatCode>
                <c:ptCount val="4"/>
                <c:pt idx="0">
                  <c:v>0</c:v>
                </c:pt>
                <c:pt idx="1">
                  <c:v>0</c:v>
                </c:pt>
                <c:pt idx="2">
                  <c:v>0</c:v>
                </c:pt>
                <c:pt idx="3">
                  <c:v>0</c:v>
                </c:pt>
              </c:numCache>
            </c:numRef>
          </c:val>
          <c:smooth val="1"/>
        </c:ser>
        <c:ser>
          <c:idx val="1"/>
          <c:order val="1"/>
          <c:tx>
            <c:strRef>
              <c:f>Sheet1!$C$1</c:f>
              <c:strCache>
                <c:ptCount val="1"/>
                <c:pt idx="0">
                  <c:v>Current</c:v>
                </c:pt>
              </c:strCache>
            </c:strRef>
          </c:tx>
          <c:spPr>
            <a:ln>
              <a:solidFill>
                <a:schemeClr val="accent3"/>
              </a:solidFill>
            </a:ln>
          </c:spPr>
          <c:marker>
            <c:symbol val="circle"/>
            <c:size val="9"/>
            <c:spPr>
              <a:solidFill>
                <a:schemeClr val="accent3"/>
              </a:solidFill>
              <a:ln>
                <a:solidFill>
                  <a:schemeClr val="accent3"/>
                </a:solidFill>
              </a:ln>
            </c:spPr>
          </c:marker>
          <c:cat>
            <c:strRef>
              <c:f>Sheet1!$A$2:$A$5</c:f>
              <c:strCache>
                <c:ptCount val="4"/>
                <c:pt idx="0">
                  <c:v>Productivity</c:v>
                </c:pt>
                <c:pt idx="1">
                  <c:v>Profitability</c:v>
                </c:pt>
                <c:pt idx="2">
                  <c:v>Performance</c:v>
                </c:pt>
                <c:pt idx="3">
                  <c:v>Presence</c:v>
                </c:pt>
              </c:strCache>
            </c:strRef>
          </c:cat>
          <c:val>
            <c:numRef>
              <c:f>Sheet1!$C$2:$C$5</c:f>
              <c:numCache>
                <c:formatCode>General</c:formatCode>
                <c:ptCount val="4"/>
                <c:pt idx="0">
                  <c:v>11</c:v>
                </c:pt>
                <c:pt idx="1">
                  <c:v>10</c:v>
                </c:pt>
                <c:pt idx="2">
                  <c:v>4</c:v>
                </c:pt>
                <c:pt idx="3">
                  <c:v>-8</c:v>
                </c:pt>
              </c:numCache>
            </c:numRef>
          </c:val>
          <c:smooth val="1"/>
        </c:ser>
        <c:dLbls>
          <c:showLegendKey val="0"/>
          <c:showVal val="0"/>
          <c:showCatName val="0"/>
          <c:showSerName val="0"/>
          <c:showPercent val="0"/>
          <c:showBubbleSize val="0"/>
        </c:dLbls>
        <c:marker val="1"/>
        <c:smooth val="0"/>
        <c:axId val="57316864"/>
        <c:axId val="57318784"/>
      </c:lineChart>
      <c:catAx>
        <c:axId val="57316864"/>
        <c:scaling>
          <c:orientation val="minMax"/>
        </c:scaling>
        <c:delete val="0"/>
        <c:axPos val="b"/>
        <c:majorTickMark val="none"/>
        <c:minorTickMark val="none"/>
        <c:tickLblPos val="nextTo"/>
        <c:spPr>
          <a:ln>
            <a:solidFill>
              <a:schemeClr val="bg2">
                <a:lumMod val="25000"/>
                <a:lumOff val="75000"/>
              </a:schemeClr>
            </a:solidFill>
          </a:ln>
        </c:spPr>
        <c:txPr>
          <a:bodyPr/>
          <a:lstStyle/>
          <a:p>
            <a:pPr>
              <a:defRPr cap="small"/>
            </a:pPr>
            <a:endParaRPr lang="en-US"/>
          </a:p>
        </c:txPr>
        <c:crossAx val="57318784"/>
        <c:crosses val="autoZero"/>
        <c:auto val="1"/>
        <c:lblAlgn val="ctr"/>
        <c:lblOffset val="1000"/>
        <c:noMultiLvlLbl val="0"/>
      </c:catAx>
      <c:valAx>
        <c:axId val="57318784"/>
        <c:scaling>
          <c:orientation val="minMax"/>
          <c:max val="15"/>
        </c:scaling>
        <c:delete val="1"/>
        <c:axPos val="l"/>
        <c:numFmt formatCode="General" sourceLinked="1"/>
        <c:majorTickMark val="none"/>
        <c:minorTickMark val="none"/>
        <c:tickLblPos val="nextTo"/>
        <c:crossAx val="57316864"/>
        <c:crosses val="autoZero"/>
        <c:crossBetween val="between"/>
      </c:valAx>
    </c:plotArea>
    <c:legend>
      <c:legendPos val="l"/>
      <c:legendEntry>
        <c:idx val="0"/>
        <c:delete val="1"/>
      </c:legendEntry>
      <c:layout>
        <c:manualLayout>
          <c:xMode val="edge"/>
          <c:yMode val="edge"/>
          <c:x val="1.2923078175464901E-2"/>
          <c:y val="0.211437262357414"/>
          <c:w val="0.15390152309160701"/>
          <c:h val="0.273594785442694"/>
        </c:manualLayout>
      </c:layout>
      <c:overlay val="0"/>
      <c:txPr>
        <a:bodyPr/>
        <a:lstStyle/>
        <a:p>
          <a:pPr>
            <a:defRPr cap="small"/>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Attested Radiologists</c:v>
                </c:pt>
              </c:strCache>
            </c:strRef>
          </c:tx>
          <c:spPr>
            <a:solidFill>
              <a:srgbClr val="FF0000"/>
            </a:solidFill>
            <a:ln>
              <a:noFill/>
            </a:ln>
          </c:spPr>
          <c:invertIfNegative val="0"/>
          <c:dLbls>
            <c:numFmt formatCode="0.0%" sourceLinked="0"/>
            <c:showLegendKey val="0"/>
            <c:showVal val="1"/>
            <c:showCatName val="0"/>
            <c:showSerName val="0"/>
            <c:showPercent val="0"/>
            <c:showBubbleSize val="0"/>
            <c:showLeaderLines val="0"/>
          </c:dLbls>
          <c:cat>
            <c:numRef>
              <c:f>Sheet1!$A$2:$A$4</c:f>
              <c:numCache>
                <c:formatCode>General</c:formatCode>
                <c:ptCount val="3"/>
                <c:pt idx="0">
                  <c:v>2011</c:v>
                </c:pt>
                <c:pt idx="1">
                  <c:v>2012</c:v>
                </c:pt>
                <c:pt idx="2" formatCode="mmm\-yy">
                  <c:v>41275</c:v>
                </c:pt>
              </c:numCache>
            </c:numRef>
          </c:cat>
          <c:val>
            <c:numRef>
              <c:f>Sheet1!$B$2:$B$4</c:f>
              <c:numCache>
                <c:formatCode>0.00%</c:formatCode>
                <c:ptCount val="3"/>
                <c:pt idx="0">
                  <c:v>8.9999999999999993E-3</c:v>
                </c:pt>
                <c:pt idx="1">
                  <c:v>4.4999999999999998E-2</c:v>
                </c:pt>
                <c:pt idx="2">
                  <c:v>7.8E-2</c:v>
                </c:pt>
              </c:numCache>
            </c:numRef>
          </c:val>
        </c:ser>
        <c:ser>
          <c:idx val="1"/>
          <c:order val="1"/>
          <c:tx>
            <c:strRef>
              <c:f>Sheet1!$C$1</c:f>
              <c:strCache>
                <c:ptCount val="1"/>
                <c:pt idx="0">
                  <c:v>Attested Physicians</c:v>
                </c:pt>
              </c:strCache>
            </c:strRef>
          </c:tx>
          <c:spPr>
            <a:solidFill>
              <a:srgbClr val="3366FF"/>
            </a:solidFill>
            <a:ln>
              <a:noFill/>
            </a:ln>
          </c:spPr>
          <c:invertIfNegative val="0"/>
          <c:dLbls>
            <c:numFmt formatCode="0.0%" sourceLinked="0"/>
            <c:showLegendKey val="0"/>
            <c:showVal val="1"/>
            <c:showCatName val="0"/>
            <c:showSerName val="0"/>
            <c:showPercent val="0"/>
            <c:showBubbleSize val="0"/>
            <c:showLeaderLines val="0"/>
          </c:dLbls>
          <c:cat>
            <c:numRef>
              <c:f>Sheet1!$A$2:$A$4</c:f>
              <c:numCache>
                <c:formatCode>General</c:formatCode>
                <c:ptCount val="3"/>
                <c:pt idx="0">
                  <c:v>2011</c:v>
                </c:pt>
                <c:pt idx="1">
                  <c:v>2012</c:v>
                </c:pt>
                <c:pt idx="2" formatCode="mmm\-yy">
                  <c:v>41275</c:v>
                </c:pt>
              </c:numCache>
            </c:numRef>
          </c:cat>
          <c:val>
            <c:numRef>
              <c:f>Sheet1!$C$2:$C$4</c:f>
              <c:numCache>
                <c:formatCode>0.00%</c:formatCode>
                <c:ptCount val="3"/>
                <c:pt idx="0">
                  <c:v>6.4000000000000001E-2</c:v>
                </c:pt>
                <c:pt idx="1">
                  <c:v>0.26700000000000002</c:v>
                </c:pt>
                <c:pt idx="2">
                  <c:v>0.32200000000000001</c:v>
                </c:pt>
              </c:numCache>
            </c:numRef>
          </c:val>
        </c:ser>
        <c:dLbls>
          <c:showLegendKey val="0"/>
          <c:showVal val="0"/>
          <c:showCatName val="0"/>
          <c:showSerName val="0"/>
          <c:showPercent val="0"/>
          <c:showBubbleSize val="0"/>
        </c:dLbls>
        <c:gapWidth val="150"/>
        <c:shape val="box"/>
        <c:axId val="57195520"/>
        <c:axId val="57197312"/>
        <c:axId val="57328960"/>
      </c:bar3DChart>
      <c:catAx>
        <c:axId val="57195520"/>
        <c:scaling>
          <c:orientation val="minMax"/>
        </c:scaling>
        <c:delete val="0"/>
        <c:axPos val="b"/>
        <c:numFmt formatCode="General" sourceLinked="1"/>
        <c:majorTickMark val="out"/>
        <c:minorTickMark val="none"/>
        <c:tickLblPos val="nextTo"/>
        <c:crossAx val="57197312"/>
        <c:crosses val="autoZero"/>
        <c:auto val="1"/>
        <c:lblAlgn val="ctr"/>
        <c:lblOffset val="100"/>
        <c:noMultiLvlLbl val="0"/>
      </c:catAx>
      <c:valAx>
        <c:axId val="57197312"/>
        <c:scaling>
          <c:orientation val="minMax"/>
        </c:scaling>
        <c:delete val="0"/>
        <c:axPos val="l"/>
        <c:majorGridlines/>
        <c:numFmt formatCode="0%" sourceLinked="0"/>
        <c:majorTickMark val="out"/>
        <c:minorTickMark val="none"/>
        <c:tickLblPos val="nextTo"/>
        <c:crossAx val="57195520"/>
        <c:crosses val="autoZero"/>
        <c:crossBetween val="between"/>
      </c:valAx>
      <c:serAx>
        <c:axId val="57328960"/>
        <c:scaling>
          <c:orientation val="minMax"/>
        </c:scaling>
        <c:delete val="0"/>
        <c:axPos val="b"/>
        <c:majorTickMark val="out"/>
        <c:minorTickMark val="none"/>
        <c:tickLblPos val="nextTo"/>
        <c:crossAx val="57197312"/>
        <c:crosses val="autoZero"/>
      </c:ser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Baseline</c:v>
                </c:pt>
              </c:strCache>
            </c:strRef>
          </c:tx>
          <c:spPr>
            <a:ln>
              <a:solidFill>
                <a:schemeClr val="tx1"/>
              </a:solidFill>
            </a:ln>
          </c:spPr>
          <c:marker>
            <c:symbol val="circle"/>
            <c:size val="9"/>
            <c:spPr>
              <a:solidFill>
                <a:schemeClr val="tx1"/>
              </a:solidFill>
              <a:ln>
                <a:solidFill>
                  <a:schemeClr val="tx1"/>
                </a:solidFill>
              </a:ln>
            </c:spPr>
          </c:marker>
          <c:dPt>
            <c:idx val="1"/>
            <c:bubble3D val="0"/>
            <c:spPr>
              <a:ln>
                <a:noFill/>
              </a:ln>
            </c:spPr>
          </c:dPt>
          <c:dPt>
            <c:idx val="2"/>
            <c:bubble3D val="0"/>
            <c:spPr>
              <a:ln>
                <a:noFill/>
              </a:ln>
            </c:spPr>
          </c:dPt>
          <c:dPt>
            <c:idx val="3"/>
            <c:bubble3D val="0"/>
            <c:spPr>
              <a:ln>
                <a:noFill/>
              </a:ln>
            </c:spPr>
          </c:dPt>
          <c:cat>
            <c:strRef>
              <c:f>Sheet1!$A$2:$A$5</c:f>
              <c:strCache>
                <c:ptCount val="4"/>
                <c:pt idx="0">
                  <c:v>Productivity</c:v>
                </c:pt>
                <c:pt idx="1">
                  <c:v>Profitability</c:v>
                </c:pt>
                <c:pt idx="2">
                  <c:v>Performance</c:v>
                </c:pt>
                <c:pt idx="3">
                  <c:v>Presence</c:v>
                </c:pt>
              </c:strCache>
            </c:strRef>
          </c:cat>
          <c:val>
            <c:numRef>
              <c:f>Sheet1!$B$2:$B$5</c:f>
              <c:numCache>
                <c:formatCode>General</c:formatCode>
                <c:ptCount val="4"/>
                <c:pt idx="0">
                  <c:v>0</c:v>
                </c:pt>
                <c:pt idx="1">
                  <c:v>0</c:v>
                </c:pt>
                <c:pt idx="2">
                  <c:v>0</c:v>
                </c:pt>
                <c:pt idx="3">
                  <c:v>0</c:v>
                </c:pt>
              </c:numCache>
            </c:numRef>
          </c:val>
          <c:smooth val="1"/>
        </c:ser>
        <c:ser>
          <c:idx val="1"/>
          <c:order val="1"/>
          <c:tx>
            <c:strRef>
              <c:f>Sheet1!$C$1</c:f>
              <c:strCache>
                <c:ptCount val="1"/>
                <c:pt idx="0">
                  <c:v>Current</c:v>
                </c:pt>
              </c:strCache>
            </c:strRef>
          </c:tx>
          <c:spPr>
            <a:ln>
              <a:solidFill>
                <a:schemeClr val="accent3"/>
              </a:solidFill>
            </a:ln>
          </c:spPr>
          <c:marker>
            <c:symbol val="circle"/>
            <c:size val="9"/>
            <c:spPr>
              <a:solidFill>
                <a:schemeClr val="accent3"/>
              </a:solidFill>
              <a:ln>
                <a:solidFill>
                  <a:schemeClr val="accent3"/>
                </a:solidFill>
              </a:ln>
            </c:spPr>
          </c:marker>
          <c:cat>
            <c:strRef>
              <c:f>Sheet1!$A$2:$A$5</c:f>
              <c:strCache>
                <c:ptCount val="4"/>
                <c:pt idx="0">
                  <c:v>Productivity</c:v>
                </c:pt>
                <c:pt idx="1">
                  <c:v>Profitability</c:v>
                </c:pt>
                <c:pt idx="2">
                  <c:v>Performance</c:v>
                </c:pt>
                <c:pt idx="3">
                  <c:v>Presence</c:v>
                </c:pt>
              </c:strCache>
            </c:strRef>
          </c:cat>
          <c:val>
            <c:numRef>
              <c:f>Sheet1!$C$2:$C$5</c:f>
              <c:numCache>
                <c:formatCode>General</c:formatCode>
                <c:ptCount val="4"/>
                <c:pt idx="0">
                  <c:v>11</c:v>
                </c:pt>
                <c:pt idx="1">
                  <c:v>10</c:v>
                </c:pt>
                <c:pt idx="2">
                  <c:v>4</c:v>
                </c:pt>
                <c:pt idx="3">
                  <c:v>-8</c:v>
                </c:pt>
              </c:numCache>
            </c:numRef>
          </c:val>
          <c:smooth val="1"/>
        </c:ser>
        <c:ser>
          <c:idx val="2"/>
          <c:order val="2"/>
          <c:tx>
            <c:strRef>
              <c:f>Sheet1!$D$1</c:f>
              <c:strCache>
                <c:ptCount val="1"/>
                <c:pt idx="0">
                  <c:v>Future</c:v>
                </c:pt>
              </c:strCache>
            </c:strRef>
          </c:tx>
          <c:spPr>
            <a:ln>
              <a:solidFill>
                <a:schemeClr val="accent2"/>
              </a:solidFill>
            </a:ln>
          </c:spPr>
          <c:marker>
            <c:symbol val="circle"/>
            <c:size val="9"/>
            <c:spPr>
              <a:solidFill>
                <a:schemeClr val="accent2"/>
              </a:solidFill>
              <a:ln>
                <a:solidFill>
                  <a:schemeClr val="accent2"/>
                </a:solidFill>
              </a:ln>
            </c:spPr>
          </c:marker>
          <c:cat>
            <c:strRef>
              <c:f>Sheet1!$A$2:$A$5</c:f>
              <c:strCache>
                <c:ptCount val="4"/>
                <c:pt idx="0">
                  <c:v>Productivity</c:v>
                </c:pt>
                <c:pt idx="1">
                  <c:v>Profitability</c:v>
                </c:pt>
                <c:pt idx="2">
                  <c:v>Performance</c:v>
                </c:pt>
                <c:pt idx="3">
                  <c:v>Presence</c:v>
                </c:pt>
              </c:strCache>
            </c:strRef>
          </c:cat>
          <c:val>
            <c:numRef>
              <c:f>Sheet1!$D$2:$D$5</c:f>
              <c:numCache>
                <c:formatCode>General</c:formatCode>
                <c:ptCount val="4"/>
                <c:pt idx="0">
                  <c:v>6</c:v>
                </c:pt>
                <c:pt idx="1">
                  <c:v>5</c:v>
                </c:pt>
                <c:pt idx="2">
                  <c:v>13</c:v>
                </c:pt>
                <c:pt idx="3">
                  <c:v>4</c:v>
                </c:pt>
              </c:numCache>
            </c:numRef>
          </c:val>
          <c:smooth val="1"/>
        </c:ser>
        <c:dLbls>
          <c:showLegendKey val="0"/>
          <c:showVal val="0"/>
          <c:showCatName val="0"/>
          <c:showSerName val="0"/>
          <c:showPercent val="0"/>
          <c:showBubbleSize val="0"/>
        </c:dLbls>
        <c:marker val="1"/>
        <c:smooth val="0"/>
        <c:axId val="99336192"/>
        <c:axId val="99338112"/>
      </c:lineChart>
      <c:catAx>
        <c:axId val="99336192"/>
        <c:scaling>
          <c:orientation val="minMax"/>
        </c:scaling>
        <c:delete val="0"/>
        <c:axPos val="b"/>
        <c:majorTickMark val="none"/>
        <c:minorTickMark val="none"/>
        <c:tickLblPos val="nextTo"/>
        <c:spPr>
          <a:ln>
            <a:solidFill>
              <a:schemeClr val="bg2">
                <a:lumMod val="25000"/>
                <a:lumOff val="75000"/>
              </a:schemeClr>
            </a:solidFill>
          </a:ln>
        </c:spPr>
        <c:txPr>
          <a:bodyPr/>
          <a:lstStyle/>
          <a:p>
            <a:pPr>
              <a:defRPr cap="small"/>
            </a:pPr>
            <a:endParaRPr lang="en-US"/>
          </a:p>
        </c:txPr>
        <c:crossAx val="99338112"/>
        <c:crosses val="autoZero"/>
        <c:auto val="1"/>
        <c:lblAlgn val="ctr"/>
        <c:lblOffset val="1000"/>
        <c:noMultiLvlLbl val="0"/>
      </c:catAx>
      <c:valAx>
        <c:axId val="99338112"/>
        <c:scaling>
          <c:orientation val="minMax"/>
          <c:max val="15"/>
        </c:scaling>
        <c:delete val="1"/>
        <c:axPos val="l"/>
        <c:numFmt formatCode="General" sourceLinked="1"/>
        <c:majorTickMark val="none"/>
        <c:minorTickMark val="none"/>
        <c:tickLblPos val="nextTo"/>
        <c:crossAx val="99336192"/>
        <c:crosses val="autoZero"/>
        <c:crossBetween val="between"/>
      </c:valAx>
    </c:plotArea>
    <c:legend>
      <c:legendPos val="l"/>
      <c:legendEntry>
        <c:idx val="0"/>
        <c:delete val="1"/>
      </c:legendEntry>
      <c:layout>
        <c:manualLayout>
          <c:xMode val="edge"/>
          <c:yMode val="edge"/>
          <c:x val="1.2923078175464901E-2"/>
          <c:y val="0.211437262357414"/>
          <c:w val="0.15390152309160701"/>
          <c:h val="0.273594785442694"/>
        </c:manualLayout>
      </c:layout>
      <c:overlay val="0"/>
      <c:txPr>
        <a:bodyPr/>
        <a:lstStyle/>
        <a:p>
          <a:pPr>
            <a:defRPr cap="small"/>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Baseline</c:v>
                </c:pt>
              </c:strCache>
            </c:strRef>
          </c:tx>
          <c:spPr>
            <a:ln>
              <a:noFill/>
            </a:ln>
          </c:spPr>
          <c:marker>
            <c:symbol val="circle"/>
            <c:size val="9"/>
            <c:spPr>
              <a:solidFill>
                <a:schemeClr val="tx1"/>
              </a:solidFill>
              <a:ln>
                <a:solidFill>
                  <a:schemeClr val="tx1"/>
                </a:solidFill>
              </a:ln>
            </c:spPr>
          </c:marker>
          <c:cat>
            <c:strRef>
              <c:f>Sheet1!$A$2:$A$5</c:f>
              <c:strCache>
                <c:ptCount val="4"/>
                <c:pt idx="0">
                  <c:v>Productivity</c:v>
                </c:pt>
                <c:pt idx="1">
                  <c:v>Profitability</c:v>
                </c:pt>
                <c:pt idx="2">
                  <c:v>Performance</c:v>
                </c:pt>
                <c:pt idx="3">
                  <c:v>Presence</c:v>
                </c:pt>
              </c:strCache>
            </c:strRef>
          </c:cat>
          <c:val>
            <c:numRef>
              <c:f>Sheet1!$B$2:$B$5</c:f>
              <c:numCache>
                <c:formatCode>General</c:formatCode>
                <c:ptCount val="4"/>
                <c:pt idx="0">
                  <c:v>0</c:v>
                </c:pt>
                <c:pt idx="1">
                  <c:v>0</c:v>
                </c:pt>
                <c:pt idx="2">
                  <c:v>0</c:v>
                </c:pt>
                <c:pt idx="3">
                  <c:v>0</c:v>
                </c:pt>
              </c:numCache>
            </c:numRef>
          </c:val>
          <c:smooth val="1"/>
        </c:ser>
        <c:ser>
          <c:idx val="1"/>
          <c:order val="1"/>
          <c:tx>
            <c:strRef>
              <c:f>Sheet1!$C$1</c:f>
              <c:strCache>
                <c:ptCount val="1"/>
                <c:pt idx="0">
                  <c:v>Current</c:v>
                </c:pt>
              </c:strCache>
            </c:strRef>
          </c:tx>
          <c:spPr>
            <a:ln>
              <a:solidFill>
                <a:schemeClr val="accent3"/>
              </a:solidFill>
            </a:ln>
          </c:spPr>
          <c:marker>
            <c:symbol val="circle"/>
            <c:size val="9"/>
            <c:spPr>
              <a:solidFill>
                <a:schemeClr val="accent3"/>
              </a:solidFill>
              <a:ln>
                <a:solidFill>
                  <a:schemeClr val="accent3"/>
                </a:solidFill>
              </a:ln>
            </c:spPr>
          </c:marker>
          <c:cat>
            <c:strRef>
              <c:f>Sheet1!$A$2:$A$5</c:f>
              <c:strCache>
                <c:ptCount val="4"/>
                <c:pt idx="0">
                  <c:v>Productivity</c:v>
                </c:pt>
                <c:pt idx="1">
                  <c:v>Profitability</c:v>
                </c:pt>
                <c:pt idx="2">
                  <c:v>Performance</c:v>
                </c:pt>
                <c:pt idx="3">
                  <c:v>Presence</c:v>
                </c:pt>
              </c:strCache>
            </c:strRef>
          </c:cat>
          <c:val>
            <c:numRef>
              <c:f>Sheet1!$C$2:$C$5</c:f>
              <c:numCache>
                <c:formatCode>General</c:formatCode>
                <c:ptCount val="4"/>
                <c:pt idx="0">
                  <c:v>11</c:v>
                </c:pt>
                <c:pt idx="1">
                  <c:v>10</c:v>
                </c:pt>
                <c:pt idx="2">
                  <c:v>4</c:v>
                </c:pt>
                <c:pt idx="3">
                  <c:v>-8</c:v>
                </c:pt>
              </c:numCache>
            </c:numRef>
          </c:val>
          <c:smooth val="1"/>
        </c:ser>
        <c:ser>
          <c:idx val="2"/>
          <c:order val="2"/>
          <c:tx>
            <c:strRef>
              <c:f>Sheet1!$D$1</c:f>
              <c:strCache>
                <c:ptCount val="1"/>
                <c:pt idx="0">
                  <c:v>Future</c:v>
                </c:pt>
              </c:strCache>
            </c:strRef>
          </c:tx>
          <c:spPr>
            <a:ln>
              <a:solidFill>
                <a:schemeClr val="accent2"/>
              </a:solidFill>
            </a:ln>
          </c:spPr>
          <c:marker>
            <c:symbol val="circle"/>
            <c:size val="9"/>
            <c:spPr>
              <a:solidFill>
                <a:schemeClr val="accent2"/>
              </a:solidFill>
              <a:ln w="9525">
                <a:noFill/>
              </a:ln>
            </c:spPr>
          </c:marker>
          <c:cat>
            <c:strRef>
              <c:f>Sheet1!$A$2:$A$5</c:f>
              <c:strCache>
                <c:ptCount val="4"/>
                <c:pt idx="0">
                  <c:v>Productivity</c:v>
                </c:pt>
                <c:pt idx="1">
                  <c:v>Profitability</c:v>
                </c:pt>
                <c:pt idx="2">
                  <c:v>Performance</c:v>
                </c:pt>
                <c:pt idx="3">
                  <c:v>Presence</c:v>
                </c:pt>
              </c:strCache>
            </c:strRef>
          </c:cat>
          <c:val>
            <c:numRef>
              <c:f>Sheet1!$D$2:$D$5</c:f>
              <c:numCache>
                <c:formatCode>General</c:formatCode>
                <c:ptCount val="4"/>
                <c:pt idx="0">
                  <c:v>6</c:v>
                </c:pt>
                <c:pt idx="1">
                  <c:v>5</c:v>
                </c:pt>
                <c:pt idx="2">
                  <c:v>13</c:v>
                </c:pt>
                <c:pt idx="3">
                  <c:v>4</c:v>
                </c:pt>
              </c:numCache>
            </c:numRef>
          </c:val>
          <c:smooth val="1"/>
        </c:ser>
        <c:dLbls>
          <c:showLegendKey val="0"/>
          <c:showVal val="0"/>
          <c:showCatName val="0"/>
          <c:showSerName val="0"/>
          <c:showPercent val="0"/>
          <c:showBubbleSize val="0"/>
        </c:dLbls>
        <c:marker val="1"/>
        <c:smooth val="0"/>
        <c:axId val="109431040"/>
        <c:axId val="109433216"/>
      </c:lineChart>
      <c:catAx>
        <c:axId val="109431040"/>
        <c:scaling>
          <c:orientation val="minMax"/>
        </c:scaling>
        <c:delete val="0"/>
        <c:axPos val="b"/>
        <c:majorTickMark val="none"/>
        <c:minorTickMark val="none"/>
        <c:tickLblPos val="nextTo"/>
        <c:spPr>
          <a:ln>
            <a:solidFill>
              <a:schemeClr val="bg2">
                <a:lumMod val="25000"/>
                <a:lumOff val="75000"/>
              </a:schemeClr>
            </a:solidFill>
          </a:ln>
        </c:spPr>
        <c:txPr>
          <a:bodyPr/>
          <a:lstStyle/>
          <a:p>
            <a:pPr>
              <a:defRPr cap="small"/>
            </a:pPr>
            <a:endParaRPr lang="en-US"/>
          </a:p>
        </c:txPr>
        <c:crossAx val="109433216"/>
        <c:crosses val="autoZero"/>
        <c:auto val="1"/>
        <c:lblAlgn val="ctr"/>
        <c:lblOffset val="1000"/>
        <c:noMultiLvlLbl val="0"/>
      </c:catAx>
      <c:valAx>
        <c:axId val="109433216"/>
        <c:scaling>
          <c:orientation val="minMax"/>
          <c:max val="15"/>
        </c:scaling>
        <c:delete val="1"/>
        <c:axPos val="l"/>
        <c:numFmt formatCode="General" sourceLinked="1"/>
        <c:majorTickMark val="none"/>
        <c:minorTickMark val="none"/>
        <c:tickLblPos val="nextTo"/>
        <c:crossAx val="109431040"/>
        <c:crosses val="autoZero"/>
        <c:crossBetween val="between"/>
      </c:valAx>
    </c:plotArea>
    <c:legend>
      <c:legendPos val="l"/>
      <c:legendEntry>
        <c:idx val="0"/>
        <c:delete val="1"/>
      </c:legendEntry>
      <c:layout>
        <c:manualLayout>
          <c:xMode val="edge"/>
          <c:yMode val="edge"/>
          <c:x val="1.2923078175464901E-2"/>
          <c:y val="0.211437262357414"/>
          <c:w val="0.15390152309160701"/>
          <c:h val="0.273594785442694"/>
        </c:manualLayout>
      </c:layout>
      <c:overlay val="0"/>
      <c:txPr>
        <a:bodyPr/>
        <a:lstStyle/>
        <a:p>
          <a:pPr>
            <a:defRPr cap="small"/>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EA0DCC-F716-AF41-B8B1-B2B7CECEE624}" type="datetimeFigureOut">
              <a:rPr lang="en-US" smtClean="0"/>
              <a:t>3/7/2014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64B88-558C-8645-80EA-7A97754F2BC0}" type="slidenum">
              <a:rPr lang="en-US" smtClean="0"/>
              <a:t>‹#›</a:t>
            </a:fld>
            <a:endParaRPr lang="en-US"/>
          </a:p>
        </p:txBody>
      </p:sp>
    </p:spTree>
    <p:extLst>
      <p:ext uri="{BB962C8B-B14F-4D97-AF65-F5344CB8AC3E}">
        <p14:creationId xmlns:p14="http://schemas.microsoft.com/office/powerpoint/2010/main" val="24733954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here today to talk about a</a:t>
            </a:r>
            <a:r>
              <a:rPr lang="en-US" baseline="0" dirty="0" smtClean="0"/>
              <a:t> topic of critical importance to the radiology community – information technology.</a:t>
            </a:r>
          </a:p>
          <a:p>
            <a:endParaRPr lang="en-US" baseline="0" dirty="0" smtClean="0"/>
          </a:p>
          <a:p>
            <a:r>
              <a:rPr lang="en-US" baseline="0" dirty="0" smtClean="0"/>
              <a:t>As part of our </a:t>
            </a:r>
            <a:r>
              <a:rPr lang="en-US" sz="1200" kern="1200" dirty="0" smtClean="0">
                <a:solidFill>
                  <a:schemeClr val="tx1"/>
                </a:solidFill>
                <a:effectLst/>
                <a:latin typeface="+mn-lt"/>
                <a:ea typeface="+mn-ea"/>
                <a:cs typeface="+mn-cs"/>
              </a:rPr>
              <a:t>discussion about today’s challenges and future opportunities for radiology, we will</a:t>
            </a:r>
            <a:r>
              <a:rPr lang="en-US" sz="1200" kern="1200" baseline="0" dirty="0" smtClean="0">
                <a:solidFill>
                  <a:schemeClr val="tx1"/>
                </a:solidFill>
                <a:effectLst/>
                <a:latin typeface="+mn-lt"/>
                <a:ea typeface="+mn-ea"/>
                <a:cs typeface="+mn-cs"/>
              </a:rPr>
              <a:t> cover:</a:t>
            </a:r>
          </a:p>
          <a:p>
            <a:endParaRPr lang="en-US" sz="1200" kern="1200" baseline="0" dirty="0" smtClean="0">
              <a:solidFill>
                <a:schemeClr val="tx1"/>
              </a:solidFill>
              <a:effectLst/>
              <a:latin typeface="+mn-lt"/>
              <a:ea typeface="+mn-ea"/>
              <a:cs typeface="+mn-cs"/>
            </a:endParaRPr>
          </a:p>
          <a:p>
            <a:pPr marL="171450" indent="-171450">
              <a:buFont typeface="Arial"/>
              <a:buChar char="•"/>
            </a:pPr>
            <a:r>
              <a:rPr lang="en-US" sz="1200" kern="1200" baseline="0" dirty="0" smtClean="0">
                <a:solidFill>
                  <a:schemeClr val="tx1"/>
                </a:solidFill>
                <a:effectLst/>
                <a:latin typeface="+mn-lt"/>
                <a:ea typeface="+mn-ea"/>
                <a:cs typeface="+mn-cs"/>
              </a:rPr>
              <a:t>Our Current State</a:t>
            </a:r>
          </a:p>
          <a:p>
            <a:pPr marL="171450" indent="-171450">
              <a:buFont typeface="Arial"/>
              <a:buChar char="•"/>
            </a:pPr>
            <a:endParaRPr lang="en-US" sz="1200" kern="1200" baseline="0" dirty="0" smtClean="0">
              <a:solidFill>
                <a:schemeClr val="tx1"/>
              </a:solidFill>
              <a:effectLst/>
              <a:latin typeface="+mn-lt"/>
              <a:ea typeface="+mn-ea"/>
              <a:cs typeface="+mn-cs"/>
            </a:endParaRPr>
          </a:p>
          <a:p>
            <a:pPr marL="171450" indent="-171450">
              <a:buFont typeface="Arial"/>
              <a:buChar char="•"/>
            </a:pPr>
            <a:r>
              <a:rPr lang="en-US" sz="1200" kern="1200" baseline="0" dirty="0" smtClean="0">
                <a:solidFill>
                  <a:schemeClr val="tx1"/>
                </a:solidFill>
                <a:effectLst/>
                <a:latin typeface="+mn-lt"/>
                <a:ea typeface="+mn-ea"/>
                <a:cs typeface="+mn-cs"/>
              </a:rPr>
              <a:t>Health and Imaging Reform</a:t>
            </a:r>
          </a:p>
          <a:p>
            <a:pPr marL="171450" indent="-171450">
              <a:buFont typeface="Arial"/>
              <a:buChar char="•"/>
            </a:pPr>
            <a:endParaRPr lang="en-US" sz="1200" kern="1200" baseline="0" dirty="0" smtClean="0">
              <a:solidFill>
                <a:schemeClr val="tx1"/>
              </a:solidFill>
              <a:effectLst/>
              <a:latin typeface="+mn-lt"/>
              <a:ea typeface="+mn-ea"/>
              <a:cs typeface="+mn-cs"/>
            </a:endParaRPr>
          </a:p>
          <a:p>
            <a:pPr marL="171450" indent="-171450">
              <a:buFont typeface="Arial"/>
              <a:buChar char="•"/>
            </a:pPr>
            <a:r>
              <a:rPr lang="en-US" sz="1200" kern="1200" baseline="0" dirty="0" smtClean="0">
                <a:solidFill>
                  <a:schemeClr val="tx1"/>
                </a:solidFill>
                <a:effectLst/>
                <a:latin typeface="+mn-lt"/>
                <a:ea typeface="+mn-ea"/>
                <a:cs typeface="+mn-cs"/>
              </a:rPr>
              <a:t>A New Era of IT Innovation</a:t>
            </a:r>
          </a:p>
          <a:p>
            <a:pPr marL="171450" indent="-171450">
              <a:buFont typeface="Arial"/>
              <a:buChar char="•"/>
            </a:pPr>
            <a:endParaRPr lang="en-US" sz="1200" kern="1200" baseline="0" dirty="0" smtClean="0">
              <a:solidFill>
                <a:schemeClr val="tx1"/>
              </a:solidFill>
              <a:effectLst/>
              <a:latin typeface="+mn-lt"/>
              <a:ea typeface="+mn-ea"/>
              <a:cs typeface="+mn-cs"/>
            </a:endParaRPr>
          </a:p>
          <a:p>
            <a:pPr marL="171450" indent="-171450">
              <a:buFont typeface="Arial"/>
              <a:buChar char="•"/>
            </a:pPr>
            <a:r>
              <a:rPr lang="en-US" sz="1200" kern="1200" baseline="0" dirty="0" smtClean="0">
                <a:solidFill>
                  <a:schemeClr val="tx1"/>
                </a:solidFill>
                <a:effectLst/>
                <a:latin typeface="+mn-lt"/>
                <a:ea typeface="+mn-ea"/>
                <a:cs typeface="+mn-cs"/>
              </a:rPr>
              <a:t>Meaningful Use</a:t>
            </a:r>
          </a:p>
          <a:p>
            <a:pPr marL="171450" indent="-171450">
              <a:buFont typeface="Arial"/>
              <a:buChar char="•"/>
            </a:pPr>
            <a:endParaRPr lang="en-US" sz="1200" kern="1200" baseline="0" dirty="0" smtClean="0">
              <a:solidFill>
                <a:schemeClr val="tx1"/>
              </a:solidFill>
              <a:effectLst/>
              <a:latin typeface="+mn-lt"/>
              <a:ea typeface="+mn-ea"/>
              <a:cs typeface="+mn-cs"/>
            </a:endParaRPr>
          </a:p>
          <a:p>
            <a:pPr marL="171450" indent="-171450">
              <a:buFont typeface="Arial"/>
              <a:buChar char="•"/>
            </a:pPr>
            <a:r>
              <a:rPr lang="en-US" sz="1200" kern="1200" baseline="0" dirty="0" smtClean="0">
                <a:solidFill>
                  <a:schemeClr val="tx1"/>
                </a:solidFill>
                <a:effectLst/>
                <a:latin typeface="+mn-lt"/>
                <a:ea typeface="+mn-ea"/>
                <a:cs typeface="+mn-cs"/>
              </a:rPr>
              <a:t>Imaging 3.0 Technology</a:t>
            </a:r>
          </a:p>
        </p:txBody>
      </p:sp>
      <p:sp>
        <p:nvSpPr>
          <p:cNvPr id="4" name="Slide Number Placeholder 3"/>
          <p:cNvSpPr>
            <a:spLocks noGrp="1"/>
          </p:cNvSpPr>
          <p:nvPr>
            <p:ph type="sldNum" sz="quarter" idx="10"/>
          </p:nvPr>
        </p:nvSpPr>
        <p:spPr/>
        <p:txBody>
          <a:bodyPr/>
          <a:lstStyle/>
          <a:p>
            <a:fld id="{AD99964A-57FC-43C4-8711-0F6E82FBAAA6}" type="slidenum">
              <a:rPr lang="en-US" smtClean="0"/>
              <a:t>1</a:t>
            </a:fld>
            <a:endParaRPr lang="en-US"/>
          </a:p>
        </p:txBody>
      </p:sp>
    </p:spTree>
    <p:extLst>
      <p:ext uri="{BB962C8B-B14F-4D97-AF65-F5344CB8AC3E}">
        <p14:creationId xmlns:p14="http://schemas.microsoft.com/office/powerpoint/2010/main" val="906838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What does MU mean to radiology?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Nearly all radiologists are eligible</a:t>
            </a:r>
            <a:r>
              <a:rPr lang="en-US" sz="1200" kern="1200" baseline="0" dirty="0" smtClean="0">
                <a:solidFill>
                  <a:schemeClr val="tx1"/>
                </a:solidFill>
                <a:latin typeface="+mn-lt"/>
                <a:ea typeface="+mn-ea"/>
                <a:cs typeface="+mn-cs"/>
              </a:rPr>
              <a:t> for Meaningful Use. But compliance can be challenging. This is often because our industry was late to the game to provide the technology to allow us to do so.</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Here is a look at plans for participation percentages from 2011</a:t>
            </a:r>
            <a:r>
              <a:rPr lang="en-US" sz="1200" kern="1200" baseline="0" dirty="0" smtClean="0">
                <a:solidFill>
                  <a:schemeClr val="tx1"/>
                </a:solidFill>
                <a:latin typeface="+mn-lt"/>
                <a:ea typeface="+mn-ea"/>
                <a:cs typeface="+mn-cs"/>
              </a:rPr>
              <a:t> to 2013.</a:t>
            </a:r>
          </a:p>
          <a:p>
            <a:endParaRPr lang="en-US" sz="1200" kern="1200" baseline="0" dirty="0" smtClean="0">
              <a:solidFill>
                <a:schemeClr val="tx1"/>
              </a:solidFill>
              <a:latin typeface="+mn-lt"/>
              <a:ea typeface="+mn-ea"/>
              <a:cs typeface="+mn-cs"/>
            </a:endParaRPr>
          </a:p>
          <a:p>
            <a:pPr lvl="1"/>
            <a:r>
              <a:rPr lang="en-US" sz="1200" kern="1200" baseline="0" dirty="0" smtClean="0">
                <a:solidFill>
                  <a:schemeClr val="tx1"/>
                </a:solidFill>
                <a:latin typeface="+mn-lt"/>
                <a:ea typeface="+mn-ea"/>
                <a:cs typeface="+mn-cs"/>
              </a:rPr>
              <a:t>For all physicians, the rate of participation in MU was 32%.</a:t>
            </a:r>
          </a:p>
          <a:p>
            <a:pPr lvl="1"/>
            <a:endParaRPr lang="en-US" sz="1200" kern="1200" baseline="0" dirty="0" smtClean="0">
              <a:solidFill>
                <a:schemeClr val="tx1"/>
              </a:solidFill>
              <a:latin typeface="+mn-lt"/>
              <a:ea typeface="+mn-ea"/>
              <a:cs typeface="+mn-cs"/>
            </a:endParaRPr>
          </a:p>
          <a:p>
            <a:pPr lvl="1"/>
            <a:r>
              <a:rPr lang="en-US" sz="1200" kern="1200" baseline="0" dirty="0" smtClean="0">
                <a:solidFill>
                  <a:schemeClr val="tx1"/>
                </a:solidFill>
                <a:latin typeface="+mn-lt"/>
                <a:ea typeface="+mn-ea"/>
                <a:cs typeface="+mn-cs"/>
              </a:rPr>
              <a:t>For radiologists, that rate of participation was just 7.8%.</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So radiologists are getting left behind by other physicians. And when they ask us for things they need to have in regard to imaging, we may not be able to supply it if we ourselves are not participating in MU and using CEHRT.</a:t>
            </a:r>
          </a:p>
        </p:txBody>
      </p:sp>
      <p:sp>
        <p:nvSpPr>
          <p:cNvPr id="4" name="Slide Number Placeholder 3"/>
          <p:cNvSpPr>
            <a:spLocks noGrp="1"/>
          </p:cNvSpPr>
          <p:nvPr>
            <p:ph type="sldNum" sz="quarter" idx="10"/>
          </p:nvPr>
        </p:nvSpPr>
        <p:spPr/>
        <p:txBody>
          <a:bodyPr/>
          <a:lstStyle/>
          <a:p>
            <a:fld id="{2F6930C7-6EDF-414B-A5EE-7BAEE03F412E}" type="slidenum">
              <a:rPr lang="en-US" smtClean="0"/>
              <a:t>10</a:t>
            </a:fld>
            <a:endParaRPr lang="en-US"/>
          </a:p>
        </p:txBody>
      </p:sp>
    </p:spTree>
    <p:extLst>
      <p:ext uri="{BB962C8B-B14F-4D97-AF65-F5344CB8AC3E}">
        <p14:creationId xmlns:p14="http://schemas.microsoft.com/office/powerpoint/2010/main" val="809438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is important, because </a:t>
            </a:r>
            <a:r>
              <a:rPr lang="en-US" sz="1200" kern="1200" dirty="0" smtClean="0">
                <a:solidFill>
                  <a:schemeClr val="tx1"/>
                </a:solidFill>
                <a:latin typeface="+mn-lt"/>
                <a:ea typeface="+mn-ea"/>
                <a:cs typeface="+mn-cs"/>
              </a:rPr>
              <a:t>progression of MU’s </a:t>
            </a:r>
            <a:r>
              <a:rPr lang="en-US" sz="1200" kern="1200" dirty="0" smtClean="0">
                <a:solidFill>
                  <a:schemeClr val="tx1"/>
                </a:solidFill>
                <a:latin typeface="+mn-lt"/>
                <a:ea typeface="+mn-ea"/>
                <a:cs typeface="+mn-cs"/>
              </a:rPr>
              <a:t>stages </a:t>
            </a:r>
            <a:r>
              <a:rPr lang="en-US" sz="1200" kern="1200" dirty="0" smtClean="0">
                <a:solidFill>
                  <a:schemeClr val="tx1"/>
                </a:solidFill>
                <a:latin typeface="+mn-lt"/>
                <a:ea typeface="+mn-ea"/>
                <a:cs typeface="+mn-cs"/>
              </a:rPr>
              <a:t>occurs every two years.  Everyone is required to spend two years in Stage 1 before progressing to Stage 2, where they will then spend two years before moving on to Stage 3.  There is no restriction as to the number of future </a:t>
            </a:r>
            <a:r>
              <a:rPr lang="en-US" sz="1200" kern="1200" dirty="0" smtClean="0">
                <a:solidFill>
                  <a:schemeClr val="tx1"/>
                </a:solidFill>
                <a:latin typeface="+mn-lt"/>
                <a:ea typeface="+mn-ea"/>
                <a:cs typeface="+mn-cs"/>
              </a:rPr>
              <a:t>stages </a:t>
            </a:r>
            <a:r>
              <a:rPr lang="en-US" sz="1200" kern="1200" dirty="0" smtClean="0">
                <a:solidFill>
                  <a:schemeClr val="tx1"/>
                </a:solidFill>
                <a:latin typeface="+mn-lt"/>
                <a:ea typeface="+mn-ea"/>
                <a:cs typeface="+mn-cs"/>
              </a:rPr>
              <a:t>that will be available (and/or required) for program compliance.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If you start late in this process, you will be late to the future stages.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many resources available from the ACR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help radiologists understand what they specifically need</a:t>
            </a:r>
            <a:r>
              <a:rPr lang="en-US" sz="1200" kern="1200" baseline="0" dirty="0" smtClean="0">
                <a:solidFill>
                  <a:schemeClr val="tx1"/>
                </a:solidFill>
                <a:latin typeface="+mn-lt"/>
                <a:ea typeface="+mn-ea"/>
                <a:cs typeface="+mn-cs"/>
              </a:rPr>
              <a:t> to do to get started in MU and the available technologies that relate to their specific situations. In addition, radiologists can visit </a:t>
            </a:r>
            <a:r>
              <a:rPr lang="en-US" sz="1200" kern="1200" baseline="0" dirty="0" err="1" smtClean="0">
                <a:solidFill>
                  <a:schemeClr val="tx1"/>
                </a:solidFill>
                <a:latin typeface="+mn-lt"/>
                <a:ea typeface="+mn-ea"/>
                <a:cs typeface="+mn-cs"/>
              </a:rPr>
              <a:t>www.doyouMU.com</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6930C7-6EDF-414B-A5EE-7BAEE03F412E}" type="slidenum">
              <a:rPr lang="en-US" smtClean="0"/>
              <a:t>11</a:t>
            </a:fld>
            <a:endParaRPr lang="en-US"/>
          </a:p>
        </p:txBody>
      </p:sp>
    </p:spTree>
    <p:extLst>
      <p:ext uri="{BB962C8B-B14F-4D97-AF65-F5344CB8AC3E}">
        <p14:creationId xmlns:p14="http://schemas.microsoft.com/office/powerpoint/2010/main" val="809438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So what</a:t>
            </a:r>
            <a:r>
              <a:rPr lang="en-US" sz="1200" kern="1200" baseline="0" dirty="0" smtClean="0">
                <a:solidFill>
                  <a:schemeClr val="tx1"/>
                </a:solidFill>
                <a:latin typeface="+mn-lt"/>
                <a:ea typeface="+mn-ea"/>
                <a:cs typeface="+mn-cs"/>
              </a:rPr>
              <a:t> are the consequences if you are one of the many radiologists who are not going to participate in MU?</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Ordering physicians will continue to have new requirements that they need to meet under Stage 2. And they will be shifting those requirements to radiologists.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2014, these new requirements are around image ordering and image results.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These are optional measures, but for image ordering, physicians would need to use CEHRT to order more than 30% of imaging exams. And they would need to use CEHRT to receive more than 10% of imaging results. That means the images need to come back to them and be connected, </a:t>
            </a:r>
            <a:r>
              <a:rPr lang="en-US" sz="1200" kern="1200" baseline="0" dirty="0" smtClean="0">
                <a:solidFill>
                  <a:schemeClr val="tx1"/>
                </a:solidFill>
                <a:latin typeface="+mn-lt"/>
                <a:ea typeface="+mn-ea"/>
                <a:cs typeface="+mn-cs"/>
              </a:rPr>
              <a:t>linked, </a:t>
            </a:r>
            <a:r>
              <a:rPr lang="en-US" sz="1200" kern="1200" baseline="0" dirty="0" smtClean="0">
                <a:solidFill>
                  <a:schemeClr val="tx1"/>
                </a:solidFill>
                <a:latin typeface="+mn-lt"/>
                <a:ea typeface="+mn-ea"/>
                <a:cs typeface="+mn-cs"/>
              </a:rPr>
              <a:t>or embedded with their </a:t>
            </a:r>
            <a:r>
              <a:rPr lang="en-US" sz="1200" kern="1200" baseline="0" dirty="0" smtClean="0">
                <a:solidFill>
                  <a:schemeClr val="tx1"/>
                </a:solidFill>
                <a:latin typeface="+mn-lt"/>
                <a:ea typeface="+mn-ea"/>
                <a:cs typeface="+mn-cs"/>
              </a:rPr>
              <a:t>electronic health records</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You can see the complexity of that.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First, an ordering physician at a facility that is not related to an imaging center places the order.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That has to get transferred over to the imaging provider.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Then the image has to be linked back to the ordering physician’s CEHRT (or some CEHRT; it could be the radiologist’s).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But it gets more complicated, because we serve multiple physicians; and those physicians probably use multiple imaging providers.</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8064B88-558C-8645-80EA-7A97754F2BC0}" type="slidenum">
              <a:rPr lang="en-US" smtClean="0"/>
              <a:t>12</a:t>
            </a:fld>
            <a:endParaRPr lang="en-US"/>
          </a:p>
        </p:txBody>
      </p:sp>
    </p:spTree>
    <p:extLst>
      <p:ext uri="{BB962C8B-B14F-4D97-AF65-F5344CB8AC3E}">
        <p14:creationId xmlns:p14="http://schemas.microsoft.com/office/powerpoint/2010/main" val="2470353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To address the complexities and help radiologists move into the future of imaging informatics,</a:t>
            </a:r>
            <a:r>
              <a:rPr lang="en-US" sz="1200" kern="1200" baseline="0" dirty="0" smtClean="0">
                <a:solidFill>
                  <a:schemeClr val="tx1"/>
                </a:solidFill>
                <a:latin typeface="+mn-lt"/>
                <a:ea typeface="+mn-ea"/>
                <a:cs typeface="+mn-cs"/>
              </a:rPr>
              <a:t> the ACR has begun building out the Imaging 3.0 technical framework. The College is making strides in creating awareness of the requirements and capabilities of the technologies to:</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ACR members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federal government (communicating with the regulators so they understand what it is they are asking us to do as they step into image management and image health records)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Our industry partners, including providers, technology vendors, and payers. It is very important to educate everyone involved about the technical framework that supports </a:t>
            </a:r>
            <a:r>
              <a:rPr lang="en-US" sz="1200" kern="1200" baseline="0" smtClean="0">
                <a:solidFill>
                  <a:schemeClr val="tx1"/>
                </a:solidFill>
                <a:latin typeface="+mn-lt"/>
                <a:ea typeface="+mn-ea"/>
                <a:cs typeface="+mn-cs"/>
              </a:rPr>
              <a:t>Imaging 3.0</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6930C7-6EDF-414B-A5EE-7BAEE03F412E}" type="slidenum">
              <a:rPr lang="en-US" smtClean="0"/>
              <a:t>13</a:t>
            </a:fld>
            <a:endParaRPr lang="en-US"/>
          </a:p>
        </p:txBody>
      </p:sp>
    </p:spTree>
    <p:extLst>
      <p:ext uri="{BB962C8B-B14F-4D97-AF65-F5344CB8AC3E}">
        <p14:creationId xmlns:p14="http://schemas.microsoft.com/office/powerpoint/2010/main" val="809438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Imaging 3.0 technical framework is an enabling platform using the things we already have in place, like IAG and DICOM, and extending those with content, such as the Appropriateness Criteria®.</a:t>
            </a:r>
          </a:p>
          <a:p>
            <a:endParaRPr lang="en-US" baseline="0" dirty="0" smtClean="0"/>
          </a:p>
          <a:p>
            <a:r>
              <a:rPr lang="en-US" baseline="0" dirty="0" smtClean="0"/>
              <a:t>And then creating application sharing among the applications we have created and will create.</a:t>
            </a:r>
          </a:p>
          <a:p>
            <a:endParaRPr lang="en-US" baseline="0" dirty="0" smtClean="0"/>
          </a:p>
          <a:p>
            <a:r>
              <a:rPr lang="en-US" baseline="0" dirty="0" smtClean="0"/>
              <a:t>More importantly, we must then enable industry access so the applications that you have already purchased (and that hospitals have purchased for CEHRT) can be integrated with these layers.</a:t>
            </a:r>
          </a:p>
          <a:p>
            <a:endParaRPr lang="en-US" baseline="0" dirty="0" smtClean="0"/>
          </a:p>
          <a:p>
            <a:r>
              <a:rPr lang="en-US" baseline="0" dirty="0" smtClean="0"/>
              <a:t>For more information about Imaging 3.0 and the technologies being developed to prepare radiologists for the future </a:t>
            </a:r>
            <a:r>
              <a:rPr lang="en-US" baseline="0" dirty="0" smtClean="0"/>
              <a:t>of </a:t>
            </a:r>
            <a:r>
              <a:rPr lang="en-US" baseline="0" dirty="0" smtClean="0"/>
              <a:t>imaging informatics, please visit: http://www.acr.org/Advocacy/Economics-Health-Policy/Imaging-3</a:t>
            </a:r>
          </a:p>
          <a:p>
            <a:endParaRPr lang="en-US" baseline="0" dirty="0" smtClean="0"/>
          </a:p>
        </p:txBody>
      </p:sp>
      <p:sp>
        <p:nvSpPr>
          <p:cNvPr id="4" name="Slide Number Placeholder 3"/>
          <p:cNvSpPr>
            <a:spLocks noGrp="1"/>
          </p:cNvSpPr>
          <p:nvPr>
            <p:ph type="sldNum" sz="quarter" idx="10"/>
          </p:nvPr>
        </p:nvSpPr>
        <p:spPr/>
        <p:txBody>
          <a:bodyPr/>
          <a:lstStyle/>
          <a:p>
            <a:fld id="{98064B88-558C-8645-80EA-7A97754F2BC0}" type="slidenum">
              <a:rPr lang="en-US" smtClean="0"/>
              <a:t>14</a:t>
            </a:fld>
            <a:endParaRPr lang="en-US"/>
          </a:p>
        </p:txBody>
      </p:sp>
    </p:spTree>
    <p:extLst>
      <p:ext uri="{BB962C8B-B14F-4D97-AF65-F5344CB8AC3E}">
        <p14:creationId xmlns:p14="http://schemas.microsoft.com/office/powerpoint/2010/main" val="2587730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let’s go back to the curve we talked about previously related to our previous state—where our productivity and</a:t>
            </a:r>
            <a:r>
              <a:rPr lang="en-US" baseline="0" dirty="0" smtClean="0"/>
              <a:t> profitability were high, but our performance and relevance were low.</a:t>
            </a:r>
          </a:p>
          <a:p>
            <a:endParaRPr lang="en-US" baseline="0" dirty="0" smtClean="0"/>
          </a:p>
          <a:p>
            <a:r>
              <a:rPr lang="en-US" baseline="0" dirty="0" smtClean="0"/>
              <a:t>What will this curve look like in the future once new technology begins to take hold? Technology such as: imaging sharing, structured reporting, communication technology, EHR systems, patient health records, imaging clinical decision support, and others.</a:t>
            </a:r>
          </a:p>
          <a:p>
            <a:endParaRPr lang="en-US" baseline="0" dirty="0" smtClean="0"/>
          </a:p>
          <a:p>
            <a:r>
              <a:rPr lang="en-US" baseline="0" dirty="0" smtClean="0"/>
              <a:t>We are going to see a change in this curve.</a:t>
            </a:r>
          </a:p>
          <a:p>
            <a:endParaRPr lang="en-US" baseline="0" dirty="0" smtClean="0"/>
          </a:p>
          <a:p>
            <a:r>
              <a:rPr lang="en-US" baseline="0" dirty="0" smtClean="0"/>
              <a:t>As long as profitability is attached to productivity, we are going to see both sides of that curve drop. And performance is going to increase, because that’s how we are going to be gauged going forward, demonstrating quality, safety, access, all the components of MU, and other ACO requirements.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8064B88-558C-8645-80EA-7A97754F2BC0}" type="slidenum">
              <a:rPr lang="en-US" smtClean="0"/>
              <a:t>15</a:t>
            </a:fld>
            <a:endParaRPr lang="en-US"/>
          </a:p>
        </p:txBody>
      </p:sp>
    </p:spTree>
    <p:extLst>
      <p:ext uri="{BB962C8B-B14F-4D97-AF65-F5344CB8AC3E}">
        <p14:creationId xmlns:p14="http://schemas.microsoft.com/office/powerpoint/2010/main" val="956102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we will also see a big increase in our presence or relevance to patient care, because we will be more engaged in the process.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the question becomes: how to keep profitability up when productivity changes? It is best to tie it to performance as opposed to productivity.</a:t>
            </a:r>
          </a:p>
          <a:p>
            <a:endParaRPr lang="en-US" dirty="0"/>
          </a:p>
        </p:txBody>
      </p:sp>
      <p:sp>
        <p:nvSpPr>
          <p:cNvPr id="4" name="Slide Number Placeholder 3"/>
          <p:cNvSpPr>
            <a:spLocks noGrp="1"/>
          </p:cNvSpPr>
          <p:nvPr>
            <p:ph type="sldNum" sz="quarter" idx="10"/>
          </p:nvPr>
        </p:nvSpPr>
        <p:spPr/>
        <p:txBody>
          <a:bodyPr/>
          <a:lstStyle/>
          <a:p>
            <a:fld id="{98064B88-558C-8645-80EA-7A97754F2BC0}" type="slidenum">
              <a:rPr lang="en-US" smtClean="0"/>
              <a:t>16</a:t>
            </a:fld>
            <a:endParaRPr lang="en-US"/>
          </a:p>
        </p:txBody>
      </p:sp>
    </p:spTree>
    <p:extLst>
      <p:ext uri="{BB962C8B-B14F-4D97-AF65-F5344CB8AC3E}">
        <p14:creationId xmlns:p14="http://schemas.microsoft.com/office/powerpoint/2010/main" val="2354613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summary: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Health care reform</a:t>
            </a:r>
            <a:r>
              <a:rPr lang="en-US" sz="1200" kern="1200" baseline="0" dirty="0" smtClean="0">
                <a:solidFill>
                  <a:schemeClr val="tx1"/>
                </a:solidFill>
                <a:latin typeface="+mn-lt"/>
                <a:ea typeface="+mn-ea"/>
                <a:cs typeface="+mn-cs"/>
              </a:rPr>
              <a:t> is changing how we practice.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At the same time, IT innovation is equally transformative with the new tools and technologies that are emerging because of health care reform.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Imaging 3.0 is serving as our framework.</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are creating IT tools centered on this framework.</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must educate our profession about new paradigms.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And we are participating with the federal government and industry to manage change.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6930C7-6EDF-414B-A5EE-7BAEE03F412E}" type="slidenum">
              <a:rPr lang="en-US" smtClean="0"/>
              <a:t>17</a:t>
            </a:fld>
            <a:endParaRPr lang="en-US"/>
          </a:p>
        </p:txBody>
      </p:sp>
    </p:spTree>
    <p:extLst>
      <p:ext uri="{BB962C8B-B14F-4D97-AF65-F5344CB8AC3E}">
        <p14:creationId xmlns:p14="http://schemas.microsoft.com/office/powerpoint/2010/main" val="809438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0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29057" indent="-280406" eaLnBrk="0" hangingPunct="0">
              <a:defRPr sz="2400">
                <a:solidFill>
                  <a:schemeClr val="tx1"/>
                </a:solidFill>
                <a:latin typeface="Calibri" charset="0"/>
                <a:ea typeface="MS PGothic" charset="0"/>
                <a:cs typeface="MS PGothic" charset="0"/>
              </a:defRPr>
            </a:lvl2pPr>
            <a:lvl3pPr marL="1121626" indent="-224325" eaLnBrk="0" hangingPunct="0">
              <a:defRPr sz="2400">
                <a:solidFill>
                  <a:schemeClr val="tx1"/>
                </a:solidFill>
                <a:latin typeface="Calibri" charset="0"/>
                <a:ea typeface="MS PGothic" charset="0"/>
                <a:cs typeface="MS PGothic" charset="0"/>
              </a:defRPr>
            </a:lvl3pPr>
            <a:lvl4pPr marL="1570276" indent="-224325" eaLnBrk="0" hangingPunct="0">
              <a:defRPr sz="2400">
                <a:solidFill>
                  <a:schemeClr val="tx1"/>
                </a:solidFill>
                <a:latin typeface="Calibri" charset="0"/>
                <a:ea typeface="MS PGothic" charset="0"/>
                <a:cs typeface="MS PGothic" charset="0"/>
              </a:defRPr>
            </a:lvl4pPr>
            <a:lvl5pPr marL="2018927" indent="-224325" eaLnBrk="0" hangingPunct="0">
              <a:defRPr sz="2400">
                <a:solidFill>
                  <a:schemeClr val="tx1"/>
                </a:solidFill>
                <a:latin typeface="Calibri" charset="0"/>
                <a:ea typeface="MS PGothic" charset="0"/>
                <a:cs typeface="MS PGothic" charset="0"/>
              </a:defRPr>
            </a:lvl5pPr>
            <a:lvl6pPr marL="2467577" indent="-224325" eaLnBrk="0" fontAlgn="base" hangingPunct="0">
              <a:spcBef>
                <a:spcPct val="0"/>
              </a:spcBef>
              <a:spcAft>
                <a:spcPct val="0"/>
              </a:spcAft>
              <a:defRPr sz="2400">
                <a:solidFill>
                  <a:schemeClr val="tx1"/>
                </a:solidFill>
                <a:latin typeface="Calibri" charset="0"/>
                <a:ea typeface="MS PGothic" charset="0"/>
                <a:cs typeface="MS PGothic" charset="0"/>
              </a:defRPr>
            </a:lvl6pPr>
            <a:lvl7pPr marL="2916227" indent="-224325" eaLnBrk="0" fontAlgn="base" hangingPunct="0">
              <a:spcBef>
                <a:spcPct val="0"/>
              </a:spcBef>
              <a:spcAft>
                <a:spcPct val="0"/>
              </a:spcAft>
              <a:defRPr sz="2400">
                <a:solidFill>
                  <a:schemeClr val="tx1"/>
                </a:solidFill>
                <a:latin typeface="Calibri" charset="0"/>
                <a:ea typeface="MS PGothic" charset="0"/>
                <a:cs typeface="MS PGothic" charset="0"/>
              </a:defRPr>
            </a:lvl7pPr>
            <a:lvl8pPr marL="3364878" indent="-224325" eaLnBrk="0" fontAlgn="base" hangingPunct="0">
              <a:spcBef>
                <a:spcPct val="0"/>
              </a:spcBef>
              <a:spcAft>
                <a:spcPct val="0"/>
              </a:spcAft>
              <a:defRPr sz="2400">
                <a:solidFill>
                  <a:schemeClr val="tx1"/>
                </a:solidFill>
                <a:latin typeface="Calibri" charset="0"/>
                <a:ea typeface="MS PGothic" charset="0"/>
                <a:cs typeface="MS PGothic" charset="0"/>
              </a:defRPr>
            </a:lvl8pPr>
            <a:lvl9pPr marL="3813528" indent="-224325"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DADE8559-87D8-724E-A608-40BC22E2FF66}" type="slidenum">
              <a:rPr lang="en-US" sz="1200">
                <a:solidFill>
                  <a:srgbClr val="000000"/>
                </a:solidFill>
              </a:rPr>
              <a:pPr eaLnBrk="1" hangingPunct="1"/>
              <a:t>18</a:t>
            </a:fld>
            <a:endParaRPr lang="en-US" sz="1200">
              <a:solidFill>
                <a:srgbClr val="000000"/>
              </a:solidFill>
            </a:endParaRPr>
          </a:p>
        </p:txBody>
      </p:sp>
      <p:sp>
        <p:nvSpPr>
          <p:cNvPr id="2" name="Notes Placeholder 1"/>
          <p:cNvSpPr>
            <a:spLocks noGrp="1"/>
          </p:cNvSpPr>
          <p:nvPr>
            <p:ph type="body" idx="1"/>
          </p:nvPr>
        </p:nvSpPr>
        <p:spPr/>
        <p:txBody>
          <a:bodyPr/>
          <a:lstStyle/>
          <a:p>
            <a:r>
              <a:rPr lang="en-US" baseline="0" dirty="0" smtClean="0"/>
              <a:t>For more information about Imaging 3.0 and the technologies being developed to prepare radiologists for the future of imaging informatics, please visit: http://</a:t>
            </a:r>
            <a:r>
              <a:rPr lang="en-US" baseline="0" dirty="0" err="1" smtClean="0"/>
              <a:t>www.acr.org</a:t>
            </a:r>
            <a:r>
              <a:rPr lang="en-US" baseline="0" dirty="0" smtClean="0"/>
              <a:t>/Advocacy/Economics-Health-Policy/Imaging-3</a:t>
            </a:r>
          </a:p>
          <a:p>
            <a:endParaRPr lang="en-US" baseline="0" dirty="0" smtClean="0"/>
          </a:p>
          <a:p>
            <a:endParaRPr lang="en-US"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get started, I’d like to play</a:t>
            </a:r>
            <a:r>
              <a:rPr lang="en-US" baseline="0" dirty="0" smtClean="0"/>
              <a:t> a short video about imaging informatics by the ACR’s Chair of the Economics Commission, Dr. Geraldine </a:t>
            </a:r>
            <a:r>
              <a:rPr lang="en-US" baseline="0" dirty="0" err="1" smtClean="0"/>
              <a:t>McGinty</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98064B88-558C-8645-80EA-7A97754F2BC0}" type="slidenum">
              <a:rPr lang="en-US" smtClean="0"/>
              <a:t>2</a:t>
            </a:fld>
            <a:endParaRPr lang="en-US"/>
          </a:p>
        </p:txBody>
      </p:sp>
    </p:spTree>
    <p:extLst>
      <p:ext uri="{BB962C8B-B14F-4D97-AF65-F5344CB8AC3E}">
        <p14:creationId xmlns:p14="http://schemas.microsoft.com/office/powerpoint/2010/main" val="402810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Through the evolution of the Internet, the advent of mobile computing and the recent enactment of Federal Healthcare IT Programs (such as Meaningful Use), the practice of radiology is rapidly changing, creating a revolution of new opportunities and challenges within our profession.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What’s more, the advancement of information technology is providing new pathways for innovation in our field. These technological advances include: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Nationally Standardized Clinical Decision Support for ordering physicians and interpreting radiologists</a:t>
            </a:r>
          </a:p>
          <a:p>
            <a:r>
              <a:rPr lang="en-US" sz="1200" kern="1200" dirty="0" smtClean="0">
                <a:solidFill>
                  <a:schemeClr val="tx1"/>
                </a:solidFill>
                <a:effectLst/>
                <a:latin typeface="+mn-lt"/>
                <a:ea typeface="+mn-ea"/>
                <a:cs typeface="+mn-cs"/>
              </a:rPr>
              <a:t>• Natural Language Processing for real-time information access, clinical data mining, simulated training and competency/certification testing</a:t>
            </a:r>
          </a:p>
          <a:p>
            <a:r>
              <a:rPr lang="en-US" sz="1200" kern="1200" dirty="0" smtClean="0">
                <a:solidFill>
                  <a:schemeClr val="tx1"/>
                </a:solidFill>
                <a:effectLst/>
                <a:latin typeface="+mn-lt"/>
                <a:ea typeface="+mn-ea"/>
                <a:cs typeface="+mn-cs"/>
              </a:rPr>
              <a:t>• Cloud Computing for Speech Recognition and Image Sharing across enterprise boundaries with secure access to remote providers and patients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presentation, we will explore the current and near future use of innovative information technologies, the impact they will have on your practice and the federal policies and regulations underway that promote and oversee their use. </a:t>
            </a:r>
            <a:endParaRPr lang="en-US" dirty="0" smtClean="0">
              <a:effectLst/>
            </a:endParaRPr>
          </a:p>
        </p:txBody>
      </p:sp>
      <p:sp>
        <p:nvSpPr>
          <p:cNvPr id="4" name="Slide Number Placeholder 3"/>
          <p:cNvSpPr>
            <a:spLocks noGrp="1"/>
          </p:cNvSpPr>
          <p:nvPr>
            <p:ph type="sldNum" sz="quarter" idx="10"/>
          </p:nvPr>
        </p:nvSpPr>
        <p:spPr/>
        <p:txBody>
          <a:bodyPr/>
          <a:lstStyle/>
          <a:p>
            <a:fld id="{AD99964A-57FC-43C4-8711-0F6E82FBAAA6}" type="slidenum">
              <a:rPr lang="en-US" smtClean="0"/>
              <a:t>3</a:t>
            </a:fld>
            <a:endParaRPr lang="en-US"/>
          </a:p>
        </p:txBody>
      </p:sp>
    </p:spTree>
    <p:extLst>
      <p:ext uri="{BB962C8B-B14F-4D97-AF65-F5344CB8AC3E}">
        <p14:creationId xmlns:p14="http://schemas.microsoft.com/office/powerpoint/2010/main" val="3475562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Under our current state, our payment models</a:t>
            </a:r>
            <a:r>
              <a:rPr lang="en-US" baseline="0" dirty="0" smtClean="0">
                <a:ea typeface="ＭＳ Ｐゴシック" pitchFamily="34" charset="-128"/>
              </a:rPr>
              <a:t> have determined our business models. As a result, f</a:t>
            </a:r>
            <a:r>
              <a:rPr lang="en-US" dirty="0" smtClean="0">
                <a:ea typeface="ＭＳ Ｐゴシック" pitchFamily="34" charset="-128"/>
              </a:rPr>
              <a:t>ee-for-service has incentivized volume and is neutral on value.</a:t>
            </a:r>
          </a:p>
          <a:p>
            <a:endParaRPr lang="en-US" dirty="0" smtClean="0"/>
          </a:p>
          <a:p>
            <a:pPr lvl="0"/>
            <a:r>
              <a:rPr lang="en-US" dirty="0" smtClean="0"/>
              <a:t>Our business models have determined our innovation. </a:t>
            </a:r>
            <a:r>
              <a:rPr lang="en-US" dirty="0" smtClean="0">
                <a:ea typeface="ＭＳ Ｐゴシック" pitchFamily="34" charset="-128"/>
              </a:rPr>
              <a:t>The focus has</a:t>
            </a:r>
            <a:r>
              <a:rPr lang="en-US" baseline="0" dirty="0" smtClean="0">
                <a:ea typeface="ＭＳ Ｐゴシック" pitchFamily="34" charset="-128"/>
              </a:rPr>
              <a:t> been on m</a:t>
            </a:r>
            <a:r>
              <a:rPr lang="en-US" dirty="0" smtClean="0">
                <a:ea typeface="ＭＳ Ｐゴシック" pitchFamily="34" charset="-128"/>
              </a:rPr>
              <a:t>aximizing productivity and volume and reducing cost. </a:t>
            </a:r>
            <a:r>
              <a:rPr lang="en-US" dirty="0" smtClean="0"/>
              <a:t>Traditionally</a:t>
            </a:r>
            <a:r>
              <a:rPr lang="en-US" baseline="0" dirty="0" smtClean="0"/>
              <a:t> we are not rewarding for</a:t>
            </a:r>
            <a:r>
              <a:rPr lang="en-US" dirty="0" smtClean="0"/>
              <a:t> value</a:t>
            </a:r>
            <a:r>
              <a:rPr lang="en-US" baseline="0" dirty="0" smtClean="0"/>
              <a:t> (quality, safety, access, outcomes).</a:t>
            </a:r>
          </a:p>
          <a:p>
            <a:pPr lvl="0"/>
            <a:endParaRPr lang="en-US" dirty="0" smtClean="0"/>
          </a:p>
          <a:p>
            <a:r>
              <a:rPr lang="en-US" baseline="0" dirty="0" smtClean="0"/>
              <a:t>A</a:t>
            </a:r>
            <a:r>
              <a:rPr lang="en-US" dirty="0" smtClean="0"/>
              <a:t>s such our technology has not been designed to </a:t>
            </a:r>
            <a:r>
              <a:rPr lang="en-US" dirty="0" smtClean="0"/>
              <a:t>optimize </a:t>
            </a:r>
            <a:r>
              <a:rPr lang="en-US" dirty="0" smtClean="0"/>
              <a:t>those value-based performance metrics. Our current technology is driven toward increasing our productivity</a:t>
            </a:r>
            <a:r>
              <a:rPr lang="en-US" baseline="0" dirty="0" smtClean="0"/>
              <a:t>: RIS, PACS, web distribution, and speech recognition. These technologies are all based on our volume-based, fee-for-service business model. </a:t>
            </a:r>
            <a:r>
              <a:rPr lang="en-US" dirty="0" smtClean="0"/>
              <a:t>These systems</a:t>
            </a:r>
            <a:r>
              <a:rPr lang="en-US" baseline="0" dirty="0" smtClean="0"/>
              <a:t> are now nearly ubiquitous.</a:t>
            </a:r>
          </a:p>
        </p:txBody>
      </p:sp>
      <p:sp>
        <p:nvSpPr>
          <p:cNvPr id="4" name="Slide Number Placeholder 3"/>
          <p:cNvSpPr>
            <a:spLocks noGrp="1"/>
          </p:cNvSpPr>
          <p:nvPr>
            <p:ph type="sldNum" sz="quarter" idx="10"/>
          </p:nvPr>
        </p:nvSpPr>
        <p:spPr/>
        <p:txBody>
          <a:bodyPr/>
          <a:lstStyle/>
          <a:p>
            <a:fld id="{2F6930C7-6EDF-414B-A5EE-7BAEE03F412E}" type="slidenum">
              <a:rPr lang="en-US" smtClean="0"/>
              <a:t>4</a:t>
            </a:fld>
            <a:endParaRPr lang="en-US"/>
          </a:p>
        </p:txBody>
      </p:sp>
    </p:spTree>
    <p:extLst>
      <p:ext uri="{BB962C8B-B14F-4D97-AF65-F5344CB8AC3E}">
        <p14:creationId xmlns:p14="http://schemas.microsoft.com/office/powerpoint/2010/main" val="288202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 of technological innovation based on our prior business mode</a:t>
            </a:r>
            <a:r>
              <a:rPr lang="en-US" baseline="0" dirty="0" smtClean="0"/>
              <a:t>l is </a:t>
            </a:r>
            <a:r>
              <a:rPr lang="en-US" baseline="0" dirty="0" err="1" smtClean="0"/>
              <a:t>teleradiology</a:t>
            </a:r>
            <a:r>
              <a:rPr lang="en-US" baseline="0" dirty="0" smtClean="0"/>
              <a:t>. We all know what we mean by </a:t>
            </a:r>
            <a:r>
              <a:rPr lang="en-US" baseline="0" dirty="0" err="1" smtClean="0"/>
              <a:t>teleradiology</a:t>
            </a:r>
            <a:r>
              <a:rPr lang="en-US" baseline="0" dirty="0" smtClean="0"/>
              <a:t>, but for others outside of our industry, the concept of “</a:t>
            </a:r>
            <a:r>
              <a:rPr lang="en-US" baseline="0" dirty="0" err="1" smtClean="0"/>
              <a:t>teleradiology</a:t>
            </a:r>
            <a:r>
              <a:rPr lang="en-US" baseline="0" dirty="0" smtClean="0"/>
              <a:t>” is something of a misnomer. </a:t>
            </a:r>
          </a:p>
          <a:p>
            <a:endParaRPr lang="en-US" baseline="0" dirty="0" smtClean="0"/>
          </a:p>
          <a:p>
            <a:r>
              <a:rPr lang="en-US" baseline="0" dirty="0" smtClean="0"/>
              <a:t>What we created with </a:t>
            </a:r>
            <a:r>
              <a:rPr lang="en-US" baseline="0" dirty="0" err="1" smtClean="0"/>
              <a:t>teleradiology</a:t>
            </a:r>
            <a:r>
              <a:rPr lang="en-US" baseline="0" dirty="0" smtClean="0"/>
              <a:t> was secure access for remote radiologists—essentially for ourselves, so we could work more conveniently. What we didn’t do was create access for our regional colleagues (or our competitors) who are equally taking care of patients in our domain or community.</a:t>
            </a:r>
          </a:p>
          <a:p>
            <a:endParaRPr lang="en-US" baseline="0" dirty="0" smtClean="0"/>
          </a:p>
          <a:p>
            <a:r>
              <a:rPr lang="en-US" baseline="0" dirty="0" smtClean="0"/>
              <a:t>We also didn’t give access to our patients. So we spent a lot of time creating technology for </a:t>
            </a:r>
            <a:r>
              <a:rPr lang="en-US" baseline="0" dirty="0" err="1" smtClean="0"/>
              <a:t>teleradiology</a:t>
            </a:r>
            <a:r>
              <a:rPr lang="en-US" baseline="0" dirty="0" smtClean="0"/>
              <a:t>, but the systems are actually pretty limited to give access to remote radiologists.</a:t>
            </a:r>
          </a:p>
          <a:p>
            <a:endParaRPr lang="en-US" baseline="0" dirty="0" smtClean="0"/>
          </a:p>
          <a:p>
            <a:r>
              <a:rPr lang="en-US" baseline="0" dirty="0" smtClean="0"/>
              <a:t>Obviously, these technologies were created to give us productivity and convenience, which supports our fee-for-service model. And they also </a:t>
            </a:r>
            <a:r>
              <a:rPr lang="en-US" baseline="0" dirty="0" smtClean="0"/>
              <a:t>give </a:t>
            </a:r>
            <a:r>
              <a:rPr lang="en-US" baseline="0" dirty="0" smtClean="0"/>
              <a:t>us cost saving advantages through economies of scale and geo-economic shifting to lower cost centers throughout the world.</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cap="none" spc="0" baseline="0" dirty="0" smtClean="0">
              <a:ln>
                <a:noFill/>
              </a:ln>
              <a:solidFill>
                <a:schemeClr val="tx1"/>
              </a:solidFill>
              <a:effectLst/>
              <a:latin typeface="+mn-lt"/>
              <a:cs typeface="+mn-cs"/>
            </a:endParaRPr>
          </a:p>
          <a:p>
            <a:r>
              <a:rPr lang="en-US" sz="1200" kern="1200" dirty="0" smtClean="0">
                <a:solidFill>
                  <a:schemeClr val="tx1"/>
                </a:solidFill>
                <a:latin typeface="+mn-lt"/>
                <a:ea typeface="+mn-ea"/>
                <a:cs typeface="+mn-cs"/>
              </a:rPr>
              <a:t>The unintended consequence</a:t>
            </a:r>
            <a:r>
              <a:rPr lang="en-US" sz="1200" kern="1200" baseline="0" dirty="0" smtClean="0">
                <a:solidFill>
                  <a:schemeClr val="tx1"/>
                </a:solidFill>
                <a:latin typeface="+mn-lt"/>
                <a:ea typeface="+mn-ea"/>
                <a:cs typeface="+mn-cs"/>
              </a:rPr>
              <a:t> of that is commoditization. In basic terms, a c</a:t>
            </a:r>
            <a:r>
              <a:rPr lang="en-US" sz="1200" kern="1200" dirty="0" smtClean="0">
                <a:solidFill>
                  <a:schemeClr val="tx1"/>
                </a:solidFill>
                <a:latin typeface="+mn-lt"/>
                <a:ea typeface="+mn-ea"/>
                <a:cs typeface="+mn-cs"/>
              </a:rPr>
              <a:t>ommodity</a:t>
            </a:r>
            <a:r>
              <a:rPr lang="en-US" sz="1200" kern="1200" baseline="0" dirty="0" smtClean="0">
                <a:solidFill>
                  <a:schemeClr val="tx1"/>
                </a:solidFill>
                <a:latin typeface="+mn-lt"/>
                <a:ea typeface="+mn-ea"/>
                <a:cs typeface="+mn-cs"/>
              </a:rPr>
              <a:t> is w</a:t>
            </a:r>
            <a:r>
              <a:rPr lang="en-US" sz="1200" kern="1200" dirty="0" smtClean="0">
                <a:solidFill>
                  <a:schemeClr val="tx1"/>
                </a:solidFill>
                <a:latin typeface="+mn-lt"/>
                <a:ea typeface="+mn-ea"/>
                <a:cs typeface="+mn-cs"/>
              </a:rPr>
              <a:t>hen a product becomes indistinguishable from others like it, and consumers buy on price alone.</a:t>
            </a:r>
            <a:r>
              <a:rPr lang="en-US" sz="1200" kern="1200" baseline="0" dirty="0" smtClean="0">
                <a:solidFill>
                  <a:schemeClr val="tx1"/>
                </a:solidFill>
                <a:latin typeface="+mn-lt"/>
                <a:ea typeface="+mn-ea"/>
                <a:cs typeface="+mn-cs"/>
              </a:rPr>
              <a:t> This commoditization is happening across the the radiology community.</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6930C7-6EDF-414B-A5EE-7BAEE03F412E}" type="slidenum">
              <a:rPr lang="en-US" smtClean="0"/>
              <a:t>5</a:t>
            </a:fld>
            <a:endParaRPr lang="en-US"/>
          </a:p>
        </p:txBody>
      </p:sp>
    </p:spTree>
    <p:extLst>
      <p:ext uri="{BB962C8B-B14F-4D97-AF65-F5344CB8AC3E}">
        <p14:creationId xmlns:p14="http://schemas.microsoft.com/office/powerpoint/2010/main" val="809438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if we look at all of these technologies—RIS, PACS, speech</a:t>
            </a:r>
            <a:r>
              <a:rPr lang="en-US" baseline="0" dirty="0" smtClean="0"/>
              <a:t> recognition, image distribution, </a:t>
            </a:r>
            <a:r>
              <a:rPr lang="en-US" baseline="0" dirty="0" err="1" smtClean="0"/>
              <a:t>teleradiology</a:t>
            </a:r>
            <a:r>
              <a:rPr lang="en-US" baseline="0" dirty="0" smtClean="0"/>
              <a:t>—and we consider their impact across various characteristics such as productivity, profitability, performance, and presence (which is often called relevance), it looks something like this curve.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These technologies have increased our productivity (and along with it our profitability), while our presence has declined because of remote technologies. So we don’t have direct contact with a lot of referring physicians.</a:t>
            </a:r>
            <a:endParaRPr lang="en-US" dirty="0" smtClean="0"/>
          </a:p>
          <a:p>
            <a:endParaRPr lang="en-US" dirty="0"/>
          </a:p>
        </p:txBody>
      </p:sp>
      <p:sp>
        <p:nvSpPr>
          <p:cNvPr id="4" name="Slide Number Placeholder 3"/>
          <p:cNvSpPr>
            <a:spLocks noGrp="1"/>
          </p:cNvSpPr>
          <p:nvPr>
            <p:ph type="sldNum" sz="quarter" idx="10"/>
          </p:nvPr>
        </p:nvSpPr>
        <p:spPr/>
        <p:txBody>
          <a:bodyPr/>
          <a:lstStyle/>
          <a:p>
            <a:fld id="{98064B88-558C-8645-80EA-7A97754F2BC0}" type="slidenum">
              <a:rPr lang="en-US" smtClean="0"/>
              <a:t>6</a:t>
            </a:fld>
            <a:endParaRPr lang="en-US"/>
          </a:p>
        </p:txBody>
      </p:sp>
    </p:spTree>
    <p:extLst>
      <p:ext uri="{BB962C8B-B14F-4D97-AF65-F5344CB8AC3E}">
        <p14:creationId xmlns:p14="http://schemas.microsoft.com/office/powerpoint/2010/main" val="2343209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So now let’s talk about the future of informatics.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Health imaging reform is really changing the dials on our business model,</a:t>
            </a:r>
            <a:r>
              <a:rPr lang="en-US" sz="1200" kern="1200" baseline="0" dirty="0" smtClean="0">
                <a:solidFill>
                  <a:schemeClr val="tx1"/>
                </a:solidFill>
                <a:latin typeface="+mn-lt"/>
                <a:ea typeface="+mn-ea"/>
                <a:cs typeface="+mn-cs"/>
              </a:rPr>
              <a:t> which in turn influences our need for technology innovation.</a:t>
            </a:r>
            <a:endParaRPr lang="en-US" sz="1200" kern="120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Suffice it to say that we are spending an incredible amount of money in the U.S. on health care. As such, whatever reform happens, cost will be a primary concern.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CMS is exploring alternatives to fee-for-service, such as:</a:t>
            </a:r>
          </a:p>
          <a:p>
            <a:pPr marL="742950" lvl="2" indent="-342900"/>
            <a:r>
              <a:rPr lang="en-US" sz="2800" dirty="0" smtClean="0">
                <a:ea typeface="ＭＳ Ｐゴシック" pitchFamily="34" charset="-128"/>
                <a:cs typeface="+mn-cs"/>
              </a:rPr>
              <a:t>Episodes </a:t>
            </a:r>
            <a:r>
              <a:rPr lang="en-US" sz="2800" dirty="0" smtClean="0">
                <a:ea typeface="ＭＳ Ｐゴシック" pitchFamily="34" charset="-128"/>
                <a:cs typeface="+mn-cs"/>
              </a:rPr>
              <a:t>of care: bundled payments</a:t>
            </a:r>
          </a:p>
          <a:p>
            <a:pPr marL="742950" lvl="2" indent="-342900"/>
            <a:r>
              <a:rPr lang="en-US" sz="2800" dirty="0" smtClean="0">
                <a:ea typeface="ＭＳ Ｐゴシック" pitchFamily="34" charset="-128"/>
                <a:cs typeface="+mn-cs"/>
              </a:rPr>
              <a:t>Population health: Accountable Care Organizations</a:t>
            </a:r>
          </a:p>
          <a:p>
            <a:endParaRPr lang="en-US" dirty="0" smtClean="0"/>
          </a:p>
          <a:p>
            <a:r>
              <a:rPr lang="en-US" dirty="0" smtClean="0"/>
              <a:t>And the risk is shifting from payers to providers.</a:t>
            </a:r>
            <a:r>
              <a:rPr lang="en-US" baseline="0" dirty="0" smtClean="0"/>
              <a:t> Going further, the risk is e</a:t>
            </a:r>
            <a:r>
              <a:rPr lang="en-US" sz="2800" dirty="0" smtClean="0">
                <a:ea typeface="ＭＳ Ｐゴシック" pitchFamily="34" charset="-128"/>
                <a:cs typeface="+mn-cs"/>
              </a:rPr>
              <a:t>xtending to service lines, such as imaging. As</a:t>
            </a:r>
            <a:r>
              <a:rPr lang="en-US" sz="2800" baseline="0" dirty="0" smtClean="0">
                <a:ea typeface="ＭＳ Ｐゴシック" pitchFamily="34" charset="-128"/>
                <a:cs typeface="+mn-cs"/>
              </a:rPr>
              <a:t> a result, we are going to have to begin to m</a:t>
            </a:r>
            <a:r>
              <a:rPr lang="en-US" sz="2800" dirty="0" smtClean="0">
                <a:ea typeface="ＭＳ Ｐゴシック" pitchFamily="34" charset="-128"/>
                <a:cs typeface="+mn-cs"/>
              </a:rPr>
              <a:t>onitor and report</a:t>
            </a:r>
            <a:r>
              <a:rPr lang="en-US" sz="2800" baseline="0" dirty="0" smtClean="0">
                <a:ea typeface="ＭＳ Ｐゴシック" pitchFamily="34" charset="-128"/>
                <a:cs typeface="+mn-cs"/>
              </a:rPr>
              <a:t> on things like </a:t>
            </a:r>
            <a:r>
              <a:rPr lang="en-US" sz="2800" dirty="0" smtClean="0">
                <a:ea typeface="ＭＳ Ｐゴシック" pitchFamily="34" charset="-128"/>
                <a:cs typeface="+mn-cs"/>
              </a:rPr>
              <a:t>quality, safety</a:t>
            </a:r>
            <a:r>
              <a:rPr lang="en-US" sz="2800" dirty="0" smtClean="0">
                <a:ea typeface="ＭＳ Ｐゴシック" pitchFamily="34" charset="-128"/>
                <a:cs typeface="+mn-cs"/>
              </a:rPr>
              <a:t>, and </a:t>
            </a:r>
            <a:r>
              <a:rPr lang="en-US" sz="2800" dirty="0" smtClean="0">
                <a:ea typeface="ＭＳ Ｐゴシック" pitchFamily="34" charset="-128"/>
                <a:cs typeface="+mn-cs"/>
              </a:rPr>
              <a:t>access.</a:t>
            </a:r>
          </a:p>
          <a:p>
            <a:pPr marL="742950" lvl="2" indent="-342900"/>
            <a:endParaRPr lang="en-US" sz="2800" dirty="0" smtClean="0">
              <a:ea typeface="ＭＳ Ｐゴシック" pitchFamily="34" charset="-128"/>
              <a:cs typeface="+mn-cs"/>
            </a:endParaRPr>
          </a:p>
          <a:p>
            <a:pPr marL="285750" lvl="1" indent="-342900"/>
            <a:r>
              <a:rPr lang="en-US" sz="2800" dirty="0" smtClean="0">
                <a:ea typeface="ＭＳ Ｐゴシック" pitchFamily="34" charset="-128"/>
                <a:cs typeface="+mn-cs"/>
              </a:rPr>
              <a:t>The most widely accepted and implemented method</a:t>
            </a:r>
            <a:r>
              <a:rPr lang="en-US" sz="2800" baseline="0" dirty="0" smtClean="0">
                <a:ea typeface="ＭＳ Ｐゴシック" pitchFamily="34" charset="-128"/>
                <a:cs typeface="+mn-cs"/>
              </a:rPr>
              <a:t> for this, using the various mechanisms for quality and safety, is the </a:t>
            </a:r>
            <a:r>
              <a:rPr lang="en-US" sz="2800" dirty="0" smtClean="0">
                <a:ea typeface="ＭＳ Ｐゴシック" pitchFamily="34" charset="-128"/>
                <a:cs typeface="+mn-cs"/>
              </a:rPr>
              <a:t>CMS EHR Incentive Program:</a:t>
            </a:r>
            <a:r>
              <a:rPr lang="en-US" sz="2800" baseline="0" dirty="0" smtClean="0">
                <a:ea typeface="ＭＳ Ｐゴシック" pitchFamily="34" charset="-128"/>
                <a:cs typeface="+mn-cs"/>
              </a:rPr>
              <a:t> </a:t>
            </a:r>
            <a:r>
              <a:rPr lang="en-US" sz="2800" dirty="0" smtClean="0">
                <a:ea typeface="ＭＳ Ｐゴシック" pitchFamily="34" charset="-128"/>
                <a:cs typeface="+mn-cs"/>
              </a:rPr>
              <a:t>Meaningful Use.</a:t>
            </a:r>
          </a:p>
          <a:p>
            <a:endParaRPr lang="en-US" dirty="0"/>
          </a:p>
        </p:txBody>
      </p:sp>
      <p:sp>
        <p:nvSpPr>
          <p:cNvPr id="4" name="Slide Number Placeholder 3"/>
          <p:cNvSpPr>
            <a:spLocks noGrp="1"/>
          </p:cNvSpPr>
          <p:nvPr>
            <p:ph type="sldNum" sz="quarter" idx="10"/>
          </p:nvPr>
        </p:nvSpPr>
        <p:spPr/>
        <p:txBody>
          <a:bodyPr/>
          <a:lstStyle/>
          <a:p>
            <a:fld id="{2F6930C7-6EDF-414B-A5EE-7BAEE03F412E}" type="slidenum">
              <a:rPr lang="en-US" smtClean="0"/>
              <a:t>7</a:t>
            </a:fld>
            <a:endParaRPr lang="en-US"/>
          </a:p>
        </p:txBody>
      </p:sp>
    </p:spTree>
    <p:extLst>
      <p:ext uri="{BB962C8B-B14F-4D97-AF65-F5344CB8AC3E}">
        <p14:creationId xmlns:p14="http://schemas.microsoft.com/office/powerpoint/2010/main" val="3914279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five fundamental</a:t>
            </a:r>
            <a:r>
              <a:rPr lang="en-US" baseline="0" dirty="0" smtClean="0"/>
              <a:t> goals under Meaningful Use:</a:t>
            </a:r>
          </a:p>
          <a:p>
            <a:endParaRPr lang="en-US" baseline="0" dirty="0" smtClean="0"/>
          </a:p>
          <a:p>
            <a:pPr marL="228600" indent="-228600">
              <a:buFont typeface="+mj-lt"/>
              <a:buAutoNum type="arabicPeriod"/>
            </a:pPr>
            <a:r>
              <a:rPr lang="en-US" baseline="0" dirty="0" smtClean="0"/>
              <a:t>Improve quality, safety, and efficiency</a:t>
            </a:r>
          </a:p>
          <a:p>
            <a:pPr marL="228600" indent="-228600">
              <a:buFont typeface="+mj-lt"/>
              <a:buAutoNum type="arabicPeriod"/>
            </a:pPr>
            <a:r>
              <a:rPr lang="en-US" baseline="0" dirty="0" smtClean="0"/>
              <a:t>Engage patients and families</a:t>
            </a:r>
          </a:p>
          <a:p>
            <a:pPr marL="228600" indent="-228600">
              <a:buFont typeface="+mj-lt"/>
              <a:buAutoNum type="arabicPeriod"/>
            </a:pPr>
            <a:r>
              <a:rPr lang="en-US" baseline="0" dirty="0" smtClean="0"/>
              <a:t>Improve care coordination</a:t>
            </a:r>
          </a:p>
          <a:p>
            <a:pPr marL="228600" indent="-228600">
              <a:buFont typeface="+mj-lt"/>
              <a:buAutoNum type="arabicPeriod"/>
            </a:pPr>
            <a:r>
              <a:rPr lang="en-US" baseline="0" dirty="0" smtClean="0"/>
              <a:t>Improve public &amp; population health</a:t>
            </a:r>
          </a:p>
          <a:p>
            <a:pPr marL="228600" indent="-228600">
              <a:buFont typeface="+mj-lt"/>
              <a:buAutoNum type="arabicPeriod"/>
            </a:pPr>
            <a:r>
              <a:rPr lang="en-US" baseline="0" dirty="0" smtClean="0"/>
              <a:t>Ensure privacy and security</a:t>
            </a:r>
          </a:p>
          <a:p>
            <a:endParaRPr lang="en-US" baseline="0" dirty="0" smtClean="0"/>
          </a:p>
          <a:p>
            <a:r>
              <a:rPr lang="en-US" dirty="0" smtClean="0"/>
              <a:t>Those are the pillars</a:t>
            </a:r>
            <a:r>
              <a:rPr lang="en-US" baseline="0" dirty="0" smtClean="0"/>
              <a:t> of Meaningful Use. And under those are ways to ensure that we (as physicians and hospitals) adhere to those guidelines by creating objectives and measures across various stages of Meaningful Use.</a:t>
            </a:r>
            <a:endParaRPr lang="en-US" dirty="0"/>
          </a:p>
        </p:txBody>
      </p:sp>
      <p:sp>
        <p:nvSpPr>
          <p:cNvPr id="4" name="Slide Number Placeholder 3"/>
          <p:cNvSpPr>
            <a:spLocks noGrp="1"/>
          </p:cNvSpPr>
          <p:nvPr>
            <p:ph type="sldNum" sz="quarter" idx="10"/>
          </p:nvPr>
        </p:nvSpPr>
        <p:spPr/>
        <p:txBody>
          <a:bodyPr/>
          <a:lstStyle/>
          <a:p>
            <a:fld id="{98064B88-558C-8645-80EA-7A97754F2BC0}" type="slidenum">
              <a:rPr lang="en-US" smtClean="0"/>
              <a:t>8</a:t>
            </a:fld>
            <a:endParaRPr lang="en-US"/>
          </a:p>
        </p:txBody>
      </p:sp>
    </p:spTree>
    <p:extLst>
      <p:ext uri="{BB962C8B-B14F-4D97-AF65-F5344CB8AC3E}">
        <p14:creationId xmlns:p14="http://schemas.microsoft.com/office/powerpoint/2010/main" val="2322755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ＭＳ Ｐゴシック" pitchFamily="34" charset="-128"/>
                <a:cs typeface="+mn-cs"/>
              </a:rPr>
              <a:t>MU is a  voluntary CMS incentive program to promote use of Certified Electronic Health Record Technology (CEHRT) to improve the safety, </a:t>
            </a:r>
            <a:r>
              <a:rPr lang="en-US" sz="1200" kern="1200" dirty="0" smtClean="0">
                <a:solidFill>
                  <a:schemeClr val="tx1"/>
                </a:solidFill>
                <a:latin typeface="+mn-lt"/>
                <a:ea typeface="ＭＳ Ｐゴシック" pitchFamily="34" charset="-128"/>
                <a:cs typeface="+mn-cs"/>
              </a:rPr>
              <a:t>quality, </a:t>
            </a:r>
            <a:r>
              <a:rPr lang="en-US" sz="1200" kern="1200" dirty="0" smtClean="0">
                <a:solidFill>
                  <a:schemeClr val="tx1"/>
                </a:solidFill>
                <a:latin typeface="+mn-lt"/>
                <a:ea typeface="ＭＳ Ｐゴシック" pitchFamily="34" charset="-128"/>
                <a:cs typeface="+mn-cs"/>
              </a:rPr>
              <a:t>and cost of health care. Under the program, there are: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ＭＳ Ｐゴシック" pitchFamily="34" charset="-128"/>
              <a:cs typeface="+mn-cs"/>
            </a:endParaRPr>
          </a:p>
          <a:p>
            <a:r>
              <a:rPr lang="en-US" sz="1200" kern="1200" dirty="0" smtClean="0">
                <a:solidFill>
                  <a:schemeClr val="tx1"/>
                </a:solidFill>
                <a:latin typeface="+mn-lt"/>
                <a:ea typeface="ＭＳ Ｐゴシック" pitchFamily="34" charset="-128"/>
                <a:cs typeface="+mn-cs"/>
              </a:rPr>
              <a:t>Incentives </a:t>
            </a:r>
            <a:r>
              <a:rPr lang="en-US" sz="1200" kern="1200" dirty="0" smtClean="0">
                <a:solidFill>
                  <a:schemeClr val="tx1"/>
                </a:solidFill>
                <a:latin typeface="+mn-lt"/>
                <a:ea typeface="ＭＳ Ｐゴシック" pitchFamily="34" charset="-128"/>
                <a:cs typeface="+mn-cs"/>
              </a:rPr>
              <a:t>— </a:t>
            </a:r>
            <a:r>
              <a:rPr lang="en-US" sz="1200" kern="1200" dirty="0" smtClean="0">
                <a:solidFill>
                  <a:schemeClr val="tx1"/>
                </a:solidFill>
                <a:latin typeface="+mn-lt"/>
                <a:ea typeface="ＭＳ Ｐゴシック" pitchFamily="34" charset="-128"/>
                <a:cs typeface="+mn-cs"/>
              </a:rPr>
              <a:t>$44K / $63K per physician participant. The incentives are available for participation through 2016.</a:t>
            </a:r>
          </a:p>
          <a:p>
            <a:endParaRPr lang="en-US" sz="1200" kern="1200" dirty="0" smtClean="0">
              <a:solidFill>
                <a:schemeClr val="tx1"/>
              </a:solidFill>
              <a:latin typeface="+mn-lt"/>
              <a:ea typeface="ＭＳ Ｐゴシック" pitchFamily="34" charset="-128"/>
              <a:cs typeface="+mn-cs"/>
            </a:endParaRPr>
          </a:p>
          <a:p>
            <a:pPr>
              <a:lnSpc>
                <a:spcPct val="120000"/>
              </a:lnSpc>
            </a:pPr>
            <a:r>
              <a:rPr lang="en-US" sz="1200" kern="1200" dirty="0" smtClean="0">
                <a:solidFill>
                  <a:schemeClr val="tx1"/>
                </a:solidFill>
                <a:latin typeface="+mn-lt"/>
                <a:ea typeface="ＭＳ Ｐゴシック" pitchFamily="34" charset="-128"/>
                <a:cs typeface="+mn-cs"/>
              </a:rPr>
              <a:t>Penalties </a:t>
            </a:r>
            <a:r>
              <a:rPr lang="en-US" sz="1200" kern="1200" dirty="0" smtClean="0">
                <a:solidFill>
                  <a:schemeClr val="tx1"/>
                </a:solidFill>
                <a:latin typeface="+mn-lt"/>
                <a:ea typeface="ＭＳ Ｐゴシック" pitchFamily="34" charset="-128"/>
                <a:cs typeface="+mn-cs"/>
              </a:rPr>
              <a:t>— </a:t>
            </a:r>
            <a:r>
              <a:rPr lang="en-US" sz="1200" kern="1200" dirty="0" smtClean="0">
                <a:solidFill>
                  <a:schemeClr val="tx1"/>
                </a:solidFill>
                <a:latin typeface="+mn-lt"/>
                <a:ea typeface="ＭＳ Ｐゴシック" pitchFamily="34" charset="-128"/>
                <a:cs typeface="+mn-cs"/>
              </a:rPr>
              <a:t>Up to 5% for future non-participation. The penalties for</a:t>
            </a:r>
            <a:r>
              <a:rPr lang="en-US" sz="1200" kern="1200" baseline="0" dirty="0" smtClean="0">
                <a:solidFill>
                  <a:schemeClr val="tx1"/>
                </a:solidFill>
                <a:latin typeface="+mn-lt"/>
                <a:ea typeface="ＭＳ Ｐゴシック" pitchFamily="34" charset="-128"/>
                <a:cs typeface="+mn-cs"/>
              </a:rPr>
              <a:t> non-participation kick in beginning in 2015.</a:t>
            </a:r>
            <a:endParaRPr lang="en-US" sz="1200" kern="1200" dirty="0" smtClean="0">
              <a:solidFill>
                <a:schemeClr val="tx1"/>
              </a:solidFill>
              <a:latin typeface="+mn-lt"/>
              <a:ea typeface="ＭＳ Ｐゴシック" pitchFamily="34" charset="-128"/>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6930C7-6EDF-414B-A5EE-7BAEE03F412E}" type="slidenum">
              <a:rPr lang="en-US" smtClean="0"/>
              <a:t>9</a:t>
            </a:fld>
            <a:endParaRPr lang="en-US"/>
          </a:p>
        </p:txBody>
      </p:sp>
    </p:spTree>
    <p:extLst>
      <p:ext uri="{BB962C8B-B14F-4D97-AF65-F5344CB8AC3E}">
        <p14:creationId xmlns:p14="http://schemas.microsoft.com/office/powerpoint/2010/main" val="809438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3076"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val="0"/>
              </a:ext>
            </a:extLst>
          </a:blip>
          <a:srcRect r="77" b="3226"/>
          <a:stretch/>
        </p:blipFill>
        <p:spPr>
          <a:xfrm>
            <a:off x="-2" y="0"/>
            <a:ext cx="9144002" cy="6858000"/>
          </a:xfrm>
          <a:prstGeom prst="rect">
            <a:avLst/>
          </a:prstGeom>
        </p:spPr>
      </p:pic>
    </p:spTree>
    <p:extLst>
      <p:ext uri="{BB962C8B-B14F-4D97-AF65-F5344CB8AC3E}">
        <p14:creationId xmlns:p14="http://schemas.microsoft.com/office/powerpoint/2010/main" val="1818865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0686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6440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2" y="1600200"/>
            <a:ext cx="7439025" cy="762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81000" y="2390777"/>
            <a:ext cx="7848600" cy="2867025"/>
          </a:xfrm>
        </p:spPr>
        <p:txBody>
          <a:bodyPr/>
          <a:lstStyle/>
          <a:p>
            <a:pPr lvl="0"/>
            <a:r>
              <a:rPr lang="en-US" noProof="0" smtClean="0"/>
              <a:t>Click icon to add SmartArt graphic</a:t>
            </a:r>
          </a:p>
        </p:txBody>
      </p:sp>
    </p:spTree>
    <p:extLst>
      <p:ext uri="{BB962C8B-B14F-4D97-AF65-F5344CB8AC3E}">
        <p14:creationId xmlns:p14="http://schemas.microsoft.com/office/powerpoint/2010/main" val="1215093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3319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79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685800" y="533400"/>
            <a:ext cx="8229600" cy="1143000"/>
          </a:xfrm>
        </p:spPr>
        <p:txBody>
          <a:bodyPr/>
          <a:lstStyle>
            <a:lvl1pPr>
              <a:defRPr>
                <a:solidFill>
                  <a:srgbClr val="00446A"/>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6858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9687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62A797-E886-46E2-B4B6-809BAB1DFD98}" type="datetime1">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44710D-1187-43FF-BE6A-B720BF5ADA60}" type="datetime1">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27B24-CC7C-4F28-B2D4-8AD9C2A586C8}" type="datetime1">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89F325-BEB4-4D8E-8D1D-1BE11E370C7D}" type="datetime1">
              <a:rPr lang="en-US" smtClean="0"/>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79764"/>
          </a:xfrm>
        </p:spPr>
        <p:txBody>
          <a:bodyPr anchor="t" anchorCtr="0"/>
          <a:lstStyle>
            <a:lvl1pPr algn="l">
              <a:defRPr>
                <a:solidFill>
                  <a:srgbClr val="00446A"/>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28193"/>
            <a:ext cx="8229600" cy="4525963"/>
          </a:xfrm>
        </p:spPr>
        <p:txBody>
          <a:bodyPr/>
          <a:lstStyle>
            <a:lvl1pPr marL="342900" indent="-342900">
              <a:buClr>
                <a:srgbClr val="92D050"/>
              </a:buClr>
              <a:buFont typeface="Wingdings" pitchFamily="2" charset="2"/>
              <a:buChar char="§"/>
              <a:defRPr sz="2400">
                <a:solidFill>
                  <a:schemeClr val="tx1"/>
                </a:solidFill>
              </a:defRPr>
            </a:lvl1pPr>
            <a:lvl2pPr marL="742950" indent="-285750">
              <a:buClr>
                <a:srgbClr val="92D050"/>
              </a:buClr>
              <a:buFont typeface="Wingdings" pitchFamily="2" charset="2"/>
              <a:buChar char="§"/>
              <a:defRPr sz="2000">
                <a:solidFill>
                  <a:schemeClr val="tx1"/>
                </a:solidFill>
              </a:defRPr>
            </a:lvl2pPr>
            <a:lvl3pPr marL="1143000" indent="-228600">
              <a:buClr>
                <a:srgbClr val="92D050"/>
              </a:buClr>
              <a:buFont typeface="Wingdings" pitchFamily="2" charset="2"/>
              <a:buChar char="§"/>
              <a:defRPr sz="1800">
                <a:solidFill>
                  <a:schemeClr val="tx1"/>
                </a:solidFill>
              </a:defRPr>
            </a:lvl3pPr>
            <a:lvl4pPr marL="1600200" indent="-228600">
              <a:buClr>
                <a:srgbClr val="92D050"/>
              </a:buClr>
              <a:buFont typeface="Wingdings" pitchFamily="2" charset="2"/>
              <a:buChar char="§"/>
              <a:defRPr/>
            </a:lvl4pPr>
            <a:lvl5pPr marL="2057400" indent="-228600">
              <a:buClr>
                <a:srgbClr val="92D050"/>
              </a:buCl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0374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445A11-79F4-4948-94E8-A18838CB61C7}" type="datetime1">
              <a:rPr lang="en-US" smtClean="0"/>
              <a:t>3/7/2014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C0B8A0-282E-43A5-A37B-EEED4302F616}" type="datetime1">
              <a:rPr lang="en-US" smtClean="0"/>
              <a:t>3/7/2014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CFD27-B74F-4DC4-AF6B-3871A87D59EC}" type="datetime1">
              <a:rPr lang="en-US" smtClean="0"/>
              <a:t>3/7/2014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D9F0F-922D-43EC-9826-70CD658C5891}" type="datetime1">
              <a:rPr lang="en-US" smtClean="0"/>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0AE80-AE31-42D5-94E2-F3B85D445302}" type="datetime1">
              <a:rPr lang="en-US" smtClean="0"/>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1F306-6796-4D42-B19D-CE15E32758DE}" type="datetime1">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0B7E9D-C181-494B-B9F7-912FDB1639BF}" type="datetime1">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210CB0-1061-4F9D-8CB7-1B660FC99022}" type="datetime1">
              <a:rPr lang="en-US" smtClean="0">
                <a:solidFill>
                  <a:prstClr val="white">
                    <a:tint val="75000"/>
                  </a:prstClr>
                </a:solidFill>
              </a:rPr>
              <a:t>3/7/2014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40809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989012-8DD3-4FD5-AAAE-FE0CB9A095F8}" type="datetime1">
              <a:rPr lang="en-US" smtClean="0">
                <a:solidFill>
                  <a:prstClr val="white">
                    <a:tint val="75000"/>
                  </a:prstClr>
                </a:solidFill>
              </a:rPr>
              <a:t>3/7/2014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98320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6ADE6D-8C10-4B04-9A43-0DB9ED9601F9}" type="datetime1">
              <a:rPr lang="en-US" smtClean="0">
                <a:solidFill>
                  <a:prstClr val="white">
                    <a:tint val="75000"/>
                  </a:prstClr>
                </a:solidFill>
              </a:rPr>
              <a:t>3/7/2014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1739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48577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32A48D-3751-402F-9D7E-1FD7D01582FC}" type="datetime1">
              <a:rPr lang="en-US" smtClean="0">
                <a:solidFill>
                  <a:prstClr val="white">
                    <a:tint val="75000"/>
                  </a:prstClr>
                </a:solidFill>
              </a:rPr>
              <a:t>3/7/2014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48417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4A5846-9D56-4EF8-B157-46A4B1450040}" type="datetime1">
              <a:rPr lang="en-US" smtClean="0">
                <a:solidFill>
                  <a:prstClr val="white">
                    <a:tint val="75000"/>
                  </a:prstClr>
                </a:solidFill>
              </a:rPr>
              <a:t>3/7/2014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22196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E8EDF9-F1F9-4AB5-9C88-B31DE79E127E}" type="datetime1">
              <a:rPr lang="en-US" smtClean="0">
                <a:solidFill>
                  <a:prstClr val="white">
                    <a:tint val="75000"/>
                  </a:prstClr>
                </a:solidFill>
              </a:rPr>
              <a:t>3/7/2014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07827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3A5369-0774-4980-8BBF-3BE88977D433}" type="datetime1">
              <a:rPr lang="en-US" smtClean="0">
                <a:solidFill>
                  <a:prstClr val="white">
                    <a:tint val="75000"/>
                  </a:prstClr>
                </a:solidFill>
              </a:rPr>
              <a:t>3/7/2014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412442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6CA70A-8E8D-4149-AB89-AF1A7E64AFAB}" type="datetime1">
              <a:rPr lang="en-US" smtClean="0">
                <a:solidFill>
                  <a:prstClr val="white">
                    <a:tint val="75000"/>
                  </a:prstClr>
                </a:solidFill>
              </a:rPr>
              <a:t>3/7/2014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348581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D44A1-1359-4478-9597-B96B41843F88}" type="datetime1">
              <a:rPr lang="en-US" smtClean="0">
                <a:solidFill>
                  <a:prstClr val="white">
                    <a:tint val="75000"/>
                  </a:prstClr>
                </a:solidFill>
              </a:rPr>
              <a:t>3/7/2014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045954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CE16C-60EE-4381-9D5E-5774FD1B2CE6}" type="datetime1">
              <a:rPr lang="en-US" smtClean="0">
                <a:solidFill>
                  <a:prstClr val="white">
                    <a:tint val="75000"/>
                  </a:prstClr>
                </a:solidFill>
              </a:rPr>
              <a:t>3/7/2014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909736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D1231A-378A-4A96-86B3-67E3D78AD6CF}" type="datetime1">
              <a:rPr lang="en-US" smtClean="0">
                <a:solidFill>
                  <a:prstClr val="white">
                    <a:tint val="75000"/>
                  </a:prstClr>
                </a:solidFill>
              </a:rPr>
              <a:t>3/7/2014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90771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0997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808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3052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931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12361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9901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5" charset="0"/>
                <a:ea typeface="+mn-ea"/>
                <a:cs typeface="+mn-cs"/>
              </a:defRPr>
            </a:lvl1pPr>
          </a:lstStyle>
          <a:p>
            <a:fld id="{FFC84F96-7087-4E5C-A798-349B2787DFCA}" type="datetime1">
              <a:rPr lang="en-US" smtClean="0"/>
              <a:t>3/7/2014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F28FB93-0A08-4E7D-8E63-9EFA29F1E093}" type="slidenum">
              <a:rPr lang="en-US" smtClean="0"/>
              <a:pPr/>
              <a:t>‹#›</a:t>
            </a:fld>
            <a:endParaRPr lang="en-US"/>
          </a:p>
        </p:txBody>
      </p:sp>
      <p:pic>
        <p:nvPicPr>
          <p:cNvPr id="8" name="Picture 7"/>
          <p:cNvPicPr>
            <a:picLocks noChangeAspect="1"/>
          </p:cNvPicPr>
          <p:nvPr userDrawn="1"/>
        </p:nvPicPr>
        <p:blipFill rotWithShape="1">
          <a:blip r:embed="rId17" cstate="email">
            <a:extLst>
              <a:ext uri="{28A0092B-C50C-407E-A947-70E740481C1C}">
                <a14:useLocalDpi xmlns:a14="http://schemas.microsoft.com/office/drawing/2010/main" val="0"/>
              </a:ext>
            </a:extLst>
          </a:blip>
          <a:srcRect r="77" b="3226"/>
          <a:stretch/>
        </p:blipFill>
        <p:spPr>
          <a:xfrm>
            <a:off x="-2" y="0"/>
            <a:ext cx="9144002" cy="68580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784" r:id="rId14"/>
    <p:sldLayoutId id="2147483751" r:id="rId15"/>
  </p:sldLayoutIdLst>
  <p:timing>
    <p:tnLst>
      <p:par>
        <p:cTn id="1" dur="indefinite" restart="never" nodeType="tmRoot"/>
      </p:par>
    </p:tnLst>
  </p:timing>
  <p:hf hdr="0" ftr="0" dt="0"/>
  <p:txStyles>
    <p:titleStyle>
      <a:lvl1pPr algn="ctr" rtl="0" eaLnBrk="1" fontAlgn="base" hangingPunct="1">
        <a:spcBef>
          <a:spcPct val="0"/>
        </a:spcBef>
        <a:spcAft>
          <a:spcPct val="0"/>
        </a:spcAft>
        <a:defRPr sz="3600">
          <a:solidFill>
            <a:schemeClr val="bg1"/>
          </a:solidFill>
          <a:latin typeface="+mj-lt"/>
          <a:ea typeface="ＭＳ Ｐゴシック" pitchFamily="-105" charset="-128"/>
          <a:cs typeface="ＭＳ Ｐゴシック" pitchFamily="-105" charset="-128"/>
        </a:defRPr>
      </a:lvl1pPr>
      <a:lvl2pPr algn="ctr" rtl="0" eaLnBrk="1" fontAlgn="base" hangingPunct="1">
        <a:spcBef>
          <a:spcPct val="0"/>
        </a:spcBef>
        <a:spcAft>
          <a:spcPct val="0"/>
        </a:spcAft>
        <a:defRPr sz="3600">
          <a:solidFill>
            <a:schemeClr val="bg1"/>
          </a:solidFill>
          <a:latin typeface="Arial" pitchFamily="-105" charset="0"/>
          <a:ea typeface="ＭＳ Ｐゴシック" pitchFamily="-105" charset="-128"/>
          <a:cs typeface="ＭＳ Ｐゴシック" pitchFamily="-105" charset="-128"/>
        </a:defRPr>
      </a:lvl2pPr>
      <a:lvl3pPr algn="ctr" rtl="0" eaLnBrk="1" fontAlgn="base" hangingPunct="1">
        <a:spcBef>
          <a:spcPct val="0"/>
        </a:spcBef>
        <a:spcAft>
          <a:spcPct val="0"/>
        </a:spcAft>
        <a:defRPr sz="3600">
          <a:solidFill>
            <a:schemeClr val="bg1"/>
          </a:solidFill>
          <a:latin typeface="Arial" pitchFamily="-105" charset="0"/>
          <a:ea typeface="ＭＳ Ｐゴシック" pitchFamily="-105" charset="-128"/>
          <a:cs typeface="ＭＳ Ｐゴシック" pitchFamily="-105" charset="-128"/>
        </a:defRPr>
      </a:lvl3pPr>
      <a:lvl4pPr algn="ctr" rtl="0" eaLnBrk="1" fontAlgn="base" hangingPunct="1">
        <a:spcBef>
          <a:spcPct val="0"/>
        </a:spcBef>
        <a:spcAft>
          <a:spcPct val="0"/>
        </a:spcAft>
        <a:defRPr sz="3600">
          <a:solidFill>
            <a:schemeClr val="bg1"/>
          </a:solidFill>
          <a:latin typeface="Arial" pitchFamily="-105" charset="0"/>
          <a:ea typeface="ＭＳ Ｐゴシック" pitchFamily="-105" charset="-128"/>
          <a:cs typeface="ＭＳ Ｐゴシック" pitchFamily="-105" charset="-128"/>
        </a:defRPr>
      </a:lvl4pPr>
      <a:lvl5pPr algn="ctr" rtl="0" eaLnBrk="1" fontAlgn="base" hangingPunct="1">
        <a:spcBef>
          <a:spcPct val="0"/>
        </a:spcBef>
        <a:spcAft>
          <a:spcPct val="0"/>
        </a:spcAft>
        <a:defRPr sz="3600">
          <a:solidFill>
            <a:schemeClr val="bg1"/>
          </a:solidFill>
          <a:latin typeface="Arial" pitchFamily="-105" charset="0"/>
          <a:ea typeface="ＭＳ Ｐゴシック" pitchFamily="-105" charset="-128"/>
          <a:cs typeface="ＭＳ Ｐゴシック" pitchFamily="-105" charset="-128"/>
        </a:defRPr>
      </a:lvl5pPr>
      <a:lvl6pPr marL="457200" algn="ctr" rtl="0" eaLnBrk="1" fontAlgn="base" hangingPunct="1">
        <a:spcBef>
          <a:spcPct val="0"/>
        </a:spcBef>
        <a:spcAft>
          <a:spcPct val="0"/>
        </a:spcAft>
        <a:defRPr sz="3600">
          <a:solidFill>
            <a:schemeClr val="bg1"/>
          </a:solidFill>
          <a:latin typeface="Arial" pitchFamily="-105" charset="0"/>
        </a:defRPr>
      </a:lvl6pPr>
      <a:lvl7pPr marL="914400" algn="ctr" rtl="0" eaLnBrk="1" fontAlgn="base" hangingPunct="1">
        <a:spcBef>
          <a:spcPct val="0"/>
        </a:spcBef>
        <a:spcAft>
          <a:spcPct val="0"/>
        </a:spcAft>
        <a:defRPr sz="3600">
          <a:solidFill>
            <a:schemeClr val="bg1"/>
          </a:solidFill>
          <a:latin typeface="Arial" pitchFamily="-105" charset="0"/>
        </a:defRPr>
      </a:lvl7pPr>
      <a:lvl8pPr marL="1371600" algn="ctr" rtl="0" eaLnBrk="1" fontAlgn="base" hangingPunct="1">
        <a:spcBef>
          <a:spcPct val="0"/>
        </a:spcBef>
        <a:spcAft>
          <a:spcPct val="0"/>
        </a:spcAft>
        <a:defRPr sz="3600">
          <a:solidFill>
            <a:schemeClr val="bg1"/>
          </a:solidFill>
          <a:latin typeface="Arial" pitchFamily="-105" charset="0"/>
        </a:defRPr>
      </a:lvl8pPr>
      <a:lvl9pPr marL="1828800" algn="ctr" rtl="0" eaLnBrk="1" fontAlgn="base" hangingPunct="1">
        <a:spcBef>
          <a:spcPct val="0"/>
        </a:spcBef>
        <a:spcAft>
          <a:spcPct val="0"/>
        </a:spcAft>
        <a:defRPr sz="3600">
          <a:solidFill>
            <a:schemeClr val="bg1"/>
          </a:solidFill>
          <a:latin typeface="Arial" pitchFamily="-105"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ＭＳ Ｐゴシック" pitchFamily="-105" charset="-128"/>
          <a:cs typeface="ＭＳ Ｐゴシック" pitchFamily="-105" charset="-128"/>
        </a:defRPr>
      </a:lvl1pPr>
      <a:lvl2pPr marL="742950" indent="-285750" algn="l" rtl="0" eaLnBrk="1" fontAlgn="base" hangingPunct="1">
        <a:spcBef>
          <a:spcPct val="20000"/>
        </a:spcBef>
        <a:spcAft>
          <a:spcPct val="0"/>
        </a:spcAft>
        <a:buChar char="–"/>
        <a:defRPr sz="2800">
          <a:solidFill>
            <a:schemeClr val="bg1"/>
          </a:solidFill>
          <a:latin typeface="+mn-lt"/>
          <a:ea typeface="ＭＳ Ｐゴシック" pitchFamily="-105" charset="-128"/>
        </a:defRPr>
      </a:lvl2pPr>
      <a:lvl3pPr marL="1143000" indent="-228600" algn="l" rtl="0" eaLnBrk="1" fontAlgn="base" hangingPunct="1">
        <a:spcBef>
          <a:spcPct val="20000"/>
        </a:spcBef>
        <a:spcAft>
          <a:spcPct val="0"/>
        </a:spcAft>
        <a:buChar char="•"/>
        <a:defRPr sz="2400">
          <a:solidFill>
            <a:schemeClr val="bg1"/>
          </a:solidFill>
          <a:latin typeface="+mn-lt"/>
          <a:ea typeface="ＭＳ Ｐゴシック" pitchFamily="-105" charset="-128"/>
        </a:defRPr>
      </a:lvl3pPr>
      <a:lvl4pPr marL="1600200" indent="-228600" algn="l" rtl="0" eaLnBrk="1" fontAlgn="base" hangingPunct="1">
        <a:spcBef>
          <a:spcPct val="20000"/>
        </a:spcBef>
        <a:spcAft>
          <a:spcPct val="0"/>
        </a:spcAft>
        <a:buChar char="–"/>
        <a:defRPr sz="2000">
          <a:solidFill>
            <a:schemeClr val="bg1"/>
          </a:solidFill>
          <a:latin typeface="+mn-lt"/>
          <a:ea typeface="ＭＳ Ｐゴシック" pitchFamily="-105" charset="-128"/>
        </a:defRPr>
      </a:lvl4pPr>
      <a:lvl5pPr marL="2057400" indent="-228600" algn="l" rtl="0" eaLnBrk="1" fontAlgn="base" hangingPunct="1">
        <a:spcBef>
          <a:spcPct val="20000"/>
        </a:spcBef>
        <a:spcAft>
          <a:spcPct val="0"/>
        </a:spcAft>
        <a:buChar char="»"/>
        <a:defRPr sz="2000">
          <a:solidFill>
            <a:schemeClr val="bg1"/>
          </a:solidFill>
          <a:latin typeface="+mn-lt"/>
          <a:ea typeface="ＭＳ Ｐゴシック" pitchFamily="-105" charset="-128"/>
        </a:defRPr>
      </a:lvl5pPr>
      <a:lvl6pPr marL="2514600" indent="-228600" algn="l" rtl="0" eaLnBrk="1" fontAlgn="base" hangingPunct="1">
        <a:spcBef>
          <a:spcPct val="20000"/>
        </a:spcBef>
        <a:spcAft>
          <a:spcPct val="0"/>
        </a:spcAft>
        <a:buChar char="»"/>
        <a:defRPr sz="2000">
          <a:solidFill>
            <a:schemeClr val="bg1"/>
          </a:solidFill>
          <a:latin typeface="+mn-lt"/>
          <a:ea typeface="ＭＳ Ｐゴシック" pitchFamily="-105" charset="-128"/>
        </a:defRPr>
      </a:lvl6pPr>
      <a:lvl7pPr marL="2971800" indent="-228600" algn="l" rtl="0" eaLnBrk="1" fontAlgn="base" hangingPunct="1">
        <a:spcBef>
          <a:spcPct val="20000"/>
        </a:spcBef>
        <a:spcAft>
          <a:spcPct val="0"/>
        </a:spcAft>
        <a:buChar char="»"/>
        <a:defRPr sz="2000">
          <a:solidFill>
            <a:schemeClr val="bg1"/>
          </a:solidFill>
          <a:latin typeface="+mn-lt"/>
          <a:ea typeface="ＭＳ Ｐゴシック" pitchFamily="-105" charset="-128"/>
        </a:defRPr>
      </a:lvl7pPr>
      <a:lvl8pPr marL="3429000" indent="-228600" algn="l" rtl="0" eaLnBrk="1" fontAlgn="base" hangingPunct="1">
        <a:spcBef>
          <a:spcPct val="20000"/>
        </a:spcBef>
        <a:spcAft>
          <a:spcPct val="0"/>
        </a:spcAft>
        <a:buChar char="»"/>
        <a:defRPr sz="2000">
          <a:solidFill>
            <a:schemeClr val="bg1"/>
          </a:solidFill>
          <a:latin typeface="+mn-lt"/>
          <a:ea typeface="ＭＳ Ｐゴシック" pitchFamily="-105" charset="-128"/>
        </a:defRPr>
      </a:lvl8pPr>
      <a:lvl9pPr marL="3886200" indent="-228600" algn="l" rtl="0" eaLnBrk="1" fontAlgn="base" hangingPunct="1">
        <a:spcBef>
          <a:spcPct val="20000"/>
        </a:spcBef>
        <a:spcAft>
          <a:spcPct val="0"/>
        </a:spcAft>
        <a:buChar char="»"/>
        <a:defRPr sz="2000">
          <a:solidFill>
            <a:schemeClr val="bg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C804E-58AE-4542-99A9-EA03E7168D88}" type="datetime1">
              <a:rPr lang="en-US" smtClean="0"/>
              <a:t>3/7/2014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C6016E5-FED2-420F-A90A-EC3F6DEDFCFB}" type="datetime1">
              <a:rPr lang="en-US" smtClean="0">
                <a:solidFill>
                  <a:prstClr val="white">
                    <a:tint val="75000"/>
                  </a:prstClr>
                </a:solidFill>
                <a:latin typeface="Corbel"/>
              </a:rPr>
              <a:t>3/7/2014</a:t>
            </a:fld>
            <a:endParaRPr lang="en-US">
              <a:solidFill>
                <a:prstClr val="white">
                  <a:tint val="75000"/>
                </a:prstClr>
              </a:solidFill>
              <a:latin typeface="Corbe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white">
                  <a:tint val="75000"/>
                </a:prstClr>
              </a:solidFill>
              <a:latin typeface="Corbe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F28FB93-0A08-4E7D-8E63-9EFA29F1E093}" type="slidenum">
              <a:rPr lang="en-US" smtClean="0">
                <a:solidFill>
                  <a:prstClr val="white">
                    <a:tint val="75000"/>
                  </a:prstClr>
                </a:solidFill>
                <a:latin typeface="Corbel"/>
              </a:rPr>
              <a:pPr fontAlgn="auto">
                <a:spcBef>
                  <a:spcPts val="0"/>
                </a:spcBef>
                <a:spcAft>
                  <a:spcPts val="0"/>
                </a:spcAft>
              </a:pPr>
              <a:t>‹#›</a:t>
            </a:fld>
            <a:endParaRPr lang="en-US">
              <a:solidFill>
                <a:prstClr val="white">
                  <a:tint val="75000"/>
                </a:prstClr>
              </a:solidFill>
              <a:latin typeface="Corbel"/>
            </a:endParaRPr>
          </a:p>
        </p:txBody>
      </p:sp>
    </p:spTree>
    <p:extLst>
      <p:ext uri="{BB962C8B-B14F-4D97-AF65-F5344CB8AC3E}">
        <p14:creationId xmlns:p14="http://schemas.microsoft.com/office/powerpoint/2010/main" val="1532444195"/>
      </p:ext>
    </p:extLst>
  </p:cSld>
  <p:clrMap bg1="dk1" tx1="lt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hdr="0" ftr="0" dt="0"/>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7" Type="http://schemas.microsoft.com/office/2007/relationships/hdphoto" Target="../media/hdphoto5.wdp"/><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microsoft.com/office/2007/relationships/hdphoto" Target="../media/hdphoto4.wdp"/><Relationship Id="rId5" Type="http://schemas.microsoft.com/office/2007/relationships/hdphoto" Target="../media/hdphoto3.wdp"/><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425"/>
            <a:ext cx="8686800" cy="2212975"/>
          </a:xfrm>
        </p:spPr>
        <p:txBody>
          <a:bodyPr>
            <a:normAutofit/>
          </a:bodyPr>
          <a:lstStyle/>
          <a:p>
            <a:r>
              <a:rPr lang="en-US" sz="3600" b="1" dirty="0" smtClean="0"/>
              <a:t/>
            </a:r>
            <a:br>
              <a:rPr lang="en-US" sz="3600" b="1" dirty="0" smtClean="0"/>
            </a:br>
            <a:r>
              <a:rPr lang="en-US" b="1" dirty="0">
                <a:solidFill>
                  <a:srgbClr val="00446A"/>
                </a:solidFill>
                <a:ea typeface="ＭＳ Ｐゴシック" pitchFamily="34" charset="-128"/>
              </a:rPr>
              <a:t>ACR Economics Update:</a:t>
            </a:r>
            <a:br>
              <a:rPr lang="en-US" b="1" dirty="0">
                <a:solidFill>
                  <a:srgbClr val="00446A"/>
                </a:solidFill>
                <a:ea typeface="ＭＳ Ｐゴシック" pitchFamily="34" charset="-128"/>
              </a:rPr>
            </a:br>
            <a:r>
              <a:rPr lang="en-US" b="1" dirty="0">
                <a:solidFill>
                  <a:srgbClr val="00446A"/>
                </a:solidFill>
                <a:ea typeface="ＭＳ Ｐゴシック" pitchFamily="34" charset="-128"/>
              </a:rPr>
              <a:t>The Future of Imaging Informatics</a:t>
            </a:r>
          </a:p>
        </p:txBody>
      </p:sp>
      <p:sp>
        <p:nvSpPr>
          <p:cNvPr id="3" name="Subtitle 2"/>
          <p:cNvSpPr>
            <a:spLocks noGrp="1"/>
          </p:cNvSpPr>
          <p:nvPr>
            <p:ph type="subTitle" idx="1"/>
          </p:nvPr>
        </p:nvSpPr>
        <p:spPr>
          <a:xfrm>
            <a:off x="1371600" y="4724400"/>
            <a:ext cx="6400800" cy="1752600"/>
          </a:xfrm>
        </p:spPr>
        <p:txBody>
          <a:bodyPr>
            <a:normAutofit/>
          </a:bodyPr>
          <a:lstStyle/>
          <a:p>
            <a:r>
              <a:rPr lang="en-US" sz="3600" dirty="0">
                <a:solidFill>
                  <a:srgbClr val="00446A"/>
                </a:solidFill>
                <a:latin typeface="+mj-lt"/>
                <a:ea typeface="ＭＳ Ｐゴシック" pitchFamily="34" charset="-128"/>
              </a:rPr>
              <a:t>Speaker</a:t>
            </a:r>
            <a:r>
              <a:rPr lang="en-US" b="1" dirty="0" smtClean="0">
                <a:solidFill>
                  <a:schemeClr val="tx1"/>
                </a:solidFill>
              </a:rPr>
              <a:t> </a:t>
            </a:r>
            <a:r>
              <a:rPr lang="en-US" sz="3600" dirty="0">
                <a:solidFill>
                  <a:srgbClr val="00446A"/>
                </a:solidFill>
                <a:latin typeface="+mj-lt"/>
                <a:ea typeface="ＭＳ Ｐゴシック" pitchFamily="34" charset="-128"/>
              </a:rPr>
              <a:t>Name</a:t>
            </a:r>
          </a:p>
          <a:p>
            <a:r>
              <a:rPr lang="en-US" dirty="0">
                <a:solidFill>
                  <a:srgbClr val="00446A"/>
                </a:solidFill>
                <a:latin typeface="+mj-lt"/>
                <a:ea typeface="ＭＳ Ｐゴシック" pitchFamily="34" charset="-128"/>
              </a:rPr>
              <a:t>Title</a:t>
            </a:r>
          </a:p>
        </p:txBody>
      </p:sp>
    </p:spTree>
    <p:extLst>
      <p:ext uri="{BB962C8B-B14F-4D97-AF65-F5344CB8AC3E}">
        <p14:creationId xmlns:p14="http://schemas.microsoft.com/office/powerpoint/2010/main" val="1842396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0075" y="193011"/>
            <a:ext cx="2872381" cy="584776"/>
          </a:xfrm>
          <a:prstGeom prst="rect">
            <a:avLst/>
          </a:prstGeom>
        </p:spPr>
        <p:txBody>
          <a:bodyPr wrap="none">
            <a:spAutoFit/>
          </a:bodyPr>
          <a:lstStyle/>
          <a:p>
            <a:r>
              <a:rPr lang="en-US" sz="3200" dirty="0">
                <a:latin typeface="+mj-lt"/>
                <a:ea typeface="ＭＳ Ｐゴシック" pitchFamily="34" charset="-128"/>
                <a:cs typeface="+mj-cs"/>
              </a:rPr>
              <a:t>Meaningful</a:t>
            </a:r>
            <a:r>
              <a:rPr lang="en-US" sz="28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3200" dirty="0">
                <a:latin typeface="+mj-lt"/>
                <a:ea typeface="ＭＳ Ｐゴシック" pitchFamily="34" charset="-128"/>
                <a:cs typeface="+mj-cs"/>
              </a:rPr>
              <a:t>Use</a:t>
            </a:r>
          </a:p>
        </p:txBody>
      </p:sp>
      <p:sp>
        <p:nvSpPr>
          <p:cNvPr id="10" name="Content Placeholder 2"/>
          <p:cNvSpPr>
            <a:spLocks noGrp="1"/>
          </p:cNvSpPr>
          <p:nvPr>
            <p:ph idx="1"/>
          </p:nvPr>
        </p:nvSpPr>
        <p:spPr>
          <a:xfrm>
            <a:off x="303707" y="787401"/>
            <a:ext cx="8655653" cy="2385466"/>
          </a:xfrm>
        </p:spPr>
        <p:txBody>
          <a:bodyPr anchor="t">
            <a:normAutofit/>
          </a:bodyPr>
          <a:lstStyle/>
          <a:p>
            <a:pPr marL="0" indent="0">
              <a:buNone/>
            </a:pPr>
            <a:r>
              <a:rPr lang="en-US" sz="24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Radiologists</a:t>
            </a:r>
          </a:p>
          <a:p>
            <a:pPr lvl="1"/>
            <a:r>
              <a:rPr lang="en-US" sz="20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Nearly ALL are eligible for the program</a:t>
            </a:r>
          </a:p>
          <a:p>
            <a:pPr lvl="1"/>
            <a:r>
              <a:rPr lang="en-US" sz="20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Compliance can still be challenging for many radiologists</a:t>
            </a:r>
          </a:p>
        </p:txBody>
      </p:sp>
      <p:graphicFrame>
        <p:nvGraphicFramePr>
          <p:cNvPr id="14" name="Chart 13"/>
          <p:cNvGraphicFramePr/>
          <p:nvPr>
            <p:extLst>
              <p:ext uri="{D42A27DB-BD31-4B8C-83A1-F6EECF244321}">
                <p14:modId xmlns:p14="http://schemas.microsoft.com/office/powerpoint/2010/main" val="1356642842"/>
              </p:ext>
            </p:extLst>
          </p:nvPr>
        </p:nvGraphicFramePr>
        <p:xfrm>
          <a:off x="947399" y="2372963"/>
          <a:ext cx="7105237"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2" name="Rectangle 31"/>
          <p:cNvSpPr/>
          <p:nvPr/>
        </p:nvSpPr>
        <p:spPr>
          <a:xfrm>
            <a:off x="6099119" y="3415624"/>
            <a:ext cx="1857349" cy="325730"/>
          </a:xfrm>
          <a:prstGeom prst="rect">
            <a:avLst/>
          </a:prstGeom>
        </p:spPr>
        <p:txBody>
          <a:bodyPr wrap="none">
            <a:spAutoFit/>
          </a:bodyPr>
          <a:lstStyle/>
          <a:p>
            <a:pPr>
              <a:lnSpc>
                <a:spcPct val="110000"/>
              </a:lnSpc>
            </a:pPr>
            <a:r>
              <a:rPr lang="en-US" sz="1400" b="1"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(168,112 / 521,600)</a:t>
            </a:r>
            <a:endParaRPr lang="en-US" sz="1400" b="1" cap="small"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endParaRPr>
          </a:p>
        </p:txBody>
      </p:sp>
      <p:sp>
        <p:nvSpPr>
          <p:cNvPr id="33" name="Rectangle 32"/>
          <p:cNvSpPr/>
          <p:nvPr/>
        </p:nvSpPr>
        <p:spPr>
          <a:xfrm>
            <a:off x="6298317" y="3898123"/>
            <a:ext cx="1548471" cy="325730"/>
          </a:xfrm>
          <a:prstGeom prst="rect">
            <a:avLst/>
          </a:prstGeom>
        </p:spPr>
        <p:txBody>
          <a:bodyPr wrap="none">
            <a:spAutoFit/>
          </a:bodyPr>
          <a:lstStyle/>
          <a:p>
            <a:pPr>
              <a:lnSpc>
                <a:spcPct val="110000"/>
              </a:lnSpc>
            </a:pPr>
            <a:r>
              <a:rPr lang="en-US" sz="1400" b="1" cap="small"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Arial"/>
                <a:cs typeface="Arial"/>
              </a:rPr>
              <a:t>(2,108 / 27,000)</a:t>
            </a:r>
            <a:endParaRPr lang="en-US" sz="1400" b="1" cap="small"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Arial"/>
              <a:cs typeface="Arial"/>
            </a:endParaRPr>
          </a:p>
        </p:txBody>
      </p:sp>
      <p:cxnSp>
        <p:nvCxnSpPr>
          <p:cNvPr id="34" name="Straight Connector 33"/>
          <p:cNvCxnSpPr/>
          <p:nvPr/>
        </p:nvCxnSpPr>
        <p:spPr>
          <a:xfrm flipH="1">
            <a:off x="5007633" y="4103122"/>
            <a:ext cx="1261822" cy="944924"/>
          </a:xfrm>
          <a:prstGeom prst="line">
            <a:avLst/>
          </a:prstGeom>
          <a:ln>
            <a:solidFill>
              <a:srgbClr val="FF0000"/>
            </a:solidFill>
            <a:headEnd type="oval" w="lg" len="lg"/>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5252964" y="3638497"/>
            <a:ext cx="817293" cy="614216"/>
          </a:xfrm>
          <a:prstGeom prst="line">
            <a:avLst/>
          </a:prstGeom>
          <a:ln>
            <a:solidFill>
              <a:srgbClr val="0000FF"/>
            </a:solidFill>
            <a:headEnd type="oval" w="lg" len="lg"/>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803088" y="6077890"/>
            <a:ext cx="7354468" cy="359073"/>
          </a:xfrm>
          <a:prstGeom prst="rect">
            <a:avLst/>
          </a:prstGeom>
        </p:spPr>
        <p:txBody>
          <a:bodyPr wrap="none">
            <a:spAutoFit/>
          </a:bodyPr>
          <a:lstStyle/>
          <a:p>
            <a:pPr>
              <a:lnSpc>
                <a:spcPct val="110000"/>
              </a:lnSpc>
            </a:pPr>
            <a:r>
              <a:rPr lang="en-US" sz="1600" b="1"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Providers receiving EHR payments as a percentage of those eligible</a:t>
            </a:r>
            <a:endParaRPr lang="en-US" sz="1600" b="1" cap="small"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endParaRPr>
          </a:p>
        </p:txBody>
      </p:sp>
      <p:cxnSp>
        <p:nvCxnSpPr>
          <p:cNvPr id="11" name="Straight Connector 10"/>
          <p:cNvCxnSpPr/>
          <p:nvPr/>
        </p:nvCxnSpPr>
        <p:spPr>
          <a:xfrm>
            <a:off x="-66837" y="787400"/>
            <a:ext cx="9210837" cy="0"/>
          </a:xfrm>
          <a:prstGeom prst="line">
            <a:avLst/>
          </a:prstGeom>
          <a:ln>
            <a:solidFill>
              <a:srgbClr val="94CC3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487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par>
                                <p:cTn id="13" presetID="10" presetClass="entr" presetSubtype="0" fill="hold" grpId="0" nodeType="withEffect">
                                  <p:stCondLst>
                                    <p:cond delay="20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graphicEl>
                                              <a:chart seriesIdx="-3" categoryIdx="-3" bldStep="gridLegend"/>
                                            </p:graphicEl>
                                          </p:spTgt>
                                        </p:tgtEl>
                                        <p:attrNameLst>
                                          <p:attrName>style.visibility</p:attrName>
                                        </p:attrNameLst>
                                      </p:cBhvr>
                                      <p:to>
                                        <p:strVal val="visible"/>
                                      </p:to>
                                    </p:set>
                                    <p:animEffect transition="in" filter="fade">
                                      <p:cBhvr>
                                        <p:cTn id="20" dur="500"/>
                                        <p:tgtEl>
                                          <p:spTgt spid="14">
                                            <p:graphicEl>
                                              <a:chart seriesIdx="-3" categoryIdx="-3" bldStep="gridLegen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4">
                                            <p:graphicEl>
                                              <a:chart seriesIdx="1" categoryIdx="-4" bldStep="series"/>
                                            </p:graphicEl>
                                          </p:spTgt>
                                        </p:tgtEl>
                                        <p:attrNameLst>
                                          <p:attrName>style.visibility</p:attrName>
                                        </p:attrNameLst>
                                      </p:cBhvr>
                                      <p:to>
                                        <p:strVal val="visible"/>
                                      </p:to>
                                    </p:set>
                                    <p:animEffect transition="in" filter="wipe(down)">
                                      <p:cBhvr>
                                        <p:cTn id="26" dur="500"/>
                                        <p:tgtEl>
                                          <p:spTgt spid="14">
                                            <p:graphicEl>
                                              <a:chart seriesIdx="1" categoryIdx="-4" bldStep="series"/>
                                            </p:graphic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graphicEl>
                                              <a:chart seriesIdx="0" categoryIdx="-4" bldStep="series"/>
                                            </p:graphicEl>
                                          </p:spTgt>
                                        </p:tgtEl>
                                        <p:attrNameLst>
                                          <p:attrName>style.visibility</p:attrName>
                                        </p:attrNameLst>
                                      </p:cBhvr>
                                      <p:to>
                                        <p:strVal val="visible"/>
                                      </p:to>
                                    </p:set>
                                    <p:animEffect transition="in" filter="wipe(down)">
                                      <p:cBhvr>
                                        <p:cTn id="39" dur="500"/>
                                        <p:tgtEl>
                                          <p:spTgt spid="14">
                                            <p:graphicEl>
                                              <a:chart seriesIdx="0" categoryIdx="-4" bldStep="series"/>
                                            </p:graphic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3"/>
      <p:bldGraphic spid="14" grpId="0">
        <p:bldSub>
          <a:bldChart bld="series"/>
        </p:bldSub>
      </p:bldGraphic>
      <p:bldP spid="32" grpId="0"/>
      <p:bldP spid="33"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0075" y="193011"/>
            <a:ext cx="2872381" cy="584776"/>
          </a:xfrm>
          <a:prstGeom prst="rect">
            <a:avLst/>
          </a:prstGeom>
        </p:spPr>
        <p:txBody>
          <a:bodyPr wrap="none">
            <a:spAutoFit/>
          </a:bodyPr>
          <a:lstStyle/>
          <a:p>
            <a:r>
              <a:rPr lang="en-US" sz="3200" dirty="0">
                <a:latin typeface="+mj-lt"/>
                <a:ea typeface="ＭＳ Ｐゴシック" pitchFamily="34" charset="-128"/>
                <a:cs typeface="+mj-cs"/>
              </a:rPr>
              <a:t>Meaningful</a:t>
            </a:r>
            <a:r>
              <a:rPr lang="en-US" sz="28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3200" dirty="0">
                <a:latin typeface="+mj-lt"/>
                <a:ea typeface="ＭＳ Ｐゴシック" pitchFamily="34" charset="-128"/>
                <a:cs typeface="+mj-cs"/>
              </a:rPr>
              <a:t>Use</a:t>
            </a:r>
          </a:p>
        </p:txBody>
      </p:sp>
      <p:sp>
        <p:nvSpPr>
          <p:cNvPr id="10" name="Content Placeholder 2"/>
          <p:cNvSpPr>
            <a:spLocks noGrp="1"/>
          </p:cNvSpPr>
          <p:nvPr>
            <p:ph idx="1"/>
          </p:nvPr>
        </p:nvSpPr>
        <p:spPr>
          <a:xfrm>
            <a:off x="0" y="787401"/>
            <a:ext cx="9143999" cy="756137"/>
          </a:xfrm>
        </p:spPr>
        <p:txBody>
          <a:bodyPr anchor="t">
            <a:normAutofit/>
          </a:bodyPr>
          <a:lstStyle/>
          <a:p>
            <a:pPr marL="0" indent="0" algn="ctr">
              <a:buNone/>
            </a:pPr>
            <a:r>
              <a:rPr lang="en-US" sz="24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Stages of Meaningful Use</a:t>
            </a:r>
          </a:p>
        </p:txBody>
      </p:sp>
      <p:pic>
        <p:nvPicPr>
          <p:cNvPr id="13" name="Picture 12"/>
          <p:cNvPicPr>
            <a:picLocks noChangeAspect="1"/>
          </p:cNvPicPr>
          <p:nvPr/>
        </p:nvPicPr>
        <p:blipFill>
          <a:blip r:embed="rId3">
            <a:alphaModFix amt="65000"/>
            <a:extLst>
              <a:ext uri="{BEBA8EAE-BF5A-486C-A8C5-ECC9F3942E4B}">
                <a14:imgProps xmlns:a14="http://schemas.microsoft.com/office/drawing/2010/main">
                  <a14:imgLayer r:embed="rId4">
                    <a14:imgEffect>
                      <a14:backgroundRemoval t="7216" b="95464" l="3073" r="94366"/>
                    </a14:imgEffect>
                    <a14:imgEffect>
                      <a14:sharpenSoften amount="-50000"/>
                    </a14:imgEffect>
                  </a14:imgLayer>
                </a14:imgProps>
              </a:ext>
            </a:extLst>
          </a:blip>
          <a:stretch>
            <a:fillRect/>
          </a:stretch>
        </p:blipFill>
        <p:spPr>
          <a:xfrm>
            <a:off x="751533" y="1734361"/>
            <a:ext cx="7294167" cy="4529668"/>
          </a:xfrm>
          <a:prstGeom prst="rect">
            <a:avLst/>
          </a:prstGeom>
          <a:effectLst/>
          <a:scene3d>
            <a:camera prst="orthographicFront"/>
            <a:lightRig rig="threePt" dir="t"/>
          </a:scene3d>
          <a:sp3d>
            <a:bevelT/>
          </a:sp3d>
        </p:spPr>
      </p:pic>
      <p:grpSp>
        <p:nvGrpSpPr>
          <p:cNvPr id="18" name="Group 17"/>
          <p:cNvGrpSpPr/>
          <p:nvPr/>
        </p:nvGrpSpPr>
        <p:grpSpPr>
          <a:xfrm>
            <a:off x="652593" y="4566833"/>
            <a:ext cx="3068367" cy="1104829"/>
            <a:chOff x="652593" y="3981807"/>
            <a:chExt cx="3068367" cy="1104829"/>
          </a:xfrm>
        </p:grpSpPr>
        <p:sp>
          <p:nvSpPr>
            <p:cNvPr id="2" name="Oval 1"/>
            <p:cNvSpPr/>
            <p:nvPr/>
          </p:nvSpPr>
          <p:spPr>
            <a:xfrm>
              <a:off x="1858779" y="4207413"/>
              <a:ext cx="282222" cy="254000"/>
            </a:xfrm>
            <a:prstGeom prst="ellipse">
              <a:avLst/>
            </a:prstGeom>
            <a:gradFill flip="none"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tileRect/>
            </a:gradFill>
          </p:spPr>
          <p:style>
            <a:lnRef idx="0">
              <a:schemeClr val="accent6"/>
            </a:lnRef>
            <a:fillRef idx="3">
              <a:schemeClr val="accent6"/>
            </a:fillRef>
            <a:effectRef idx="3">
              <a:schemeClr val="accent6"/>
            </a:effectRef>
            <a:fontRef idx="minor">
              <a:schemeClr val="lt1"/>
            </a:fontRef>
          </p:style>
          <p:txBody>
            <a:bodyPr lIns="0" rtlCol="0" anchor="ctr" anchorCtr="0"/>
            <a:lstStyle/>
            <a:p>
              <a:endParaRPr lang="en-US" dirty="0">
                <a:latin typeface="Arial"/>
                <a:cs typeface="Arial"/>
              </a:endParaRPr>
            </a:p>
          </p:txBody>
        </p:sp>
        <p:sp>
          <p:nvSpPr>
            <p:cNvPr id="11" name="Content Placeholder 2"/>
            <p:cNvSpPr txBox="1">
              <a:spLocks/>
            </p:cNvSpPr>
            <p:nvPr/>
          </p:nvSpPr>
          <p:spPr>
            <a:xfrm>
              <a:off x="652593" y="3981807"/>
              <a:ext cx="1488408" cy="322977"/>
            </a:xfrm>
            <a:prstGeom prst="rect">
              <a:avLst/>
            </a:prstGeom>
          </p:spPr>
          <p:txBody>
            <a:bodyPr vert="horz" lIns="91440" tIns="45720" rIns="91440" bIns="45720" rtlCol="0" anchor="t">
              <a:normAutofit lnSpcReduction="10000"/>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18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Stage 1</a:t>
              </a:r>
            </a:p>
          </p:txBody>
        </p:sp>
        <p:sp>
          <p:nvSpPr>
            <p:cNvPr id="15" name="Content Placeholder 2"/>
            <p:cNvSpPr txBox="1">
              <a:spLocks/>
            </p:cNvSpPr>
            <p:nvPr/>
          </p:nvSpPr>
          <p:spPr>
            <a:xfrm>
              <a:off x="1808301" y="4430688"/>
              <a:ext cx="1912659" cy="655948"/>
            </a:xfrm>
            <a:prstGeom prst="rect">
              <a:avLst/>
            </a:prstGeom>
          </p:spPr>
          <p:txBody>
            <a:bodyPr vert="horz" lIns="91440" tIns="45720" rIns="91440" bIns="45720" rtlCol="0" anchor="t">
              <a:no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buFont typeface="Arial" pitchFamily="34" charset="0"/>
                <a:buNone/>
              </a:pPr>
              <a:r>
                <a:rPr lang="en-US" sz="16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Organize</a:t>
              </a:r>
            </a:p>
            <a:p>
              <a:pPr marL="0" indent="0" algn="ctr">
                <a:lnSpc>
                  <a:spcPct val="100000"/>
                </a:lnSpc>
                <a:buFont typeface="Arial" pitchFamily="34" charset="0"/>
                <a:buNone/>
              </a:pPr>
              <a:r>
                <a:rPr lang="en-US" sz="16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data</a:t>
              </a:r>
            </a:p>
          </p:txBody>
        </p:sp>
      </p:grpSp>
      <p:sp>
        <p:nvSpPr>
          <p:cNvPr id="24" name="Content Placeholder 2"/>
          <p:cNvSpPr txBox="1">
            <a:spLocks/>
          </p:cNvSpPr>
          <p:nvPr/>
        </p:nvSpPr>
        <p:spPr>
          <a:xfrm>
            <a:off x="1558778" y="6108806"/>
            <a:ext cx="1653821" cy="433140"/>
          </a:xfrm>
          <a:prstGeom prst="rect">
            <a:avLst/>
          </a:prstGeom>
        </p:spPr>
        <p:txBody>
          <a:bodyPr vert="horz" lIns="91440" tIns="45720" rIns="91440" bIns="45720" rtlCol="0" anchor="t">
            <a:norm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20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2013</a:t>
            </a:r>
          </a:p>
        </p:txBody>
      </p:sp>
      <p:cxnSp>
        <p:nvCxnSpPr>
          <p:cNvPr id="26" name="Straight Connector 25"/>
          <p:cNvCxnSpPr/>
          <p:nvPr/>
        </p:nvCxnSpPr>
        <p:spPr>
          <a:xfrm>
            <a:off x="2409075" y="5871783"/>
            <a:ext cx="0" cy="157018"/>
          </a:xfrm>
          <a:prstGeom prst="line">
            <a:avLst/>
          </a:prstGeom>
        </p:spPr>
        <p:style>
          <a:lnRef idx="2">
            <a:schemeClr val="accent1"/>
          </a:lnRef>
          <a:fillRef idx="0">
            <a:schemeClr val="accent1"/>
          </a:fillRef>
          <a:effectRef idx="1">
            <a:schemeClr val="accent1"/>
          </a:effectRef>
          <a:fontRef idx="minor">
            <a:schemeClr val="tx1"/>
          </a:fontRef>
        </p:style>
      </p:cxnSp>
      <p:sp>
        <p:nvSpPr>
          <p:cNvPr id="29" name="Content Placeholder 2"/>
          <p:cNvSpPr txBox="1">
            <a:spLocks/>
          </p:cNvSpPr>
          <p:nvPr/>
        </p:nvSpPr>
        <p:spPr>
          <a:xfrm>
            <a:off x="2849613" y="6108806"/>
            <a:ext cx="1653821" cy="433140"/>
          </a:xfrm>
          <a:prstGeom prst="rect">
            <a:avLst/>
          </a:prstGeom>
        </p:spPr>
        <p:txBody>
          <a:bodyPr vert="horz" lIns="91440" tIns="45720" rIns="91440" bIns="45720" rtlCol="0" anchor="t">
            <a:norm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20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2014</a:t>
            </a:r>
          </a:p>
        </p:txBody>
      </p:sp>
      <p:cxnSp>
        <p:nvCxnSpPr>
          <p:cNvPr id="30" name="Straight Connector 29"/>
          <p:cNvCxnSpPr/>
          <p:nvPr/>
        </p:nvCxnSpPr>
        <p:spPr>
          <a:xfrm>
            <a:off x="3699910" y="5871783"/>
            <a:ext cx="0" cy="157018"/>
          </a:xfrm>
          <a:prstGeom prst="line">
            <a:avLst/>
          </a:prstGeom>
        </p:spPr>
        <p:style>
          <a:lnRef idx="2">
            <a:schemeClr val="accent1"/>
          </a:lnRef>
          <a:fillRef idx="0">
            <a:schemeClr val="accent1"/>
          </a:fillRef>
          <a:effectRef idx="1">
            <a:schemeClr val="accent1"/>
          </a:effectRef>
          <a:fontRef idx="minor">
            <a:schemeClr val="tx1"/>
          </a:fontRef>
        </p:style>
      </p:cxnSp>
      <p:sp>
        <p:nvSpPr>
          <p:cNvPr id="31" name="Content Placeholder 2"/>
          <p:cNvSpPr txBox="1">
            <a:spLocks/>
          </p:cNvSpPr>
          <p:nvPr/>
        </p:nvSpPr>
        <p:spPr>
          <a:xfrm>
            <a:off x="4140448" y="6108806"/>
            <a:ext cx="1653821" cy="433140"/>
          </a:xfrm>
          <a:prstGeom prst="rect">
            <a:avLst/>
          </a:prstGeom>
        </p:spPr>
        <p:txBody>
          <a:bodyPr vert="horz" lIns="91440" tIns="45720" rIns="91440" bIns="45720" rtlCol="0" anchor="t">
            <a:norm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20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2015</a:t>
            </a:r>
          </a:p>
        </p:txBody>
      </p:sp>
      <p:cxnSp>
        <p:nvCxnSpPr>
          <p:cNvPr id="32" name="Straight Connector 31"/>
          <p:cNvCxnSpPr/>
          <p:nvPr/>
        </p:nvCxnSpPr>
        <p:spPr>
          <a:xfrm>
            <a:off x="4990745" y="5871783"/>
            <a:ext cx="0" cy="15701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758351" y="6005994"/>
            <a:ext cx="7464540" cy="282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Content Placeholder 2"/>
          <p:cNvSpPr txBox="1">
            <a:spLocks/>
          </p:cNvSpPr>
          <p:nvPr/>
        </p:nvSpPr>
        <p:spPr>
          <a:xfrm>
            <a:off x="267943" y="6102409"/>
            <a:ext cx="1653821" cy="433140"/>
          </a:xfrm>
          <a:prstGeom prst="rect">
            <a:avLst/>
          </a:prstGeom>
        </p:spPr>
        <p:txBody>
          <a:bodyPr vert="horz" lIns="91440" tIns="45720" rIns="91440" bIns="45720" rtlCol="0" anchor="t">
            <a:norm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20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2012</a:t>
            </a:r>
          </a:p>
        </p:txBody>
      </p:sp>
      <p:cxnSp>
        <p:nvCxnSpPr>
          <p:cNvPr id="36" name="Straight Connector 35"/>
          <p:cNvCxnSpPr/>
          <p:nvPr/>
        </p:nvCxnSpPr>
        <p:spPr>
          <a:xfrm>
            <a:off x="1118240" y="5865386"/>
            <a:ext cx="0" cy="157018"/>
          </a:xfrm>
          <a:prstGeom prst="line">
            <a:avLst/>
          </a:prstGeom>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8134" y="1595661"/>
            <a:ext cx="766487" cy="4192829"/>
            <a:chOff x="-8134" y="1324553"/>
            <a:chExt cx="766487" cy="4192829"/>
          </a:xfrm>
        </p:grpSpPr>
        <p:sp>
          <p:nvSpPr>
            <p:cNvPr id="52" name="Up Arrow 51"/>
            <p:cNvSpPr/>
            <p:nvPr/>
          </p:nvSpPr>
          <p:spPr>
            <a:xfrm>
              <a:off x="-8134" y="1324553"/>
              <a:ext cx="766487" cy="4192829"/>
            </a:xfrm>
            <a:prstGeom prst="upArrow">
              <a:avLst>
                <a:gd name="adj1" fmla="val 57204"/>
                <a:gd name="adj2" fmla="val 70024"/>
              </a:avLst>
            </a:prstGeom>
            <a:gradFill flip="none" rotWithShape="1">
              <a:gsLst>
                <a:gs pos="0">
                  <a:srgbClr val="4588B7">
                    <a:alpha val="49000"/>
                  </a:srgbClr>
                </a:gs>
                <a:gs pos="100000">
                  <a:srgbClr val="4588B7">
                    <a:alpha val="31000"/>
                  </a:srgbClr>
                </a:gs>
              </a:gsLst>
              <a:lin ang="16200000" scaled="0"/>
              <a:tileRect/>
            </a:gradFill>
            <a:ln>
              <a:solidFill>
                <a:schemeClr val="bg2">
                  <a:lumMod val="50000"/>
                  <a:lumOff val="50000"/>
                  <a:alpha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Content Placeholder 2"/>
            <p:cNvSpPr txBox="1">
              <a:spLocks/>
            </p:cNvSpPr>
            <p:nvPr/>
          </p:nvSpPr>
          <p:spPr>
            <a:xfrm rot="16200000">
              <a:off x="-1366046" y="2989056"/>
              <a:ext cx="3472159" cy="723004"/>
            </a:xfrm>
            <a:prstGeom prst="rect">
              <a:avLst/>
            </a:prstGeom>
          </p:spPr>
          <p:txBody>
            <a:bodyPr vert="horz" lIns="91440" tIns="45720" rIns="91440" bIns="45720" rtlCol="0" anchor="t">
              <a:norm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2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Health Record Reform</a:t>
              </a:r>
            </a:p>
          </p:txBody>
        </p:sp>
      </p:grpSp>
      <p:sp>
        <p:nvSpPr>
          <p:cNvPr id="56" name="Content Placeholder 2"/>
          <p:cNvSpPr txBox="1">
            <a:spLocks/>
          </p:cNvSpPr>
          <p:nvPr/>
        </p:nvSpPr>
        <p:spPr>
          <a:xfrm rot="19643472">
            <a:off x="1805449" y="4321990"/>
            <a:ext cx="1653821" cy="517053"/>
          </a:xfrm>
          <a:prstGeom prst="rect">
            <a:avLst/>
          </a:prstGeom>
        </p:spPr>
        <p:txBody>
          <a:bodyPr vert="horz" lIns="91440" tIns="45720" rIns="91440" bIns="45720" rtlCol="0" anchor="t">
            <a:norm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1600" cap="small" spc="50" dirty="0" smtClean="0">
                <a:ln w="13500">
                  <a:solidFill>
                    <a:schemeClr val="accent1">
                      <a:shade val="2500"/>
                      <a:alpha val="6500"/>
                    </a:schemeClr>
                  </a:solidFill>
                  <a:prstDash val="solid"/>
                </a:ln>
                <a:solidFill>
                  <a:schemeClr val="accent4">
                    <a:lumMod val="60000"/>
                    <a:lumOff val="40000"/>
                    <a:alpha val="95000"/>
                  </a:schemeClr>
                </a:solidFill>
                <a:effectLst>
                  <a:innerShdw blurRad="50900" dist="38500" dir="13500000">
                    <a:srgbClr val="000000">
                      <a:alpha val="60000"/>
                    </a:srgbClr>
                  </a:innerShdw>
                </a:effectLst>
                <a:latin typeface="Arial"/>
                <a:cs typeface="Arial"/>
              </a:rPr>
              <a:t>Two Years</a:t>
            </a:r>
          </a:p>
        </p:txBody>
      </p:sp>
      <p:sp>
        <p:nvSpPr>
          <p:cNvPr id="57" name="Content Placeholder 2"/>
          <p:cNvSpPr txBox="1">
            <a:spLocks/>
          </p:cNvSpPr>
          <p:nvPr/>
        </p:nvSpPr>
        <p:spPr>
          <a:xfrm rot="20398715">
            <a:off x="3196893" y="3617074"/>
            <a:ext cx="1653821" cy="517053"/>
          </a:xfrm>
          <a:prstGeom prst="rect">
            <a:avLst/>
          </a:prstGeom>
        </p:spPr>
        <p:txBody>
          <a:bodyPr vert="horz" lIns="91440" tIns="45720" rIns="91440" bIns="45720" rtlCol="0" anchor="t">
            <a:norm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1600" cap="small" spc="50" dirty="0" smtClean="0">
                <a:ln w="13500">
                  <a:solidFill>
                    <a:schemeClr val="accent1">
                      <a:shade val="2500"/>
                      <a:alpha val="6500"/>
                    </a:schemeClr>
                  </a:solidFill>
                  <a:prstDash val="solid"/>
                </a:ln>
                <a:solidFill>
                  <a:srgbClr val="BCC4ED">
                    <a:alpha val="95000"/>
                  </a:srgbClr>
                </a:solidFill>
                <a:effectLst>
                  <a:innerShdw blurRad="50900" dist="38500" dir="13500000">
                    <a:srgbClr val="000000">
                      <a:alpha val="60000"/>
                    </a:srgbClr>
                  </a:innerShdw>
                </a:effectLst>
                <a:latin typeface="Arial"/>
                <a:cs typeface="Arial"/>
              </a:rPr>
              <a:t>Two Years</a:t>
            </a:r>
          </a:p>
        </p:txBody>
      </p:sp>
      <p:sp>
        <p:nvSpPr>
          <p:cNvPr id="59" name="Content Placeholder 2"/>
          <p:cNvSpPr txBox="1">
            <a:spLocks/>
          </p:cNvSpPr>
          <p:nvPr/>
        </p:nvSpPr>
        <p:spPr>
          <a:xfrm>
            <a:off x="5431283" y="6115216"/>
            <a:ext cx="1653821" cy="433140"/>
          </a:xfrm>
          <a:prstGeom prst="rect">
            <a:avLst/>
          </a:prstGeom>
        </p:spPr>
        <p:txBody>
          <a:bodyPr vert="horz" lIns="91440" tIns="45720" rIns="91440" bIns="45720" rtlCol="0" anchor="t">
            <a:norm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20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2016</a:t>
            </a:r>
          </a:p>
        </p:txBody>
      </p:sp>
      <p:cxnSp>
        <p:nvCxnSpPr>
          <p:cNvPr id="60" name="Straight Connector 59"/>
          <p:cNvCxnSpPr/>
          <p:nvPr/>
        </p:nvCxnSpPr>
        <p:spPr>
          <a:xfrm>
            <a:off x="6281580" y="5863425"/>
            <a:ext cx="0" cy="157018"/>
          </a:xfrm>
          <a:prstGeom prst="line">
            <a:avLst/>
          </a:prstGeom>
        </p:spPr>
        <p:style>
          <a:lnRef idx="2">
            <a:schemeClr val="accent1"/>
          </a:lnRef>
          <a:fillRef idx="0">
            <a:schemeClr val="accent1"/>
          </a:fillRef>
          <a:effectRef idx="1">
            <a:schemeClr val="accent1"/>
          </a:effectRef>
          <a:fontRef idx="minor">
            <a:schemeClr val="tx1"/>
          </a:fontRef>
        </p:style>
      </p:cxnSp>
      <p:sp>
        <p:nvSpPr>
          <p:cNvPr id="61" name="Content Placeholder 2"/>
          <p:cNvSpPr txBox="1">
            <a:spLocks/>
          </p:cNvSpPr>
          <p:nvPr/>
        </p:nvSpPr>
        <p:spPr>
          <a:xfrm>
            <a:off x="6722120" y="6121626"/>
            <a:ext cx="1653821" cy="433140"/>
          </a:xfrm>
          <a:prstGeom prst="rect">
            <a:avLst/>
          </a:prstGeom>
        </p:spPr>
        <p:txBody>
          <a:bodyPr vert="horz" lIns="91440" tIns="45720" rIns="91440" bIns="45720" rtlCol="0" anchor="t">
            <a:norm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20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2017</a:t>
            </a:r>
          </a:p>
        </p:txBody>
      </p:sp>
      <p:cxnSp>
        <p:nvCxnSpPr>
          <p:cNvPr id="62" name="Straight Connector 61"/>
          <p:cNvCxnSpPr/>
          <p:nvPr/>
        </p:nvCxnSpPr>
        <p:spPr>
          <a:xfrm>
            <a:off x="7572417" y="5855067"/>
            <a:ext cx="0" cy="157018"/>
          </a:xfrm>
          <a:prstGeom prst="line">
            <a:avLst/>
          </a:prstGeom>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780641" y="3735468"/>
            <a:ext cx="3026401" cy="1251047"/>
            <a:chOff x="1780641" y="3150442"/>
            <a:chExt cx="3026401" cy="1251047"/>
          </a:xfrm>
        </p:grpSpPr>
        <p:sp>
          <p:nvSpPr>
            <p:cNvPr id="8" name="Oval 7"/>
            <p:cNvSpPr/>
            <p:nvPr/>
          </p:nvSpPr>
          <p:spPr>
            <a:xfrm>
              <a:off x="3025164" y="3276077"/>
              <a:ext cx="423334" cy="426155"/>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 name="Content Placeholder 2"/>
            <p:cNvSpPr txBox="1">
              <a:spLocks/>
            </p:cNvSpPr>
            <p:nvPr/>
          </p:nvSpPr>
          <p:spPr>
            <a:xfrm>
              <a:off x="3153221" y="3650242"/>
              <a:ext cx="1653821" cy="751247"/>
            </a:xfrm>
            <a:prstGeom prst="rect">
              <a:avLst/>
            </a:prstGeom>
          </p:spPr>
          <p:txBody>
            <a:bodyPr vert="horz" lIns="91440" tIns="45720" rIns="91440" bIns="45720" rtlCol="0" anchor="t">
              <a:no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Arial" pitchFamily="34" charset="0"/>
                <a:buNone/>
              </a:pPr>
              <a:r>
                <a:rPr lang="en-US" sz="16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Improve Processes</a:t>
              </a:r>
            </a:p>
          </p:txBody>
        </p:sp>
        <p:sp>
          <p:nvSpPr>
            <p:cNvPr id="46" name="Content Placeholder 2"/>
            <p:cNvSpPr txBox="1">
              <a:spLocks/>
            </p:cNvSpPr>
            <p:nvPr/>
          </p:nvSpPr>
          <p:spPr>
            <a:xfrm>
              <a:off x="1780641" y="3150442"/>
              <a:ext cx="1488408" cy="322977"/>
            </a:xfrm>
            <a:prstGeom prst="rect">
              <a:avLst/>
            </a:prstGeom>
          </p:spPr>
          <p:txBody>
            <a:bodyPr vert="horz" lIns="91440" tIns="45720" rIns="91440" bIns="45720" rtlCol="0" anchor="t">
              <a:normAutofit lnSpcReduction="10000"/>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18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Stage 2</a:t>
              </a:r>
            </a:p>
          </p:txBody>
        </p:sp>
      </p:grpSp>
      <p:grpSp>
        <p:nvGrpSpPr>
          <p:cNvPr id="21" name="Group 20"/>
          <p:cNvGrpSpPr/>
          <p:nvPr/>
        </p:nvGrpSpPr>
        <p:grpSpPr>
          <a:xfrm>
            <a:off x="3162845" y="3124948"/>
            <a:ext cx="3227463" cy="1314712"/>
            <a:chOff x="3162845" y="2539922"/>
            <a:chExt cx="3227463" cy="1314712"/>
          </a:xfrm>
        </p:grpSpPr>
        <p:sp>
          <p:nvSpPr>
            <p:cNvPr id="9" name="Oval 8"/>
            <p:cNvSpPr/>
            <p:nvPr/>
          </p:nvSpPr>
          <p:spPr>
            <a:xfrm>
              <a:off x="4505255" y="2539922"/>
              <a:ext cx="709385" cy="651934"/>
            </a:xfrm>
            <a:prstGeom prst="ellipse">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tileRec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7" name="Content Placeholder 2"/>
            <p:cNvSpPr txBox="1">
              <a:spLocks/>
            </p:cNvSpPr>
            <p:nvPr/>
          </p:nvSpPr>
          <p:spPr>
            <a:xfrm>
              <a:off x="4736487" y="3228316"/>
              <a:ext cx="1653821" cy="626318"/>
            </a:xfrm>
            <a:prstGeom prst="rect">
              <a:avLst/>
            </a:prstGeom>
          </p:spPr>
          <p:txBody>
            <a:bodyPr vert="horz" lIns="91440" tIns="45720" rIns="91440" bIns="45720" rtlCol="0" anchor="t">
              <a:no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Arial" pitchFamily="34" charset="0"/>
                <a:buNone/>
              </a:pPr>
              <a:r>
                <a:rPr lang="en-US" sz="16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Improve Outcomes</a:t>
              </a:r>
            </a:p>
          </p:txBody>
        </p:sp>
        <p:sp>
          <p:nvSpPr>
            <p:cNvPr id="48" name="Content Placeholder 2"/>
            <p:cNvSpPr txBox="1">
              <a:spLocks/>
            </p:cNvSpPr>
            <p:nvPr/>
          </p:nvSpPr>
          <p:spPr>
            <a:xfrm>
              <a:off x="3162845" y="2573376"/>
              <a:ext cx="1488408" cy="322977"/>
            </a:xfrm>
            <a:prstGeom prst="rect">
              <a:avLst/>
            </a:prstGeom>
          </p:spPr>
          <p:txBody>
            <a:bodyPr vert="horz" lIns="91440" tIns="45720" rIns="91440" bIns="45720" rtlCol="0" anchor="t">
              <a:normAutofit lnSpcReduction="10000"/>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18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Stage 3</a:t>
              </a:r>
            </a:p>
          </p:txBody>
        </p:sp>
      </p:grpSp>
      <p:grpSp>
        <p:nvGrpSpPr>
          <p:cNvPr id="25" name="Group 24"/>
          <p:cNvGrpSpPr/>
          <p:nvPr/>
        </p:nvGrpSpPr>
        <p:grpSpPr>
          <a:xfrm>
            <a:off x="4486023" y="2558367"/>
            <a:ext cx="2815319" cy="895400"/>
            <a:chOff x="4486023" y="1973341"/>
            <a:chExt cx="2815319" cy="895400"/>
          </a:xfrm>
        </p:grpSpPr>
        <p:sp>
          <p:nvSpPr>
            <p:cNvPr id="22" name="Oval 21"/>
            <p:cNvSpPr/>
            <p:nvPr/>
          </p:nvSpPr>
          <p:spPr>
            <a:xfrm>
              <a:off x="6341733" y="1988146"/>
              <a:ext cx="959609" cy="880595"/>
            </a:xfrm>
            <a:prstGeom prst="ellipse">
              <a:avLst/>
            </a:prstGeom>
            <a:gradFill flip="none" rotWithShape="1">
              <a:gsLst>
                <a:gs pos="0">
                  <a:schemeClr val="accent4">
                    <a:shade val="51000"/>
                    <a:satMod val="130000"/>
                    <a:alpha val="50000"/>
                  </a:schemeClr>
                </a:gs>
                <a:gs pos="80000">
                  <a:schemeClr val="accent4">
                    <a:shade val="93000"/>
                    <a:satMod val="130000"/>
                    <a:alpha val="50000"/>
                  </a:schemeClr>
                </a:gs>
                <a:gs pos="100000">
                  <a:schemeClr val="accent4">
                    <a:shade val="94000"/>
                    <a:satMod val="135000"/>
                    <a:alpha val="50000"/>
                  </a:schemeClr>
                </a:gs>
              </a:gsLst>
              <a:lin ang="16200000" scaled="0"/>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53" name="Content Placeholder 2"/>
            <p:cNvSpPr txBox="1">
              <a:spLocks/>
            </p:cNvSpPr>
            <p:nvPr/>
          </p:nvSpPr>
          <p:spPr>
            <a:xfrm>
              <a:off x="4486023" y="1973341"/>
              <a:ext cx="1848226" cy="322977"/>
            </a:xfrm>
            <a:prstGeom prst="rect">
              <a:avLst/>
            </a:prstGeom>
          </p:spPr>
          <p:txBody>
            <a:bodyPr vert="horz" lIns="91440" tIns="45720" rIns="91440" bIns="45720" rtlCol="0" anchor="t">
              <a:normAutofit lnSpcReduction="10000"/>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18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Future Stages</a:t>
              </a:r>
            </a:p>
          </p:txBody>
        </p:sp>
      </p:grpSp>
      <p:sp>
        <p:nvSpPr>
          <p:cNvPr id="65" name="Content Placeholder 2"/>
          <p:cNvSpPr txBox="1">
            <a:spLocks/>
          </p:cNvSpPr>
          <p:nvPr/>
        </p:nvSpPr>
        <p:spPr>
          <a:xfrm rot="20970126">
            <a:off x="4960563" y="3079354"/>
            <a:ext cx="1653821" cy="517053"/>
          </a:xfrm>
          <a:prstGeom prst="rect">
            <a:avLst/>
          </a:prstGeom>
        </p:spPr>
        <p:txBody>
          <a:bodyPr vert="horz" lIns="91440" tIns="45720" rIns="91440" bIns="45720" rtlCol="0" anchor="t">
            <a:norm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1700" cap="small" spc="50" dirty="0" smtClean="0">
                <a:ln w="13500">
                  <a:solidFill>
                    <a:schemeClr val="accent1">
                      <a:shade val="2500"/>
                      <a:alpha val="6500"/>
                    </a:schemeClr>
                  </a:solidFill>
                  <a:prstDash val="solid"/>
                </a:ln>
                <a:solidFill>
                  <a:srgbClr val="BCC4ED">
                    <a:alpha val="95000"/>
                  </a:srgbClr>
                </a:solidFill>
                <a:effectLst>
                  <a:innerShdw blurRad="50900" dist="38500" dir="13500000">
                    <a:srgbClr val="000000">
                      <a:alpha val="60000"/>
                    </a:srgbClr>
                  </a:innerShdw>
                </a:effectLst>
                <a:latin typeface="Arial"/>
                <a:cs typeface="Arial"/>
              </a:rPr>
              <a:t>Two Years</a:t>
            </a:r>
          </a:p>
        </p:txBody>
      </p:sp>
      <p:cxnSp>
        <p:nvCxnSpPr>
          <p:cNvPr id="40" name="Straight Connector 39"/>
          <p:cNvCxnSpPr/>
          <p:nvPr/>
        </p:nvCxnSpPr>
        <p:spPr>
          <a:xfrm>
            <a:off x="-66837" y="787400"/>
            <a:ext cx="9210837" cy="0"/>
          </a:xfrm>
          <a:prstGeom prst="line">
            <a:avLst/>
          </a:prstGeom>
          <a:ln>
            <a:solidFill>
              <a:srgbClr val="94CC3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9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left)">
                                      <p:cBhvr>
                                        <p:cTn id="23" dur="500"/>
                                        <p:tgtEl>
                                          <p:spTgt spid="5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left)">
                                      <p:cBhvr>
                                        <p:cTn id="31" dur="500"/>
                                        <p:tgtEl>
                                          <p:spTgt spid="6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640075" y="193011"/>
            <a:ext cx="7858143" cy="584776"/>
          </a:xfrm>
          <a:prstGeom prst="rect">
            <a:avLst/>
          </a:prstGeom>
        </p:spPr>
        <p:txBody>
          <a:bodyPr wrap="none">
            <a:spAutoFit/>
          </a:bodyPr>
          <a:lstStyle/>
          <a:p>
            <a:r>
              <a:rPr lang="en-US" sz="3200" dirty="0">
                <a:latin typeface="+mj-lt"/>
                <a:ea typeface="ＭＳ Ｐゴシック" pitchFamily="34" charset="-128"/>
                <a:cs typeface="+mj-cs"/>
              </a:rPr>
              <a:t>Ordering</a:t>
            </a:r>
            <a:r>
              <a:rPr lang="en-US" sz="2800" cap="small"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3200" dirty="0">
                <a:latin typeface="+mj-lt"/>
                <a:ea typeface="ＭＳ Ｐゴシック" pitchFamily="34" charset="-128"/>
                <a:cs typeface="+mj-cs"/>
              </a:rPr>
              <a:t>Physician</a:t>
            </a:r>
            <a:r>
              <a:rPr lang="en-US" sz="2800" cap="small"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3200" dirty="0">
                <a:latin typeface="+mj-lt"/>
                <a:ea typeface="ＭＳ Ｐゴシック" pitchFamily="34" charset="-128"/>
                <a:cs typeface="+mj-cs"/>
              </a:rPr>
              <a:t>MU</a:t>
            </a:r>
            <a:r>
              <a:rPr lang="en-US" sz="2800" cap="small"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3200" dirty="0">
                <a:latin typeface="+mj-lt"/>
                <a:ea typeface="ＭＳ Ｐゴシック" pitchFamily="34" charset="-128"/>
                <a:cs typeface="+mj-cs"/>
              </a:rPr>
              <a:t>Expectations</a:t>
            </a:r>
            <a:r>
              <a:rPr lang="en-US" sz="2800" cap="small"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3200" dirty="0">
                <a:latin typeface="+mj-lt"/>
                <a:ea typeface="ＭＳ Ｐゴシック" pitchFamily="34" charset="-128"/>
                <a:cs typeface="+mj-cs"/>
              </a:rPr>
              <a:t>of</a:t>
            </a:r>
            <a:r>
              <a:rPr lang="en-US" sz="2800" cap="small"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3200" dirty="0">
                <a:latin typeface="+mj-lt"/>
                <a:ea typeface="ＭＳ Ｐゴシック" pitchFamily="34" charset="-128"/>
                <a:cs typeface="+mj-cs"/>
              </a:rPr>
              <a:t>You</a:t>
            </a:r>
          </a:p>
        </p:txBody>
      </p:sp>
      <p:sp>
        <p:nvSpPr>
          <p:cNvPr id="13" name="Content Placeholder 2"/>
          <p:cNvSpPr>
            <a:spLocks noGrp="1"/>
          </p:cNvSpPr>
          <p:nvPr>
            <p:ph idx="1"/>
          </p:nvPr>
        </p:nvSpPr>
        <p:spPr>
          <a:xfrm>
            <a:off x="291965" y="1618186"/>
            <a:ext cx="8598390" cy="2005183"/>
          </a:xfrm>
        </p:spPr>
        <p:txBody>
          <a:bodyPr anchor="t">
            <a:normAutofit/>
          </a:bodyPr>
          <a:lstStyle/>
          <a:p>
            <a:r>
              <a:rPr lang="en-US" sz="24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Image Ordering Measure</a:t>
            </a:r>
            <a:endParaRPr lang="en-US" sz="2400" cap="small"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endParaRPr>
          </a:p>
          <a:p>
            <a:pPr lvl="1">
              <a:lnSpc>
                <a:spcPct val="100000"/>
              </a:lnSpc>
            </a:pPr>
            <a:r>
              <a:rPr lang="en-US" sz="2000" cap="small"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Use </a:t>
            </a:r>
            <a:r>
              <a:rPr lang="en-US" sz="20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CEHRT to order &gt; </a:t>
            </a:r>
            <a:r>
              <a:rPr lang="en-US" sz="2000" cap="small"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30% </a:t>
            </a:r>
            <a:r>
              <a:rPr lang="en-US" sz="20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of imaging exams</a:t>
            </a:r>
            <a:endParaRPr lang="en-US" sz="2000" cap="small"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endParaRPr>
          </a:p>
          <a:p>
            <a:r>
              <a:rPr lang="en-US" sz="24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Image Results Measure</a:t>
            </a:r>
            <a:endParaRPr lang="en-US" sz="2400" cap="small"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endParaRPr>
          </a:p>
          <a:p>
            <a:pPr lvl="1">
              <a:lnSpc>
                <a:spcPct val="100000"/>
              </a:lnSpc>
            </a:pPr>
            <a:r>
              <a:rPr lang="en-US" sz="20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Use CEHRT to receive &gt; 10</a:t>
            </a:r>
            <a:r>
              <a:rPr lang="en-US" sz="2000" cap="small"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20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of </a:t>
            </a:r>
            <a:r>
              <a:rPr lang="en-US" sz="2000" cap="small"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imaging </a:t>
            </a:r>
            <a:r>
              <a:rPr lang="en-US" sz="20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results (</a:t>
            </a:r>
            <a:r>
              <a:rPr lang="en-US" sz="2000" u="sng"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Images!</a:t>
            </a:r>
            <a:r>
              <a:rPr lang="en-US" sz="20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a:t>
            </a:r>
            <a:endParaRPr lang="en-US" sz="2000" cap="small"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endParaRPr>
          </a:p>
        </p:txBody>
      </p:sp>
      <p:sp>
        <p:nvSpPr>
          <p:cNvPr id="5" name="Rectangle 4"/>
          <p:cNvSpPr/>
          <p:nvPr/>
        </p:nvSpPr>
        <p:spPr>
          <a:xfrm>
            <a:off x="0" y="848745"/>
            <a:ext cx="9144000" cy="769441"/>
          </a:xfrm>
          <a:prstGeom prst="rect">
            <a:avLst/>
          </a:prstGeom>
        </p:spPr>
        <p:txBody>
          <a:bodyPr wrap="square">
            <a:spAutoFit/>
          </a:bodyPr>
          <a:lstStyle/>
          <a:p>
            <a:pPr algn="ctr"/>
            <a:r>
              <a:rPr lang="en-US" sz="24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Image Ordering and Results Objectives </a:t>
            </a:r>
            <a:r>
              <a:rPr lang="en-US" sz="2400" cap="small"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(Stage 2</a:t>
            </a:r>
            <a:r>
              <a:rPr lang="en-US" sz="24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a:t>
            </a:r>
          </a:p>
          <a:p>
            <a:pPr algn="ctr"/>
            <a:r>
              <a:rPr lang="en-US" sz="20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Ordering Physicians (2014+)</a:t>
            </a:r>
            <a:endParaRPr lang="en-US" sz="2000" cap="small"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endParaRPr>
          </a:p>
        </p:txBody>
      </p:sp>
      <p:sp>
        <p:nvSpPr>
          <p:cNvPr id="25" name="Rectangle 24"/>
          <p:cNvSpPr/>
          <p:nvPr/>
        </p:nvSpPr>
        <p:spPr>
          <a:xfrm>
            <a:off x="978086" y="5266082"/>
            <a:ext cx="2116750" cy="990600"/>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r>
              <a:rPr lang="en-US" sz="2000" cap="small" dirty="0" smtClean="0">
                <a:effectLst>
                  <a:outerShdw blurRad="50800" dist="38100" dir="2700000" algn="tl" rotWithShape="0">
                    <a:prstClr val="black">
                      <a:alpha val="40000"/>
                    </a:prstClr>
                  </a:outerShdw>
                </a:effectLst>
              </a:rPr>
              <a:t>Ordering</a:t>
            </a:r>
          </a:p>
          <a:p>
            <a:r>
              <a:rPr lang="en-US" sz="2000" cap="small" dirty="0" smtClean="0">
                <a:effectLst>
                  <a:outerShdw blurRad="50800" dist="38100" dir="2700000" algn="tl" rotWithShape="0">
                    <a:prstClr val="black">
                      <a:alpha val="40000"/>
                    </a:prstClr>
                  </a:outerShdw>
                </a:effectLst>
              </a:rPr>
              <a:t>Physician</a:t>
            </a:r>
          </a:p>
          <a:p>
            <a:r>
              <a:rPr lang="en-US" sz="2000" cap="small" dirty="0" smtClean="0">
                <a:effectLst>
                  <a:outerShdw blurRad="50800" dist="38100" dir="2700000" algn="tl" rotWithShape="0">
                    <a:prstClr val="black">
                      <a:alpha val="40000"/>
                    </a:prstClr>
                  </a:outerShdw>
                </a:effectLst>
              </a:rPr>
              <a:t> </a:t>
            </a:r>
            <a:r>
              <a:rPr lang="en-US" sz="2000" cap="small" dirty="0">
                <a:effectLst>
                  <a:outerShdw blurRad="50800" dist="38100" dir="2700000" algn="tl" rotWithShape="0">
                    <a:prstClr val="black">
                      <a:alpha val="40000"/>
                    </a:prstClr>
                  </a:outerShdw>
                </a:effectLst>
              </a:rPr>
              <a:t> </a:t>
            </a:r>
            <a:r>
              <a:rPr lang="en-US" sz="2000" cap="small" dirty="0" smtClean="0">
                <a:effectLst>
                  <a:outerShdw blurRad="50800" dist="38100" dir="2700000" algn="tl" rotWithShape="0">
                    <a:prstClr val="black">
                      <a:alpha val="40000"/>
                    </a:prstClr>
                  </a:outerShdw>
                </a:effectLst>
              </a:rPr>
              <a:t>facility</a:t>
            </a:r>
          </a:p>
        </p:txBody>
      </p:sp>
      <p:sp>
        <p:nvSpPr>
          <p:cNvPr id="26" name="Rectangle 25"/>
          <p:cNvSpPr/>
          <p:nvPr/>
        </p:nvSpPr>
        <p:spPr>
          <a:xfrm>
            <a:off x="5785365" y="5266082"/>
            <a:ext cx="1893332" cy="990600"/>
          </a:xfrm>
          <a:prstGeom prst="rect">
            <a:avLst/>
          </a:prstGeom>
          <a:solidFill>
            <a:srgbClr val="3A80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cap="small" dirty="0" smtClean="0">
                <a:effectLst>
                  <a:outerShdw blurRad="50800" dist="38100" dir="2700000" algn="tl" rotWithShape="0">
                    <a:prstClr val="black">
                      <a:alpha val="40000"/>
                    </a:prstClr>
                  </a:outerShdw>
                </a:effectLst>
              </a:rPr>
              <a:t>              Imaging</a:t>
            </a:r>
          </a:p>
          <a:p>
            <a:pPr algn="ctr"/>
            <a:r>
              <a:rPr lang="en-US" sz="2000" cap="small" dirty="0" smtClean="0">
                <a:effectLst>
                  <a:outerShdw blurRad="50800" dist="38100" dir="2700000" algn="tl" rotWithShape="0">
                    <a:prstClr val="black">
                      <a:alpha val="40000"/>
                    </a:prstClr>
                  </a:outerShdw>
                </a:effectLst>
              </a:rPr>
              <a:t>              Provider</a:t>
            </a:r>
          </a:p>
          <a:p>
            <a:pPr algn="ctr"/>
            <a:r>
              <a:rPr lang="en-US" sz="2000" cap="small" dirty="0" smtClean="0">
                <a:effectLst>
                  <a:outerShdw blurRad="50800" dist="38100" dir="2700000" algn="tl" rotWithShape="0">
                    <a:prstClr val="black">
                      <a:alpha val="40000"/>
                    </a:prstClr>
                  </a:outerShdw>
                </a:effectLst>
              </a:rPr>
              <a:t>             facility</a:t>
            </a:r>
            <a:endParaRPr lang="en-US" sz="2000" cap="small" dirty="0">
              <a:effectLst>
                <a:outerShdw blurRad="50800" dist="38100" dir="2700000" algn="tl" rotWithShape="0">
                  <a:prstClr val="black">
                    <a:alpha val="40000"/>
                  </a:prstClr>
                </a:outerShdw>
              </a:effectLst>
            </a:endParaRPr>
          </a:p>
        </p:txBody>
      </p:sp>
      <p:cxnSp>
        <p:nvCxnSpPr>
          <p:cNvPr id="24" name="Straight Arrow Connector 23"/>
          <p:cNvCxnSpPr/>
          <p:nvPr/>
        </p:nvCxnSpPr>
        <p:spPr>
          <a:xfrm>
            <a:off x="3109434" y="6078929"/>
            <a:ext cx="2690529" cy="0"/>
          </a:xfrm>
          <a:prstGeom prst="straightConnector1">
            <a:avLst/>
          </a:prstGeom>
          <a:ln>
            <a:headEnd type="none"/>
            <a:tailEnd type="triangle" w="med" len="lg"/>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flipV="1">
            <a:off x="2732588" y="5620714"/>
            <a:ext cx="3259828" cy="6413"/>
          </a:xfrm>
          <a:prstGeom prst="straightConnector1">
            <a:avLst/>
          </a:prstGeom>
          <a:ln>
            <a:prstDash val="dash"/>
            <a:headEnd type="triangle" w="med" len="lg"/>
            <a:tailEnd type="none"/>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2212378" y="5937048"/>
            <a:ext cx="737679" cy="290436"/>
          </a:xfrm>
          <a:prstGeom prst="rect">
            <a:avLst/>
          </a:prstGeom>
          <a:solidFill>
            <a:srgbClr val="3A79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cap="small" dirty="0">
                <a:effectLst>
                  <a:outerShdw blurRad="50800" dist="38100" dir="2700000" algn="tl" rotWithShape="0">
                    <a:prstClr val="black">
                      <a:alpha val="40000"/>
                    </a:prstClr>
                  </a:outerShdw>
                </a:effectLst>
              </a:rPr>
              <a:t>Order</a:t>
            </a:r>
            <a:endParaRPr lang="en-US" sz="1400" b="1" dirty="0">
              <a:effectLst>
                <a:outerShdw blurRad="50800" dist="38100" dir="2700000" algn="tl" rotWithShape="0">
                  <a:prstClr val="black">
                    <a:alpha val="40000"/>
                  </a:prstClr>
                </a:outerShdw>
              </a:effectLst>
              <a:latin typeface="Arial"/>
              <a:cs typeface="Arial"/>
            </a:endParaRPr>
          </a:p>
        </p:txBody>
      </p:sp>
      <p:sp>
        <p:nvSpPr>
          <p:cNvPr id="32" name="Rectangle 31"/>
          <p:cNvSpPr/>
          <p:nvPr/>
        </p:nvSpPr>
        <p:spPr>
          <a:xfrm>
            <a:off x="2217159" y="5351010"/>
            <a:ext cx="737679" cy="875750"/>
          </a:xfrm>
          <a:prstGeom prst="rect">
            <a:avLst/>
          </a:prstGeom>
          <a:solidFill>
            <a:srgbClr val="3A79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b"/>
          <a:lstStyle/>
          <a:p>
            <a:pPr algn="ctr"/>
            <a:r>
              <a:rPr lang="en-US" sz="1400" cap="small" dirty="0" smtClean="0">
                <a:effectLst>
                  <a:outerShdw blurRad="50800" dist="38100" dir="2700000" algn="tl" rotWithShape="0">
                    <a:prstClr val="black">
                      <a:alpha val="40000"/>
                    </a:prstClr>
                  </a:outerShdw>
                </a:effectLst>
              </a:rPr>
              <a:t>CEHRT</a:t>
            </a:r>
            <a:endParaRPr lang="en-US" sz="1400" dirty="0">
              <a:effectLst>
                <a:outerShdw blurRad="50800" dist="38100" dir="2700000" algn="tl" rotWithShape="0">
                  <a:prstClr val="black">
                    <a:alpha val="40000"/>
                  </a:prstClr>
                </a:outerShdw>
              </a:effectLst>
              <a:latin typeface="Arial"/>
              <a:cs typeface="Arial"/>
            </a:endParaRPr>
          </a:p>
        </p:txBody>
      </p:sp>
      <p:pic>
        <p:nvPicPr>
          <p:cNvPr id="67" name="Picture 66"/>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000"/>
                    </a14:imgEffect>
                    <a14:imgEffect>
                      <a14:brightnessContrast bright="-22000" contrast="-17000"/>
                    </a14:imgEffect>
                  </a14:imgLayer>
                </a14:imgProps>
              </a:ext>
              <a:ext uri="{28A0092B-C50C-407E-A947-70E740481C1C}">
                <a14:useLocalDpi xmlns:a14="http://schemas.microsoft.com/office/drawing/2010/main"/>
              </a:ext>
            </a:extLst>
          </a:blip>
          <a:srcRect/>
          <a:stretch/>
        </p:blipFill>
        <p:spPr>
          <a:xfrm>
            <a:off x="5992416" y="5336411"/>
            <a:ext cx="446297" cy="568605"/>
          </a:xfrm>
          <a:prstGeom prst="rect">
            <a:avLst/>
          </a:prstGeom>
          <a:ln>
            <a:noFill/>
          </a:ln>
          <a:effectLst>
            <a:outerShdw blurRad="292100" dist="139700" dir="2700000" algn="tl" rotWithShape="0">
              <a:srgbClr val="333333">
                <a:alpha val="65000"/>
              </a:srgbClr>
            </a:outerShdw>
          </a:effectLst>
        </p:spPr>
      </p:pic>
      <p:pic>
        <p:nvPicPr>
          <p:cNvPr id="22" name="Picture 21"/>
          <p:cNvPicPr>
            <a:picLocks noChangeAspect="1"/>
          </p:cNvPicPr>
          <p:nvPr/>
        </p:nvPicPr>
        <p:blipFill rotWithShape="1">
          <a:blip r:embed="rId3" cstate="print">
            <a:extLst>
              <a:ext uri="{BEBA8EAE-BF5A-486C-A8C5-ECC9F3942E4B}">
                <a14:imgProps xmlns:a14="http://schemas.microsoft.com/office/drawing/2010/main">
                  <a14:imgLayer r:embed="rId5">
                    <a14:imgEffect>
                      <a14:sharpenSoften amount="-2000"/>
                    </a14:imgEffect>
                    <a14:imgEffect>
                      <a14:brightnessContrast bright="-22000" contrast="-17000"/>
                    </a14:imgEffect>
                  </a14:imgLayer>
                </a14:imgProps>
              </a:ext>
              <a:ext uri="{28A0092B-C50C-407E-A947-70E740481C1C}">
                <a14:useLocalDpi xmlns:a14="http://schemas.microsoft.com/office/drawing/2010/main"/>
              </a:ext>
            </a:extLst>
          </a:blip>
          <a:srcRect/>
          <a:stretch/>
        </p:blipFill>
        <p:spPr>
          <a:xfrm>
            <a:off x="5992416" y="5339077"/>
            <a:ext cx="446297" cy="568605"/>
          </a:xfrm>
          <a:prstGeom prst="rect">
            <a:avLst/>
          </a:prstGeom>
          <a:ln>
            <a:noFill/>
          </a:ln>
          <a:effectLst>
            <a:outerShdw blurRad="292100" dist="139700" dir="2700000" algn="tl" rotWithShape="0">
              <a:srgbClr val="333333">
                <a:alpha val="65000"/>
              </a:srgbClr>
            </a:outerShdw>
          </a:effectLst>
        </p:spPr>
      </p:pic>
      <p:grpSp>
        <p:nvGrpSpPr>
          <p:cNvPr id="58" name="Group 57"/>
          <p:cNvGrpSpPr/>
          <p:nvPr/>
        </p:nvGrpSpPr>
        <p:grpSpPr>
          <a:xfrm>
            <a:off x="978086" y="3943957"/>
            <a:ext cx="2116750" cy="990600"/>
            <a:chOff x="978086" y="3943957"/>
            <a:chExt cx="2116750" cy="990600"/>
          </a:xfrm>
        </p:grpSpPr>
        <p:sp>
          <p:nvSpPr>
            <p:cNvPr id="44" name="Rectangle 43"/>
            <p:cNvSpPr/>
            <p:nvPr/>
          </p:nvSpPr>
          <p:spPr>
            <a:xfrm>
              <a:off x="978086" y="3943957"/>
              <a:ext cx="2116750" cy="990600"/>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r>
                <a:rPr lang="en-US" sz="2000" cap="small" dirty="0" smtClean="0">
                  <a:effectLst>
                    <a:outerShdw blurRad="50800" dist="38100" dir="2700000" algn="tl" rotWithShape="0">
                      <a:prstClr val="black">
                        <a:alpha val="40000"/>
                      </a:prstClr>
                    </a:outerShdw>
                  </a:effectLst>
                </a:rPr>
                <a:t>Ordering</a:t>
              </a:r>
            </a:p>
            <a:p>
              <a:r>
                <a:rPr lang="en-US" sz="2000" cap="small" dirty="0" smtClean="0">
                  <a:effectLst>
                    <a:outerShdw blurRad="50800" dist="38100" dir="2700000" algn="tl" rotWithShape="0">
                      <a:prstClr val="black">
                        <a:alpha val="40000"/>
                      </a:prstClr>
                    </a:outerShdw>
                  </a:effectLst>
                </a:rPr>
                <a:t>Physician</a:t>
              </a:r>
            </a:p>
            <a:p>
              <a:r>
                <a:rPr lang="en-US" sz="2000" cap="small" dirty="0" smtClean="0">
                  <a:effectLst>
                    <a:outerShdw blurRad="50800" dist="38100" dir="2700000" algn="tl" rotWithShape="0">
                      <a:prstClr val="black">
                        <a:alpha val="40000"/>
                      </a:prstClr>
                    </a:outerShdw>
                  </a:effectLst>
                </a:rPr>
                <a:t> </a:t>
              </a:r>
              <a:r>
                <a:rPr lang="en-US" sz="2000" cap="small" dirty="0">
                  <a:effectLst>
                    <a:outerShdw blurRad="50800" dist="38100" dir="2700000" algn="tl" rotWithShape="0">
                      <a:prstClr val="black">
                        <a:alpha val="40000"/>
                      </a:prstClr>
                    </a:outerShdw>
                  </a:effectLst>
                </a:rPr>
                <a:t> </a:t>
              </a:r>
              <a:r>
                <a:rPr lang="en-US" sz="2000" cap="small" dirty="0" smtClean="0">
                  <a:effectLst>
                    <a:outerShdw blurRad="50800" dist="38100" dir="2700000" algn="tl" rotWithShape="0">
                      <a:prstClr val="black">
                        <a:alpha val="40000"/>
                      </a:prstClr>
                    </a:outerShdw>
                  </a:effectLst>
                </a:rPr>
                <a:t>facility</a:t>
              </a:r>
            </a:p>
          </p:txBody>
        </p:sp>
        <p:sp>
          <p:nvSpPr>
            <p:cNvPr id="47" name="Rectangle 46"/>
            <p:cNvSpPr/>
            <p:nvPr/>
          </p:nvSpPr>
          <p:spPr>
            <a:xfrm>
              <a:off x="2212378" y="4002353"/>
              <a:ext cx="737679" cy="921184"/>
            </a:xfrm>
            <a:prstGeom prst="rect">
              <a:avLst/>
            </a:prstGeom>
            <a:solidFill>
              <a:srgbClr val="3A79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b"/>
            <a:lstStyle/>
            <a:p>
              <a:pPr algn="ctr"/>
              <a:r>
                <a:rPr lang="en-US" sz="1400" cap="small" dirty="0" smtClean="0">
                  <a:effectLst>
                    <a:outerShdw blurRad="50800" dist="38100" dir="2700000" algn="tl" rotWithShape="0">
                      <a:prstClr val="black">
                        <a:alpha val="40000"/>
                      </a:prstClr>
                    </a:outerShdw>
                  </a:effectLst>
                </a:rPr>
                <a:t>CEHRT</a:t>
              </a:r>
              <a:endParaRPr lang="en-US" sz="1400" dirty="0">
                <a:effectLst>
                  <a:outerShdw blurRad="50800" dist="38100" dir="2700000" algn="tl" rotWithShape="0">
                    <a:prstClr val="black">
                      <a:alpha val="40000"/>
                    </a:prstClr>
                  </a:outerShdw>
                </a:effectLst>
                <a:latin typeface="Arial"/>
                <a:cs typeface="Arial"/>
              </a:endParaRPr>
            </a:p>
          </p:txBody>
        </p:sp>
        <p:pic>
          <p:nvPicPr>
            <p:cNvPr id="48" name="Picture 47"/>
            <p:cNvPicPr>
              <a:picLocks noChangeAspect="1"/>
            </p:cNvPicPr>
            <p:nvPr/>
          </p:nvPicPr>
          <p:blipFill rotWithShape="1">
            <a:blip r:embed="rId3" cstate="print">
              <a:extLst>
                <a:ext uri="{BEBA8EAE-BF5A-486C-A8C5-ECC9F3942E4B}">
                  <a14:imgProps xmlns:a14="http://schemas.microsoft.com/office/drawing/2010/main">
                    <a14:imgLayer r:embed="rId6">
                      <a14:imgEffect>
                        <a14:sharpenSoften amount="-2000"/>
                      </a14:imgEffect>
                      <a14:imgEffect>
                        <a14:brightnessContrast bright="-22000" contrast="-17000"/>
                      </a14:imgEffect>
                    </a14:imgLayer>
                  </a14:imgProps>
                </a:ext>
                <a:ext uri="{28A0092B-C50C-407E-A947-70E740481C1C}">
                  <a14:useLocalDpi xmlns:a14="http://schemas.microsoft.com/office/drawing/2010/main"/>
                </a:ext>
              </a:extLst>
            </a:blip>
            <a:srcRect/>
            <a:stretch/>
          </p:blipFill>
          <p:spPr>
            <a:xfrm>
              <a:off x="2286291" y="4022041"/>
              <a:ext cx="446297" cy="568605"/>
            </a:xfrm>
            <a:prstGeom prst="rect">
              <a:avLst/>
            </a:prstGeom>
            <a:ln>
              <a:noFill/>
            </a:ln>
            <a:effectLst>
              <a:outerShdw blurRad="292100" dist="139700" dir="2700000" algn="tl" rotWithShape="0">
                <a:srgbClr val="333333">
                  <a:alpha val="65000"/>
                </a:srgbClr>
              </a:outerShdw>
            </a:effectLst>
          </p:spPr>
        </p:pic>
      </p:grpSp>
      <p:cxnSp>
        <p:nvCxnSpPr>
          <p:cNvPr id="49" name="Straight Arrow Connector 48"/>
          <p:cNvCxnSpPr>
            <a:endCxn id="48" idx="3"/>
          </p:cNvCxnSpPr>
          <p:nvPr/>
        </p:nvCxnSpPr>
        <p:spPr>
          <a:xfrm flipH="1" flipV="1">
            <a:off x="2732588" y="4306344"/>
            <a:ext cx="3259828" cy="1334058"/>
          </a:xfrm>
          <a:prstGeom prst="straightConnector1">
            <a:avLst/>
          </a:prstGeom>
          <a:ln>
            <a:prstDash val="dash"/>
            <a:headEnd type="triangle" w="med" len="lg"/>
            <a:tailEnd type="none"/>
          </a:ln>
        </p:spPr>
        <p:style>
          <a:lnRef idx="2">
            <a:schemeClr val="accent1"/>
          </a:lnRef>
          <a:fillRef idx="0">
            <a:schemeClr val="accent1"/>
          </a:fillRef>
          <a:effectRef idx="1">
            <a:schemeClr val="accent1"/>
          </a:effectRef>
          <a:fontRef idx="minor">
            <a:schemeClr val="tx1"/>
          </a:fontRef>
        </p:style>
      </p:cxnSp>
      <p:grpSp>
        <p:nvGrpSpPr>
          <p:cNvPr id="59" name="Group 58"/>
          <p:cNvGrpSpPr/>
          <p:nvPr/>
        </p:nvGrpSpPr>
        <p:grpSpPr>
          <a:xfrm>
            <a:off x="5785365" y="3943957"/>
            <a:ext cx="1893332" cy="990600"/>
            <a:chOff x="5785365" y="3943957"/>
            <a:chExt cx="1893332" cy="990600"/>
          </a:xfrm>
        </p:grpSpPr>
        <p:sp>
          <p:nvSpPr>
            <p:cNvPr id="45" name="Rectangle 44"/>
            <p:cNvSpPr/>
            <p:nvPr/>
          </p:nvSpPr>
          <p:spPr>
            <a:xfrm>
              <a:off x="5785365" y="3943957"/>
              <a:ext cx="1893332" cy="990600"/>
            </a:xfrm>
            <a:prstGeom prst="rect">
              <a:avLst/>
            </a:prstGeom>
            <a:solidFill>
              <a:srgbClr val="3A80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cap="small" dirty="0" smtClean="0">
                  <a:effectLst>
                    <a:outerShdw blurRad="50800" dist="38100" dir="2700000" algn="tl" rotWithShape="0">
                      <a:prstClr val="black">
                        <a:alpha val="40000"/>
                      </a:prstClr>
                    </a:outerShdw>
                  </a:effectLst>
                </a:rPr>
                <a:t>              Imaging</a:t>
              </a:r>
            </a:p>
            <a:p>
              <a:pPr algn="ctr"/>
              <a:r>
                <a:rPr lang="en-US" sz="2000" cap="small" dirty="0" smtClean="0">
                  <a:effectLst>
                    <a:outerShdw blurRad="50800" dist="38100" dir="2700000" algn="tl" rotWithShape="0">
                      <a:prstClr val="black">
                        <a:alpha val="40000"/>
                      </a:prstClr>
                    </a:outerShdw>
                  </a:effectLst>
                </a:rPr>
                <a:t>              Provider</a:t>
              </a:r>
            </a:p>
            <a:p>
              <a:pPr algn="ctr"/>
              <a:r>
                <a:rPr lang="en-US" sz="2000" cap="small" dirty="0" smtClean="0">
                  <a:effectLst>
                    <a:outerShdw blurRad="50800" dist="38100" dir="2700000" algn="tl" rotWithShape="0">
                      <a:prstClr val="black">
                        <a:alpha val="40000"/>
                      </a:prstClr>
                    </a:outerShdw>
                  </a:effectLst>
                </a:rPr>
                <a:t>             facility</a:t>
              </a:r>
              <a:endParaRPr lang="en-US" sz="2000" cap="small" dirty="0">
                <a:effectLst>
                  <a:outerShdw blurRad="50800" dist="38100" dir="2700000" algn="tl" rotWithShape="0">
                    <a:prstClr val="black">
                      <a:alpha val="40000"/>
                    </a:prstClr>
                  </a:outerShdw>
                </a:effectLst>
              </a:endParaRPr>
            </a:p>
          </p:txBody>
        </p:sp>
        <p:pic>
          <p:nvPicPr>
            <p:cNvPr id="46" name="Picture 45"/>
            <p:cNvPicPr>
              <a:picLocks noChangeAspect="1"/>
            </p:cNvPicPr>
            <p:nvPr/>
          </p:nvPicPr>
          <p:blipFill rotWithShape="1">
            <a:blip r:embed="rId3" cstate="print">
              <a:extLst>
                <a:ext uri="{BEBA8EAE-BF5A-486C-A8C5-ECC9F3942E4B}">
                  <a14:imgProps xmlns:a14="http://schemas.microsoft.com/office/drawing/2010/main">
                    <a14:imgLayer r:embed="rId7">
                      <a14:imgEffect>
                        <a14:sharpenSoften amount="-2000"/>
                      </a14:imgEffect>
                      <a14:imgEffect>
                        <a14:brightnessContrast bright="-22000" contrast="-17000"/>
                      </a14:imgEffect>
                    </a14:imgLayer>
                  </a14:imgProps>
                </a:ext>
                <a:ext uri="{28A0092B-C50C-407E-A947-70E740481C1C}">
                  <a14:useLocalDpi xmlns:a14="http://schemas.microsoft.com/office/drawing/2010/main"/>
                </a:ext>
              </a:extLst>
            </a:blip>
            <a:srcRect/>
            <a:stretch/>
          </p:blipFill>
          <p:spPr>
            <a:xfrm>
              <a:off x="5992416" y="4020699"/>
              <a:ext cx="446297" cy="568605"/>
            </a:xfrm>
            <a:prstGeom prst="rect">
              <a:avLst/>
            </a:prstGeom>
            <a:ln>
              <a:noFill/>
            </a:ln>
            <a:effectLst>
              <a:outerShdw blurRad="292100" dist="139700" dir="2700000" algn="tl" rotWithShape="0">
                <a:srgbClr val="333333">
                  <a:alpha val="65000"/>
                </a:srgbClr>
              </a:outerShdw>
            </a:effectLst>
          </p:spPr>
        </p:pic>
        <p:sp>
          <p:nvSpPr>
            <p:cNvPr id="52" name="Rectangle 51"/>
            <p:cNvSpPr/>
            <p:nvPr/>
          </p:nvSpPr>
          <p:spPr>
            <a:xfrm>
              <a:off x="5843757" y="4625980"/>
              <a:ext cx="737679" cy="290436"/>
            </a:xfrm>
            <a:prstGeom prst="rect">
              <a:avLst/>
            </a:prstGeom>
            <a:solidFill>
              <a:srgbClr val="3A79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cap="small" dirty="0">
                  <a:effectLst>
                    <a:outerShdw blurRad="50800" dist="38100" dir="2700000" algn="tl" rotWithShape="0">
                      <a:prstClr val="black">
                        <a:alpha val="40000"/>
                      </a:prstClr>
                    </a:outerShdw>
                  </a:effectLst>
                </a:rPr>
                <a:t>Order</a:t>
              </a:r>
              <a:endParaRPr lang="en-US" sz="1400" b="1" dirty="0">
                <a:effectLst>
                  <a:outerShdw blurRad="50800" dist="38100" dir="2700000" algn="tl" rotWithShape="0">
                    <a:prstClr val="black">
                      <a:alpha val="40000"/>
                    </a:prstClr>
                  </a:outerShdw>
                </a:effectLst>
                <a:latin typeface="Arial"/>
                <a:cs typeface="Arial"/>
              </a:endParaRPr>
            </a:p>
          </p:txBody>
        </p:sp>
      </p:grpSp>
      <p:cxnSp>
        <p:nvCxnSpPr>
          <p:cNvPr id="54" name="Straight Arrow Connector 53"/>
          <p:cNvCxnSpPr>
            <a:stCxn id="46" idx="1"/>
          </p:cNvCxnSpPr>
          <p:nvPr/>
        </p:nvCxnSpPr>
        <p:spPr>
          <a:xfrm flipH="1">
            <a:off x="2732588" y="4305002"/>
            <a:ext cx="3259828" cy="1198917"/>
          </a:xfrm>
          <a:prstGeom prst="straightConnector1">
            <a:avLst/>
          </a:prstGeom>
          <a:ln>
            <a:prstDash val="dash"/>
            <a:headEnd type="triangle" w="med" len="lg"/>
            <a:tailEnd type="none"/>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H="1" flipV="1">
            <a:off x="2732588" y="4278465"/>
            <a:ext cx="3259828" cy="6413"/>
          </a:xfrm>
          <a:prstGeom prst="straightConnector1">
            <a:avLst/>
          </a:prstGeom>
          <a:ln>
            <a:prstDash val="dash"/>
            <a:headEnd type="triangle" w="med" len="lg"/>
            <a:tailEnd type="none"/>
          </a:ln>
        </p:spPr>
        <p:style>
          <a:lnRef idx="2">
            <a:schemeClr val="accent1"/>
          </a:lnRef>
          <a:fillRef idx="0">
            <a:schemeClr val="accent1"/>
          </a:fillRef>
          <a:effectRef idx="1">
            <a:schemeClr val="accent1"/>
          </a:effectRef>
          <a:fontRef idx="minor">
            <a:schemeClr val="tx1"/>
          </a:fontRef>
        </p:style>
      </p:cxnSp>
      <p:pic>
        <p:nvPicPr>
          <p:cNvPr id="65" name="Picture 64"/>
          <p:cNvPicPr>
            <a:picLocks noChangeAspect="1"/>
          </p:cNvPicPr>
          <p:nvPr/>
        </p:nvPicPr>
        <p:blipFill rotWithShape="1">
          <a:blip r:embed="rId3" cstate="print">
            <a:extLst>
              <a:ext uri="{BEBA8EAE-BF5A-486C-A8C5-ECC9F3942E4B}">
                <a14:imgProps xmlns:a14="http://schemas.microsoft.com/office/drawing/2010/main">
                  <a14:imgLayer r:embed="rId7">
                    <a14:imgEffect>
                      <a14:sharpenSoften amount="-2000"/>
                    </a14:imgEffect>
                    <a14:imgEffect>
                      <a14:brightnessContrast bright="-22000" contrast="-17000"/>
                    </a14:imgEffect>
                  </a14:imgLayer>
                </a14:imgProps>
              </a:ext>
              <a:ext uri="{28A0092B-C50C-407E-A947-70E740481C1C}">
                <a14:useLocalDpi xmlns:a14="http://schemas.microsoft.com/office/drawing/2010/main"/>
              </a:ext>
            </a:extLst>
          </a:blip>
          <a:srcRect/>
          <a:stretch/>
        </p:blipFill>
        <p:spPr>
          <a:xfrm>
            <a:off x="2484829" y="5395308"/>
            <a:ext cx="446297" cy="568605"/>
          </a:xfrm>
          <a:prstGeom prst="rect">
            <a:avLst/>
          </a:prstGeom>
          <a:ln>
            <a:noFill/>
          </a:ln>
          <a:effectLst>
            <a:outerShdw blurRad="292100" dist="139700" dir="2700000" algn="tl" rotWithShape="0">
              <a:srgbClr val="333333">
                <a:alpha val="65000"/>
              </a:srgbClr>
            </a:outerShdw>
          </a:effectLst>
        </p:spPr>
      </p:pic>
      <p:pic>
        <p:nvPicPr>
          <p:cNvPr id="66" name="Picture 65"/>
          <p:cNvPicPr>
            <a:picLocks noChangeAspect="1"/>
          </p:cNvPicPr>
          <p:nvPr/>
        </p:nvPicPr>
        <p:blipFill rotWithShape="1">
          <a:blip r:embed="rId3" cstate="print">
            <a:extLst>
              <a:ext uri="{BEBA8EAE-BF5A-486C-A8C5-ECC9F3942E4B}">
                <a14:imgProps xmlns:a14="http://schemas.microsoft.com/office/drawing/2010/main">
                  <a14:imgLayer r:embed="rId6">
                    <a14:imgEffect>
                      <a14:sharpenSoften amount="-2000"/>
                    </a14:imgEffect>
                    <a14:imgEffect>
                      <a14:brightnessContrast bright="-22000" contrast="-17000"/>
                    </a14:imgEffect>
                  </a14:imgLayer>
                </a14:imgProps>
              </a:ext>
              <a:ext uri="{28A0092B-C50C-407E-A947-70E740481C1C}">
                <a14:useLocalDpi xmlns:a14="http://schemas.microsoft.com/office/drawing/2010/main"/>
              </a:ext>
            </a:extLst>
          </a:blip>
          <a:srcRect/>
          <a:stretch/>
        </p:blipFill>
        <p:spPr>
          <a:xfrm>
            <a:off x="2453254" y="4057542"/>
            <a:ext cx="446297" cy="568605"/>
          </a:xfrm>
          <a:prstGeom prst="rect">
            <a:avLst/>
          </a:prstGeom>
          <a:ln>
            <a:noFill/>
          </a:ln>
          <a:effectLst>
            <a:outerShdw blurRad="292100" dist="139700" dir="2700000" algn="tl" rotWithShape="0">
              <a:srgbClr val="333333">
                <a:alpha val="65000"/>
              </a:srgbClr>
            </a:outerShdw>
          </a:effectLst>
        </p:spPr>
      </p:pic>
      <p:cxnSp>
        <p:nvCxnSpPr>
          <p:cNvPr id="27" name="Straight Connector 26"/>
          <p:cNvCxnSpPr/>
          <p:nvPr/>
        </p:nvCxnSpPr>
        <p:spPr>
          <a:xfrm>
            <a:off x="-66837" y="787400"/>
            <a:ext cx="9210837" cy="0"/>
          </a:xfrm>
          <a:prstGeom prst="line">
            <a:avLst/>
          </a:prstGeom>
          <a:ln>
            <a:solidFill>
              <a:srgbClr val="94CC3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240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fade">
                                      <p:cBhvr>
                                        <p:cTn id="15" dur="500"/>
                                        <p:tgtEl>
                                          <p:spTgt spid="1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xEl>
                                              <p:pRg st="3" end="3"/>
                                            </p:txEl>
                                          </p:spTgt>
                                        </p:tgtEl>
                                        <p:attrNameLst>
                                          <p:attrName>style.visibility</p:attrName>
                                        </p:attrNameLst>
                                      </p:cBhvr>
                                      <p:to>
                                        <p:strVal val="visible"/>
                                      </p:to>
                                    </p:set>
                                    <p:animEffect transition="in" filter="fade">
                                      <p:cBhvr>
                                        <p:cTn id="18" dur="500"/>
                                        <p:tgtEl>
                                          <p:spTgt spid="1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par>
                          <p:cTn id="30" fill="hold">
                            <p:stCondLst>
                              <p:cond delay="500"/>
                            </p:stCondLst>
                            <p:childTnLst>
                              <p:par>
                                <p:cTn id="31" presetID="1" presetClass="entr" presetSubtype="0" fill="hold" grpId="1" nodeType="after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par>
                                <p:cTn id="38" presetID="63" presetClass="path" presetSubtype="0" accel="50000" decel="50000" fill="hold" grpId="0" nodeType="withEffect">
                                  <p:stCondLst>
                                    <p:cond delay="200"/>
                                  </p:stCondLst>
                                  <p:childTnLst>
                                    <p:animMotion origin="layout" path="M -4.49401E-6 -8.82149E-7 L 0.40601 0.00208 " pathEditMode="relative" rAng="0" ptsTypes="AA">
                                      <p:cBhvr>
                                        <p:cTn id="39" dur="1000" fill="hold"/>
                                        <p:tgtEl>
                                          <p:spTgt spid="30"/>
                                        </p:tgtEl>
                                        <p:attrNameLst>
                                          <p:attrName>ppt_x</p:attrName>
                                          <p:attrName>ppt_y</p:attrName>
                                        </p:attrNameLst>
                                      </p:cBhvr>
                                      <p:rCtr x="20292" y="93"/>
                                    </p:animMotion>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 presetClass="entr" presetSubtype="0" fill="hold" nodeType="with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00"/>
                            </p:stCondLst>
                            <p:childTnLst>
                              <p:par>
                                <p:cTn id="53" presetID="35" presetClass="path" presetSubtype="0" accel="50000" decel="50000" fill="hold" nodeType="afterEffect">
                                  <p:stCondLst>
                                    <p:cond delay="0"/>
                                  </p:stCondLst>
                                  <p:childTnLst>
                                    <p:animMotion origin="layout" path="M 4.80819E-7 2.75527E-6 L -0.39733 0.00579 " pathEditMode="relative" rAng="0" ptsTypes="AA">
                                      <p:cBhvr>
                                        <p:cTn id="54" dur="1000" fill="hold"/>
                                        <p:tgtEl>
                                          <p:spTgt spid="22"/>
                                        </p:tgtEl>
                                        <p:attrNameLst>
                                          <p:attrName>ppt_x</p:attrName>
                                          <p:attrName>ppt_y</p:attrName>
                                        </p:attrNameLst>
                                      </p:cBhvr>
                                      <p:rCtr x="-19875" y="278"/>
                                    </p:animMotion>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right)">
                                      <p:cBhvr>
                                        <p:cTn id="59" dur="500"/>
                                        <p:tgtEl>
                                          <p:spTgt spid="49"/>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fade">
                                      <p:cBhvr>
                                        <p:cTn id="68" dur="500"/>
                                        <p:tgtEl>
                                          <p:spTgt spid="59"/>
                                        </p:tgtEl>
                                      </p:cBhvr>
                                    </p:animEffect>
                                  </p:childTnLst>
                                </p:cTn>
                              </p:par>
                              <p:par>
                                <p:cTn id="69" presetID="22" presetClass="entr" presetSubtype="2" fill="hold" nodeType="withEffect">
                                  <p:stCondLst>
                                    <p:cond delay="400"/>
                                  </p:stCondLst>
                                  <p:childTnLst>
                                    <p:set>
                                      <p:cBhvr>
                                        <p:cTn id="70" dur="1" fill="hold">
                                          <p:stCondLst>
                                            <p:cond delay="0"/>
                                          </p:stCondLst>
                                        </p:cTn>
                                        <p:tgtEl>
                                          <p:spTgt spid="54"/>
                                        </p:tgtEl>
                                        <p:attrNameLst>
                                          <p:attrName>style.visibility</p:attrName>
                                        </p:attrNameLst>
                                      </p:cBhvr>
                                      <p:to>
                                        <p:strVal val="visible"/>
                                      </p:to>
                                    </p:set>
                                    <p:animEffect transition="in" filter="wipe(right)">
                                      <p:cBhvr>
                                        <p:cTn id="71" dur="500"/>
                                        <p:tgtEl>
                                          <p:spTgt spid="54"/>
                                        </p:tgtEl>
                                      </p:cBhvr>
                                    </p:animEffect>
                                  </p:childTnLst>
                                </p:cTn>
                              </p:par>
                              <p:par>
                                <p:cTn id="72" presetID="22" presetClass="entr" presetSubtype="2" fill="hold" nodeType="withEffect">
                                  <p:stCondLst>
                                    <p:cond delay="200"/>
                                  </p:stCondLst>
                                  <p:childTnLst>
                                    <p:set>
                                      <p:cBhvr>
                                        <p:cTn id="73" dur="1" fill="hold">
                                          <p:stCondLst>
                                            <p:cond delay="0"/>
                                          </p:stCondLst>
                                        </p:cTn>
                                        <p:tgtEl>
                                          <p:spTgt spid="62"/>
                                        </p:tgtEl>
                                        <p:attrNameLst>
                                          <p:attrName>style.visibility</p:attrName>
                                        </p:attrNameLst>
                                      </p:cBhvr>
                                      <p:to>
                                        <p:strVal val="visible"/>
                                      </p:to>
                                    </p:set>
                                    <p:animEffect transition="in" filter="wipe(right)">
                                      <p:cBhvr>
                                        <p:cTn id="74" dur="500"/>
                                        <p:tgtEl>
                                          <p:spTgt spid="62"/>
                                        </p:tgtEl>
                                      </p:cBhvr>
                                    </p:animEffect>
                                  </p:childTnLst>
                                </p:cTn>
                              </p:par>
                            </p:childTnLst>
                          </p:cTn>
                        </p:par>
                        <p:par>
                          <p:cTn id="75" fill="hold">
                            <p:stCondLst>
                              <p:cond delay="900"/>
                            </p:stCondLst>
                            <p:childTnLst>
                              <p:par>
                                <p:cTn id="76" presetID="10" presetClass="entr" presetSubtype="0" fill="hold"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500"/>
                                        <p:tgtEl>
                                          <p:spTgt spid="66"/>
                                        </p:tgtEl>
                                      </p:cBhvr>
                                    </p:animEffect>
                                  </p:childTnLst>
                                </p:cTn>
                              </p:par>
                              <p:par>
                                <p:cTn id="79" presetID="10" presetClass="entr" presetSubtype="0" fill="hold" nodeType="with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3"/>
      <p:bldP spid="25" grpId="0" animBg="1"/>
      <p:bldP spid="26" grpId="0" animBg="1"/>
      <p:bldP spid="30" grpId="0" animBg="1"/>
      <p:bldP spid="30" grpId="1"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0075" y="193011"/>
            <a:ext cx="5258149" cy="584776"/>
          </a:xfrm>
          <a:prstGeom prst="rect">
            <a:avLst/>
          </a:prstGeom>
        </p:spPr>
        <p:txBody>
          <a:bodyPr wrap="none">
            <a:spAutoFit/>
          </a:bodyPr>
          <a:lstStyle/>
          <a:p>
            <a:r>
              <a:rPr lang="en-US" sz="3200" dirty="0">
                <a:latin typeface="+mj-lt"/>
                <a:ea typeface="ＭＳ Ｐゴシック" pitchFamily="34" charset="-128"/>
                <a:cs typeface="+mj-cs"/>
              </a:rPr>
              <a:t>ACR</a:t>
            </a:r>
            <a:r>
              <a:rPr lang="en-US" sz="28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3200" dirty="0">
                <a:latin typeface="+mj-lt"/>
                <a:ea typeface="ＭＳ Ｐゴシック" pitchFamily="34" charset="-128"/>
                <a:cs typeface="+mj-cs"/>
              </a:rPr>
              <a:t>Imaging</a:t>
            </a:r>
            <a:r>
              <a:rPr lang="en-US" sz="28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3200" dirty="0">
                <a:latin typeface="+mj-lt"/>
                <a:ea typeface="ＭＳ Ｐゴシック" pitchFamily="34" charset="-128"/>
                <a:cs typeface="+mj-cs"/>
              </a:rPr>
              <a:t>3.0</a:t>
            </a:r>
            <a:r>
              <a:rPr lang="en-US" sz="28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3200" dirty="0">
                <a:latin typeface="+mj-lt"/>
                <a:ea typeface="ＭＳ Ｐゴシック" pitchFamily="34" charset="-128"/>
                <a:cs typeface="+mj-cs"/>
              </a:rPr>
              <a:t>Technology</a:t>
            </a:r>
          </a:p>
        </p:txBody>
      </p:sp>
      <p:sp>
        <p:nvSpPr>
          <p:cNvPr id="14" name="Rounded Rectangle 13"/>
          <p:cNvSpPr/>
          <p:nvPr/>
        </p:nvSpPr>
        <p:spPr>
          <a:xfrm>
            <a:off x="640075" y="5866719"/>
            <a:ext cx="2244470" cy="472583"/>
          </a:xfrm>
          <a:prstGeom prst="roundRect">
            <a:avLst/>
          </a:prstGeom>
          <a:solidFill>
            <a:schemeClr val="accent1">
              <a:lumMod val="50000"/>
            </a:schemeClr>
          </a:solidFill>
          <a:ln>
            <a:no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Providers</a:t>
            </a:r>
            <a:endParaRPr lang="en-US" dirty="0"/>
          </a:p>
        </p:txBody>
      </p:sp>
      <p:sp>
        <p:nvSpPr>
          <p:cNvPr id="15" name="Rounded Rectangle 14"/>
          <p:cNvSpPr/>
          <p:nvPr/>
        </p:nvSpPr>
        <p:spPr>
          <a:xfrm>
            <a:off x="5901597" y="5866719"/>
            <a:ext cx="2244470" cy="472583"/>
          </a:xfrm>
          <a:prstGeom prst="roundRect">
            <a:avLst/>
          </a:prstGeom>
          <a:solidFill>
            <a:schemeClr val="accent1">
              <a:lumMod val="50000"/>
            </a:schemeClr>
          </a:solidFill>
          <a:ln>
            <a:no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Payers</a:t>
            </a:r>
            <a:endParaRPr lang="en-US" dirty="0"/>
          </a:p>
        </p:txBody>
      </p:sp>
      <p:grpSp>
        <p:nvGrpSpPr>
          <p:cNvPr id="7" name="Group 6"/>
          <p:cNvGrpSpPr/>
          <p:nvPr/>
        </p:nvGrpSpPr>
        <p:grpSpPr>
          <a:xfrm>
            <a:off x="5228140" y="1440011"/>
            <a:ext cx="2586226" cy="1447758"/>
            <a:chOff x="5228140" y="1440011"/>
            <a:chExt cx="2586226" cy="1447758"/>
          </a:xfrm>
        </p:grpSpPr>
        <p:sp>
          <p:nvSpPr>
            <p:cNvPr id="10" name="Oval 9"/>
            <p:cNvSpPr/>
            <p:nvPr/>
          </p:nvSpPr>
          <p:spPr>
            <a:xfrm>
              <a:off x="6529702" y="1440011"/>
              <a:ext cx="1284664" cy="1186177"/>
            </a:xfrm>
            <a:prstGeom prst="ellips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2400" cap="small" dirty="0" smtClean="0"/>
                <a:t>Feds</a:t>
              </a:r>
              <a:endParaRPr lang="en-US" sz="700" cap="small" dirty="0" smtClean="0"/>
            </a:p>
            <a:p>
              <a:pPr algn="ctr"/>
              <a:endParaRPr lang="en-US" sz="700" cap="small" dirty="0"/>
            </a:p>
          </p:txBody>
        </p:sp>
        <p:sp>
          <p:nvSpPr>
            <p:cNvPr id="51" name="Isosceles Triangle 50"/>
            <p:cNvSpPr/>
            <p:nvPr/>
          </p:nvSpPr>
          <p:spPr>
            <a:xfrm rot="14678928">
              <a:off x="5620960" y="1964014"/>
              <a:ext cx="530935" cy="1316576"/>
            </a:xfrm>
            <a:prstGeom prst="triangle">
              <a:avLst/>
            </a:prstGeom>
            <a:gradFill flip="none" rotWithShape="1">
              <a:gsLst>
                <a:gs pos="0">
                  <a:schemeClr val="accent6">
                    <a:lumMod val="75000"/>
                    <a:alpha val="79000"/>
                  </a:schemeClr>
                </a:gs>
                <a:gs pos="100000">
                  <a:schemeClr val="accent6">
                    <a:lumMod val="75000"/>
                    <a:alpha val="6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957550" y="1440011"/>
            <a:ext cx="2585284" cy="1464459"/>
            <a:chOff x="957550" y="1440011"/>
            <a:chExt cx="2585284" cy="1464459"/>
          </a:xfrm>
        </p:grpSpPr>
        <p:sp>
          <p:nvSpPr>
            <p:cNvPr id="9" name="Oval 8"/>
            <p:cNvSpPr/>
            <p:nvPr/>
          </p:nvSpPr>
          <p:spPr>
            <a:xfrm>
              <a:off x="957550" y="1440011"/>
              <a:ext cx="1284664" cy="1186177"/>
            </a:xfrm>
            <a:prstGeom prst="ellipse">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2400" cap="small" dirty="0" smtClean="0"/>
                <a:t>Members</a:t>
              </a:r>
              <a:endParaRPr lang="en-US" sz="700" cap="small" dirty="0"/>
            </a:p>
            <a:p>
              <a:pPr algn="ctr"/>
              <a:endParaRPr lang="en-US" sz="700" cap="small" dirty="0"/>
            </a:p>
          </p:txBody>
        </p:sp>
        <p:sp>
          <p:nvSpPr>
            <p:cNvPr id="24" name="Isosceles Triangle 23"/>
            <p:cNvSpPr/>
            <p:nvPr/>
          </p:nvSpPr>
          <p:spPr>
            <a:xfrm rot="7042739">
              <a:off x="2619078" y="1980715"/>
              <a:ext cx="530935" cy="1316576"/>
            </a:xfrm>
            <a:prstGeom prst="triangle">
              <a:avLst/>
            </a:prstGeom>
            <a:gradFill flip="none" rotWithShape="1">
              <a:gsLst>
                <a:gs pos="0">
                  <a:schemeClr val="accent5">
                    <a:lumMod val="75000"/>
                  </a:schemeClr>
                </a:gs>
                <a:gs pos="100000">
                  <a:schemeClr val="accent5">
                    <a:lumMod val="75000"/>
                    <a:alpha val="6000"/>
                  </a:schemeClr>
                </a:gs>
              </a:gsLst>
              <a:lin ang="1524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774869" y="3824973"/>
            <a:ext cx="1284664" cy="1658761"/>
            <a:chOff x="3774869" y="3824973"/>
            <a:chExt cx="1284664" cy="1658761"/>
          </a:xfrm>
        </p:grpSpPr>
        <p:sp>
          <p:nvSpPr>
            <p:cNvPr id="11" name="Oval 10"/>
            <p:cNvSpPr/>
            <p:nvPr/>
          </p:nvSpPr>
          <p:spPr>
            <a:xfrm>
              <a:off x="3774869" y="4297557"/>
              <a:ext cx="1284664" cy="1186177"/>
            </a:xfrm>
            <a:prstGeom prst="ellipse">
              <a:avLst/>
            </a:prstGeom>
            <a:solidFill>
              <a:schemeClr val="accent1">
                <a:lumMod val="75000"/>
              </a:schemeClr>
            </a:solidFill>
            <a:effectLst>
              <a:outerShdw blurRad="40000" dist="23000" dir="5400000" rotWithShape="0">
                <a:srgbClr val="000000">
                  <a:alpha val="35000"/>
                </a:srgbClr>
              </a:outerShdw>
            </a:effectLst>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2400" cap="small" dirty="0" smtClean="0"/>
                <a:t>Industry</a:t>
              </a:r>
              <a:endParaRPr lang="en-US" sz="700" cap="small" dirty="0" smtClean="0"/>
            </a:p>
            <a:p>
              <a:pPr algn="ctr"/>
              <a:endParaRPr lang="en-US" sz="700" cap="small" dirty="0"/>
            </a:p>
          </p:txBody>
        </p:sp>
        <p:sp>
          <p:nvSpPr>
            <p:cNvPr id="25" name="Isosceles Triangle 24"/>
            <p:cNvSpPr/>
            <p:nvPr/>
          </p:nvSpPr>
          <p:spPr>
            <a:xfrm>
              <a:off x="4147109" y="3824973"/>
              <a:ext cx="530935" cy="409224"/>
            </a:xfrm>
            <a:prstGeom prst="triangle">
              <a:avLst/>
            </a:prstGeom>
            <a:gradFill flip="none" rotWithShape="1">
              <a:gsLst>
                <a:gs pos="0">
                  <a:schemeClr val="accent1">
                    <a:lumMod val="75000"/>
                    <a:alpha val="72000"/>
                  </a:schemeClr>
                </a:gs>
                <a:gs pos="100000">
                  <a:schemeClr val="accent1">
                    <a:lumMod val="75000"/>
                    <a:alpha val="3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Rounded Rectangle 4"/>
          <p:cNvSpPr/>
          <p:nvPr/>
        </p:nvSpPr>
        <p:spPr>
          <a:xfrm>
            <a:off x="3270836" y="5866719"/>
            <a:ext cx="2244470" cy="472583"/>
          </a:xfrm>
          <a:prstGeom prst="roundRect">
            <a:avLst/>
          </a:prstGeom>
          <a:solidFill>
            <a:schemeClr val="accent1">
              <a:lumMod val="50000"/>
            </a:schemeClr>
          </a:solidFill>
          <a:ln>
            <a:no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Technology Vendors</a:t>
            </a:r>
            <a:endParaRPr lang="en-US" dirty="0"/>
          </a:p>
        </p:txBody>
      </p:sp>
      <p:sp>
        <p:nvSpPr>
          <p:cNvPr id="27" name="Isosceles Triangle 26"/>
          <p:cNvSpPr/>
          <p:nvPr/>
        </p:nvSpPr>
        <p:spPr>
          <a:xfrm>
            <a:off x="640075" y="5171226"/>
            <a:ext cx="7505992" cy="625016"/>
          </a:xfrm>
          <a:prstGeom prst="triangle">
            <a:avLst/>
          </a:prstGeom>
          <a:gradFill flip="none" rotWithShape="1">
            <a:gsLst>
              <a:gs pos="0">
                <a:schemeClr val="accent1">
                  <a:lumMod val="75000"/>
                  <a:alpha val="72000"/>
                </a:schemeClr>
              </a:gs>
              <a:gs pos="100000">
                <a:schemeClr val="accent1">
                  <a:lumMod val="75000"/>
                  <a:alpha val="3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cap="small" dirty="0" smtClean="0">
                <a:solidFill>
                  <a:schemeClr val="accent1">
                    <a:lumMod val="75000"/>
                  </a:schemeClr>
                </a:solidFill>
              </a:rPr>
              <a:t>Imaging 3.0 Technical Framework</a:t>
            </a:r>
            <a:endParaRPr lang="en-US" cap="small" dirty="0">
              <a:solidFill>
                <a:schemeClr val="accent1">
                  <a:lumMod val="75000"/>
                </a:schemeClr>
              </a:solidFill>
            </a:endParaRPr>
          </a:p>
        </p:txBody>
      </p:sp>
      <p:sp>
        <p:nvSpPr>
          <p:cNvPr id="3" name="Oval 2"/>
          <p:cNvSpPr/>
          <p:nvPr/>
        </p:nvSpPr>
        <p:spPr>
          <a:xfrm>
            <a:off x="3519106" y="2111858"/>
            <a:ext cx="1786716" cy="1713115"/>
          </a:xfrm>
          <a:prstGeom prst="ellipse">
            <a:avLst/>
          </a:prstGeom>
          <a:solidFill>
            <a:srgbClr val="4A7FC2"/>
          </a:solidFill>
          <a:ln>
            <a:noFill/>
          </a:ln>
          <a:effectLst>
            <a:outerShdw blurRad="40000" dist="23000" dir="5400000" rotWithShape="0">
              <a:srgbClr val="000000">
                <a:alpha val="35000"/>
              </a:srgbClr>
            </a:outerShdw>
          </a:effectLst>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4000" cap="small" dirty="0" smtClean="0"/>
              <a:t>ACR</a:t>
            </a:r>
          </a:p>
          <a:p>
            <a:pPr algn="ctr"/>
            <a:endParaRPr lang="en-US" sz="1000" cap="small" dirty="0"/>
          </a:p>
        </p:txBody>
      </p:sp>
      <p:cxnSp>
        <p:nvCxnSpPr>
          <p:cNvPr id="18" name="Straight Connector 17"/>
          <p:cNvCxnSpPr/>
          <p:nvPr/>
        </p:nvCxnSpPr>
        <p:spPr>
          <a:xfrm>
            <a:off x="-66837" y="787400"/>
            <a:ext cx="9210837" cy="0"/>
          </a:xfrm>
          <a:prstGeom prst="line">
            <a:avLst/>
          </a:prstGeom>
          <a:ln>
            <a:solidFill>
              <a:srgbClr val="94CC3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060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0" presetClass="path" presetSubtype="0" accel="50000" decel="50000" fill="hold" nodeType="withEffect">
                                  <p:stCondLst>
                                    <p:cond delay="0"/>
                                  </p:stCondLst>
                                  <p:childTnLst>
                                    <p:animMotion origin="layout" path="M 0.22543 0.12856 L -2.39319E-6 3.27311E-6 " pathEditMode="relative" rAng="0" ptsTypes="AA">
                                      <p:cBhvr>
                                        <p:cTn id="11" dur="1000" fill="hold"/>
                                        <p:tgtEl>
                                          <p:spTgt spid="2"/>
                                        </p:tgtEl>
                                        <p:attrNameLst>
                                          <p:attrName>ppt_x</p:attrName>
                                          <p:attrName>ppt_y</p:attrName>
                                        </p:attrNameLst>
                                      </p:cBhvr>
                                      <p:rCtr x="-11271" y="-6440"/>
                                    </p:animMotion>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par>
                                <p:cTn id="18" presetID="0" presetClass="path" presetSubtype="0" accel="50000" decel="50000" fill="hold" nodeType="withEffect">
                                  <p:stCondLst>
                                    <p:cond delay="0"/>
                                  </p:stCondLst>
                                  <p:childTnLst>
                                    <p:animMotion origin="layout" path="M -0.22699 0.12879 L 2.12921E-6 1.78828E-6 " pathEditMode="relative" ptsTypes="AA">
                                      <p:cBhvr>
                                        <p:cTn id="19" dur="1000" fill="hold"/>
                                        <p:tgtEl>
                                          <p:spTgt spid="7"/>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0" presetClass="path" presetSubtype="0" accel="50000" decel="50000" fill="hold" nodeType="withEffect">
                                  <p:stCondLst>
                                    <p:cond delay="0"/>
                                  </p:stCondLst>
                                  <p:childTnLst>
                                    <p:animMotion origin="layout" path="M 3.91455E-6 -0.2643 L 3.91455E-6 -7.41256E-8 " pathEditMode="relative" ptsTypes="AA">
                                      <p:cBhvr>
                                        <p:cTn id="28" dur="1000" fill="hold"/>
                                        <p:tgtEl>
                                          <p:spTgt spid="8"/>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up)">
                                      <p:cBhvr>
                                        <p:cTn id="33" dur="500"/>
                                        <p:tgtEl>
                                          <p:spTgt spid="27"/>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5"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2569" y="4454982"/>
            <a:ext cx="5438529" cy="707886"/>
          </a:xfrm>
          <a:prstGeom prst="rect">
            <a:avLst/>
          </a:prstGeom>
          <a:noFill/>
        </p:spPr>
        <p:txBody>
          <a:bodyPr wrap="square" rtlCol="0">
            <a:spAutoFit/>
          </a:bodyPr>
          <a:lstStyle/>
          <a:p>
            <a:pPr algn="ctr"/>
            <a:r>
              <a:rPr lang="en-US" sz="4000" dirty="0" smtClean="0">
                <a:solidFill>
                  <a:schemeClr val="bg2">
                    <a:lumMod val="50000"/>
                    <a:lumOff val="50000"/>
                  </a:schemeClr>
                </a:solidFill>
              </a:rPr>
              <a:t>ENABLING PLATFORM</a:t>
            </a:r>
            <a:endParaRPr lang="en-US" sz="4000" dirty="0">
              <a:solidFill>
                <a:schemeClr val="bg2">
                  <a:lumMod val="50000"/>
                  <a:lumOff val="50000"/>
                </a:schemeClr>
              </a:solidFill>
            </a:endParaRPr>
          </a:p>
        </p:txBody>
      </p:sp>
      <p:sp>
        <p:nvSpPr>
          <p:cNvPr id="48" name="TextBox 47"/>
          <p:cNvSpPr txBox="1"/>
          <p:nvPr/>
        </p:nvSpPr>
        <p:spPr>
          <a:xfrm>
            <a:off x="6352266" y="4403242"/>
            <a:ext cx="2303238" cy="954107"/>
          </a:xfrm>
          <a:prstGeom prst="rect">
            <a:avLst/>
          </a:prstGeom>
          <a:noFill/>
        </p:spPr>
        <p:txBody>
          <a:bodyPr wrap="square" rtlCol="0">
            <a:spAutoFit/>
          </a:bodyPr>
          <a:lstStyle/>
          <a:p>
            <a:pPr algn="ctr"/>
            <a:r>
              <a:rPr lang="en-US" sz="2800" dirty="0" smtClean="0">
                <a:solidFill>
                  <a:schemeClr val="bg2">
                    <a:lumMod val="50000"/>
                    <a:lumOff val="50000"/>
                  </a:schemeClr>
                </a:solidFill>
              </a:rPr>
              <a:t>INDUSTRY</a:t>
            </a:r>
          </a:p>
          <a:p>
            <a:pPr algn="ctr"/>
            <a:r>
              <a:rPr lang="en-US" sz="2800" dirty="0" smtClean="0">
                <a:solidFill>
                  <a:schemeClr val="bg2">
                    <a:lumMod val="50000"/>
                    <a:lumOff val="50000"/>
                  </a:schemeClr>
                </a:solidFill>
              </a:rPr>
              <a:t>ACCESS</a:t>
            </a:r>
            <a:endParaRPr lang="en-US" sz="2800" dirty="0">
              <a:solidFill>
                <a:schemeClr val="bg2">
                  <a:lumMod val="50000"/>
                  <a:lumOff val="50000"/>
                </a:schemeClr>
              </a:solidFill>
            </a:endParaRPr>
          </a:p>
        </p:txBody>
      </p:sp>
      <p:sp>
        <p:nvSpPr>
          <p:cNvPr id="11" name="TextBox 10"/>
          <p:cNvSpPr txBox="1"/>
          <p:nvPr/>
        </p:nvSpPr>
        <p:spPr>
          <a:xfrm>
            <a:off x="481276" y="2281981"/>
            <a:ext cx="5459822" cy="707886"/>
          </a:xfrm>
          <a:prstGeom prst="rect">
            <a:avLst/>
          </a:prstGeom>
          <a:noFill/>
        </p:spPr>
        <p:txBody>
          <a:bodyPr wrap="square" rtlCol="0">
            <a:spAutoFit/>
          </a:bodyPr>
          <a:lstStyle/>
          <a:p>
            <a:pPr algn="ctr"/>
            <a:r>
              <a:rPr lang="en-US" sz="4000" dirty="0" smtClean="0">
                <a:solidFill>
                  <a:schemeClr val="bg2">
                    <a:lumMod val="90000"/>
                    <a:lumOff val="10000"/>
                  </a:schemeClr>
                </a:solidFill>
              </a:rPr>
              <a:t>APPLICATIONS</a:t>
            </a:r>
            <a:endParaRPr lang="en-US" sz="4000" dirty="0">
              <a:solidFill>
                <a:schemeClr val="bg2">
                  <a:lumMod val="90000"/>
                  <a:lumOff val="10000"/>
                </a:schemeClr>
              </a:solidFill>
            </a:endParaRPr>
          </a:p>
        </p:txBody>
      </p:sp>
      <p:sp>
        <p:nvSpPr>
          <p:cNvPr id="43" name="Rectangle 42"/>
          <p:cNvSpPr/>
          <p:nvPr/>
        </p:nvSpPr>
        <p:spPr>
          <a:xfrm>
            <a:off x="640075" y="193011"/>
            <a:ext cx="6135013" cy="584776"/>
          </a:xfrm>
          <a:prstGeom prst="rect">
            <a:avLst/>
          </a:prstGeom>
        </p:spPr>
        <p:txBody>
          <a:bodyPr wrap="none">
            <a:spAutoFit/>
          </a:bodyPr>
          <a:lstStyle/>
          <a:p>
            <a:r>
              <a:rPr lang="en-US" sz="3200" dirty="0">
                <a:latin typeface="+mj-lt"/>
                <a:ea typeface="ＭＳ Ｐゴシック" pitchFamily="34" charset="-128"/>
                <a:cs typeface="+mj-cs"/>
              </a:rPr>
              <a:t>Imaging</a:t>
            </a:r>
            <a:r>
              <a:rPr lang="en-US" sz="28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3200" dirty="0">
                <a:latin typeface="+mj-lt"/>
                <a:ea typeface="ＭＳ Ｐゴシック" pitchFamily="34" charset="-128"/>
                <a:cs typeface="+mj-cs"/>
              </a:rPr>
              <a:t>3.0</a:t>
            </a:r>
            <a:r>
              <a:rPr lang="en-US" sz="28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3200" dirty="0">
                <a:latin typeface="+mj-lt"/>
                <a:ea typeface="ＭＳ Ｐゴシック" pitchFamily="34" charset="-128"/>
                <a:cs typeface="+mj-cs"/>
              </a:rPr>
              <a:t>Technical</a:t>
            </a:r>
            <a:r>
              <a:rPr lang="en-US" sz="28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3200" dirty="0">
                <a:latin typeface="+mj-lt"/>
                <a:ea typeface="ＭＳ Ｐゴシック" pitchFamily="34" charset="-128"/>
                <a:cs typeface="+mj-cs"/>
              </a:rPr>
              <a:t>Framework</a:t>
            </a:r>
          </a:p>
        </p:txBody>
      </p:sp>
      <p:sp>
        <p:nvSpPr>
          <p:cNvPr id="6" name="Rectangle 5"/>
          <p:cNvSpPr/>
          <p:nvPr/>
        </p:nvSpPr>
        <p:spPr>
          <a:xfrm>
            <a:off x="510138" y="4044122"/>
            <a:ext cx="5466504" cy="1685026"/>
          </a:xfrm>
          <a:prstGeom prst="rect">
            <a:avLst/>
          </a:prstGeom>
          <a:solidFill>
            <a:srgbClr val="254E54">
              <a:alpha val="32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91440" rtlCol="0" anchor="t"/>
          <a:lstStyle/>
          <a:p>
            <a:pPr algn="ctr"/>
            <a:endParaRPr lang="en-US" sz="1400" dirty="0" smtClean="0">
              <a:solidFill>
                <a:schemeClr val="accent2">
                  <a:lumMod val="75000"/>
                </a:schemeClr>
              </a:solidFill>
              <a:effectLst>
                <a:outerShdw blurRad="50800" dist="38100" dir="2700000" algn="tl" rotWithShape="0">
                  <a:prstClr val="black">
                    <a:alpha val="40000"/>
                  </a:prstClr>
                </a:outerShdw>
              </a:effectLst>
              <a:latin typeface="Arial"/>
              <a:cs typeface="Arial"/>
            </a:endParaRPr>
          </a:p>
        </p:txBody>
      </p:sp>
      <p:sp>
        <p:nvSpPr>
          <p:cNvPr id="8" name="Rectangle 7"/>
          <p:cNvSpPr/>
          <p:nvPr/>
        </p:nvSpPr>
        <p:spPr>
          <a:xfrm rot="16200000">
            <a:off x="792964" y="2441544"/>
            <a:ext cx="2590726" cy="372842"/>
          </a:xfrm>
          <a:prstGeom prst="rect">
            <a:avLst/>
          </a:prstGeom>
          <a:solidFill>
            <a:srgbClr val="254E54">
              <a:alpha val="32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91440" rtlCol="0" anchor="ctr"/>
          <a:lstStyle/>
          <a:p>
            <a:pPr algn="ctr"/>
            <a:r>
              <a:rPr lang="en-US" sz="1400" b="1" dirty="0" smtClean="0">
                <a:effectLst>
                  <a:outerShdw blurRad="50800" dist="38100" dir="2700000" algn="tl" rotWithShape="0">
                    <a:prstClr val="black">
                      <a:alpha val="40000"/>
                    </a:prstClr>
                  </a:outerShdw>
                </a:effectLst>
                <a:latin typeface="Arial"/>
                <a:cs typeface="Arial"/>
              </a:rPr>
              <a:t> CASE IN POINT</a:t>
            </a:r>
            <a:endParaRPr lang="en-US" sz="1400" dirty="0" smtClean="0">
              <a:effectLst>
                <a:outerShdw blurRad="50800" dist="38100" dir="2700000" algn="tl" rotWithShape="0">
                  <a:prstClr val="black">
                    <a:alpha val="40000"/>
                  </a:prstClr>
                </a:outerShdw>
              </a:effectLst>
              <a:latin typeface="Arial"/>
              <a:cs typeface="Arial"/>
            </a:endParaRPr>
          </a:p>
        </p:txBody>
      </p:sp>
      <p:sp>
        <p:nvSpPr>
          <p:cNvPr id="12" name="Rectangle 11"/>
          <p:cNvSpPr/>
          <p:nvPr/>
        </p:nvSpPr>
        <p:spPr>
          <a:xfrm rot="16200000">
            <a:off x="-627665" y="2441543"/>
            <a:ext cx="2590726" cy="372842"/>
          </a:xfrm>
          <a:prstGeom prst="rect">
            <a:avLst/>
          </a:prstGeom>
          <a:solidFill>
            <a:srgbClr val="254E54">
              <a:alpha val="32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91440" rtlCol="0" anchor="ctr"/>
          <a:lstStyle/>
          <a:p>
            <a:pPr algn="ctr"/>
            <a:r>
              <a:rPr lang="en-US" sz="1400" b="1" dirty="0" smtClean="0">
                <a:effectLst>
                  <a:outerShdw blurRad="50800" dist="38100" dir="2700000" algn="tl" rotWithShape="0">
                    <a:prstClr val="black">
                      <a:alpha val="40000"/>
                    </a:prstClr>
                  </a:outerShdw>
                </a:effectLst>
                <a:latin typeface="Arial"/>
                <a:cs typeface="Arial"/>
              </a:rPr>
              <a:t>REGISTRY APPS</a:t>
            </a:r>
            <a:endParaRPr lang="en-US" sz="1400" dirty="0" smtClean="0">
              <a:effectLst>
                <a:outerShdw blurRad="50800" dist="38100" dir="2700000" algn="tl" rotWithShape="0">
                  <a:prstClr val="black">
                    <a:alpha val="40000"/>
                  </a:prstClr>
                </a:outerShdw>
              </a:effectLst>
              <a:latin typeface="Arial"/>
              <a:cs typeface="Arial"/>
            </a:endParaRPr>
          </a:p>
        </p:txBody>
      </p:sp>
      <p:sp>
        <p:nvSpPr>
          <p:cNvPr id="14" name="Rectangle 13"/>
          <p:cNvSpPr/>
          <p:nvPr/>
        </p:nvSpPr>
        <p:spPr>
          <a:xfrm rot="16200000">
            <a:off x="2687136" y="2441544"/>
            <a:ext cx="2590726" cy="372842"/>
          </a:xfrm>
          <a:prstGeom prst="rect">
            <a:avLst/>
          </a:prstGeom>
          <a:solidFill>
            <a:srgbClr val="254E54">
              <a:alpha val="32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91440" rtlCol="0" anchor="ctr"/>
          <a:lstStyle/>
          <a:p>
            <a:pPr algn="ctr"/>
            <a:r>
              <a:rPr lang="en-US" sz="1400" b="1" dirty="0" smtClean="0">
                <a:effectLst>
                  <a:outerShdw blurRad="50800" dist="38100" dir="2700000" algn="tl" rotWithShape="0">
                    <a:prstClr val="black">
                      <a:alpha val="40000"/>
                    </a:prstClr>
                  </a:outerShdw>
                </a:effectLst>
                <a:latin typeface="Arial"/>
                <a:cs typeface="Arial"/>
              </a:rPr>
              <a:t>ACR SELECT</a:t>
            </a:r>
            <a:endParaRPr lang="en-US" sz="1400" dirty="0" smtClean="0">
              <a:effectLst>
                <a:outerShdw blurRad="50800" dist="38100" dir="2700000" algn="tl" rotWithShape="0">
                  <a:prstClr val="black">
                    <a:alpha val="40000"/>
                  </a:prstClr>
                </a:outerShdw>
              </a:effectLst>
              <a:latin typeface="Arial"/>
              <a:cs typeface="Arial"/>
            </a:endParaRPr>
          </a:p>
        </p:txBody>
      </p:sp>
      <p:sp>
        <p:nvSpPr>
          <p:cNvPr id="15" name="Rectangle 14"/>
          <p:cNvSpPr/>
          <p:nvPr/>
        </p:nvSpPr>
        <p:spPr>
          <a:xfrm rot="16200000">
            <a:off x="1740050" y="2441544"/>
            <a:ext cx="2590726" cy="372842"/>
          </a:xfrm>
          <a:prstGeom prst="rect">
            <a:avLst/>
          </a:prstGeom>
          <a:solidFill>
            <a:srgbClr val="254E54">
              <a:alpha val="32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91440" rtlCol="0" anchor="ctr"/>
          <a:lstStyle/>
          <a:p>
            <a:pPr algn="ctr"/>
            <a:r>
              <a:rPr lang="en-US" sz="1400" b="1" dirty="0" smtClean="0">
                <a:effectLst>
                  <a:outerShdw blurRad="50800" dist="38100" dir="2700000" algn="tl" rotWithShape="0">
                    <a:prstClr val="black">
                      <a:alpha val="40000"/>
                    </a:prstClr>
                  </a:outerShdw>
                </a:effectLst>
                <a:latin typeface="Arial"/>
                <a:cs typeface="Arial"/>
              </a:rPr>
              <a:t>CLINICAL TRIAL APPS</a:t>
            </a:r>
            <a:endParaRPr lang="en-US" sz="1400" dirty="0" smtClean="0">
              <a:effectLst>
                <a:outerShdw blurRad="50800" dist="38100" dir="2700000" algn="tl" rotWithShape="0">
                  <a:prstClr val="black">
                    <a:alpha val="40000"/>
                  </a:prstClr>
                </a:outerShdw>
              </a:effectLst>
              <a:latin typeface="Arial"/>
              <a:cs typeface="Arial"/>
            </a:endParaRPr>
          </a:p>
        </p:txBody>
      </p:sp>
      <p:sp>
        <p:nvSpPr>
          <p:cNvPr id="18" name="Rectangle 17"/>
          <p:cNvSpPr/>
          <p:nvPr/>
        </p:nvSpPr>
        <p:spPr>
          <a:xfrm rot="16200000">
            <a:off x="-154122" y="2441543"/>
            <a:ext cx="2590726" cy="372842"/>
          </a:xfrm>
          <a:prstGeom prst="rect">
            <a:avLst/>
          </a:prstGeom>
          <a:solidFill>
            <a:srgbClr val="254E54">
              <a:alpha val="32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91440" rtlCol="0" anchor="ctr"/>
          <a:lstStyle/>
          <a:p>
            <a:pPr algn="ctr"/>
            <a:r>
              <a:rPr lang="en-US" sz="1400" b="1" dirty="0" smtClean="0">
                <a:effectLst>
                  <a:outerShdw blurRad="50800" dist="38100" dir="2700000" algn="tl" rotWithShape="0">
                    <a:prstClr val="black">
                      <a:alpha val="40000"/>
                    </a:prstClr>
                  </a:outerShdw>
                </a:effectLst>
                <a:latin typeface="Arial"/>
                <a:cs typeface="Arial"/>
              </a:rPr>
              <a:t>ACCREDITATION APPS</a:t>
            </a:r>
            <a:endParaRPr lang="en-US" sz="1400" dirty="0" smtClean="0">
              <a:effectLst>
                <a:outerShdw blurRad="50800" dist="38100" dir="2700000" algn="tl" rotWithShape="0">
                  <a:prstClr val="black">
                    <a:alpha val="40000"/>
                  </a:prstClr>
                </a:outerShdw>
              </a:effectLst>
              <a:latin typeface="Arial"/>
              <a:cs typeface="Arial"/>
            </a:endParaRPr>
          </a:p>
        </p:txBody>
      </p:sp>
      <p:sp>
        <p:nvSpPr>
          <p:cNvPr id="19" name="Rectangle 18"/>
          <p:cNvSpPr/>
          <p:nvPr/>
        </p:nvSpPr>
        <p:spPr>
          <a:xfrm rot="16200000">
            <a:off x="319421" y="2441543"/>
            <a:ext cx="2590726" cy="372842"/>
          </a:xfrm>
          <a:prstGeom prst="rect">
            <a:avLst/>
          </a:prstGeom>
          <a:solidFill>
            <a:srgbClr val="254E54">
              <a:alpha val="32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91440" rtlCol="0" anchor="ctr"/>
          <a:lstStyle/>
          <a:p>
            <a:pPr algn="ctr"/>
            <a:r>
              <a:rPr lang="en-US" sz="1400" b="1" dirty="0" smtClean="0">
                <a:effectLst>
                  <a:outerShdw blurRad="50800" dist="38100" dir="2700000" algn="tl" rotWithShape="0">
                    <a:prstClr val="black">
                      <a:alpha val="40000"/>
                    </a:prstClr>
                  </a:outerShdw>
                </a:effectLst>
                <a:latin typeface="Arial"/>
                <a:cs typeface="Arial"/>
              </a:rPr>
              <a:t>PEER REVIEW APPS</a:t>
            </a:r>
            <a:endParaRPr lang="en-US" sz="1400" dirty="0" smtClean="0">
              <a:effectLst>
                <a:outerShdw blurRad="50800" dist="38100" dir="2700000" algn="tl" rotWithShape="0">
                  <a:prstClr val="black">
                    <a:alpha val="40000"/>
                  </a:prstClr>
                </a:outerShdw>
              </a:effectLst>
              <a:latin typeface="Arial"/>
              <a:cs typeface="Arial"/>
            </a:endParaRPr>
          </a:p>
        </p:txBody>
      </p:sp>
      <p:sp>
        <p:nvSpPr>
          <p:cNvPr id="20" name="Rectangle 19"/>
          <p:cNvSpPr/>
          <p:nvPr/>
        </p:nvSpPr>
        <p:spPr>
          <a:xfrm rot="16200000">
            <a:off x="3160679" y="2441544"/>
            <a:ext cx="2590726" cy="372842"/>
          </a:xfrm>
          <a:prstGeom prst="rect">
            <a:avLst/>
          </a:prstGeom>
          <a:solidFill>
            <a:srgbClr val="254E54">
              <a:alpha val="32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91440" rtlCol="0" anchor="ctr"/>
          <a:lstStyle/>
          <a:p>
            <a:pPr algn="ctr"/>
            <a:r>
              <a:rPr lang="en-US" sz="1400" b="1" dirty="0" smtClean="0">
                <a:effectLst>
                  <a:outerShdw blurRad="50800" dist="38100" dir="2700000" algn="tl" rotWithShape="0">
                    <a:prstClr val="black">
                      <a:alpha val="40000"/>
                    </a:prstClr>
                  </a:outerShdw>
                </a:effectLst>
                <a:latin typeface="Arial"/>
                <a:cs typeface="Arial"/>
              </a:rPr>
              <a:t>IMAGE SHARING APPS</a:t>
            </a:r>
            <a:endParaRPr lang="en-US" sz="1400" dirty="0" smtClean="0">
              <a:effectLst>
                <a:outerShdw blurRad="50800" dist="38100" dir="2700000" algn="tl" rotWithShape="0">
                  <a:prstClr val="black">
                    <a:alpha val="40000"/>
                  </a:prstClr>
                </a:outerShdw>
              </a:effectLst>
              <a:latin typeface="Arial"/>
              <a:cs typeface="Arial"/>
            </a:endParaRPr>
          </a:p>
        </p:txBody>
      </p:sp>
      <p:sp>
        <p:nvSpPr>
          <p:cNvPr id="21" name="Rectangle 20"/>
          <p:cNvSpPr/>
          <p:nvPr/>
        </p:nvSpPr>
        <p:spPr>
          <a:xfrm rot="16200000">
            <a:off x="3634222" y="2441544"/>
            <a:ext cx="2590726" cy="372842"/>
          </a:xfrm>
          <a:prstGeom prst="rect">
            <a:avLst/>
          </a:prstGeom>
          <a:solidFill>
            <a:srgbClr val="254E54">
              <a:alpha val="32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91440" rtlCol="0" anchor="ctr"/>
          <a:lstStyle/>
          <a:p>
            <a:pPr algn="ctr"/>
            <a:r>
              <a:rPr lang="en-US" sz="1400" b="1" dirty="0" smtClean="0">
                <a:effectLst>
                  <a:outerShdw blurRad="50800" dist="38100" dir="2700000" algn="tl" rotWithShape="0">
                    <a:prstClr val="black">
                      <a:alpha val="40000"/>
                    </a:prstClr>
                  </a:outerShdw>
                </a:effectLst>
                <a:latin typeface="Arial"/>
                <a:cs typeface="Arial"/>
              </a:rPr>
              <a:t>RADIOLOGIST CDS APPS</a:t>
            </a:r>
            <a:endParaRPr lang="en-US" sz="1400" dirty="0" smtClean="0">
              <a:effectLst>
                <a:outerShdw blurRad="50800" dist="38100" dir="2700000" algn="tl" rotWithShape="0">
                  <a:prstClr val="black">
                    <a:alpha val="40000"/>
                  </a:prstClr>
                </a:outerShdw>
              </a:effectLst>
              <a:latin typeface="Arial"/>
              <a:cs typeface="Arial"/>
            </a:endParaRPr>
          </a:p>
        </p:txBody>
      </p:sp>
      <p:sp>
        <p:nvSpPr>
          <p:cNvPr id="22" name="Rectangle 21"/>
          <p:cNvSpPr/>
          <p:nvPr/>
        </p:nvSpPr>
        <p:spPr>
          <a:xfrm rot="16200000">
            <a:off x="4107765" y="2441544"/>
            <a:ext cx="2590726" cy="372842"/>
          </a:xfrm>
          <a:prstGeom prst="rect">
            <a:avLst/>
          </a:prstGeom>
          <a:solidFill>
            <a:srgbClr val="254E54">
              <a:alpha val="32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91440" rtlCol="0" anchor="ctr"/>
          <a:lstStyle/>
          <a:p>
            <a:pPr algn="ctr"/>
            <a:r>
              <a:rPr lang="en-US" sz="1400" b="1" dirty="0" smtClean="0">
                <a:effectLst>
                  <a:outerShdw blurRad="50800" dist="38100" dir="2700000" algn="tl" rotWithShape="0">
                    <a:prstClr val="black">
                      <a:alpha val="40000"/>
                    </a:prstClr>
                  </a:outerShdw>
                </a:effectLst>
                <a:latin typeface="Arial"/>
                <a:cs typeface="Arial"/>
              </a:rPr>
              <a:t>PATIENT DOSE APPS</a:t>
            </a:r>
            <a:endParaRPr lang="en-US" sz="1400" dirty="0" smtClean="0">
              <a:effectLst>
                <a:outerShdw blurRad="50800" dist="38100" dir="2700000" algn="tl" rotWithShape="0">
                  <a:prstClr val="black">
                    <a:alpha val="40000"/>
                  </a:prstClr>
                </a:outerShdw>
              </a:effectLst>
              <a:latin typeface="Arial"/>
              <a:cs typeface="Arial"/>
            </a:endParaRPr>
          </a:p>
        </p:txBody>
      </p:sp>
      <p:sp>
        <p:nvSpPr>
          <p:cNvPr id="23" name="Rectangle 22"/>
          <p:cNvSpPr/>
          <p:nvPr/>
        </p:nvSpPr>
        <p:spPr>
          <a:xfrm rot="16200000">
            <a:off x="1266507" y="2441544"/>
            <a:ext cx="2590726" cy="372842"/>
          </a:xfrm>
          <a:prstGeom prst="rect">
            <a:avLst/>
          </a:prstGeom>
          <a:solidFill>
            <a:srgbClr val="254E54">
              <a:alpha val="32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91440" rtlCol="0" anchor="ctr"/>
          <a:lstStyle/>
          <a:p>
            <a:pPr algn="ctr"/>
            <a:r>
              <a:rPr lang="en-US" sz="1400" b="1" dirty="0" smtClean="0">
                <a:effectLst>
                  <a:outerShdw blurRad="50800" dist="38100" dir="2700000" algn="tl" rotWithShape="0">
                    <a:prstClr val="black">
                      <a:alpha val="40000"/>
                    </a:prstClr>
                  </a:outerShdw>
                </a:effectLst>
                <a:latin typeface="Arial"/>
                <a:cs typeface="Arial"/>
              </a:rPr>
              <a:t>ED CENTER APPS</a:t>
            </a:r>
            <a:endParaRPr lang="en-US" sz="1400" dirty="0" smtClean="0">
              <a:effectLst>
                <a:outerShdw blurRad="50800" dist="38100" dir="2700000" algn="tl" rotWithShape="0">
                  <a:prstClr val="black">
                    <a:alpha val="40000"/>
                  </a:prstClr>
                </a:outerShdw>
              </a:effectLst>
              <a:latin typeface="Arial"/>
              <a:cs typeface="Arial"/>
            </a:endParaRPr>
          </a:p>
        </p:txBody>
      </p:sp>
      <p:sp>
        <p:nvSpPr>
          <p:cNvPr id="24" name="Rectangle 23"/>
          <p:cNvSpPr/>
          <p:nvPr/>
        </p:nvSpPr>
        <p:spPr>
          <a:xfrm rot="16200000">
            <a:off x="5171167" y="2441543"/>
            <a:ext cx="2590730" cy="372841"/>
          </a:xfrm>
          <a:prstGeom prst="rect">
            <a:avLst/>
          </a:prstGeom>
          <a:solidFill>
            <a:srgbClr val="254E54">
              <a:alpha val="32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91440" rtlCol="0" anchor="ctr"/>
          <a:lstStyle/>
          <a:p>
            <a:pPr algn="ctr"/>
            <a:r>
              <a:rPr lang="en-US" sz="1400" b="1" dirty="0" smtClean="0">
                <a:effectLst>
                  <a:outerShdw blurRad="50800" dist="38100" dir="2700000" algn="tl" rotWithShape="0">
                    <a:prstClr val="black">
                      <a:alpha val="40000"/>
                    </a:prstClr>
                  </a:outerShdw>
                </a:effectLst>
                <a:latin typeface="Arial"/>
                <a:cs typeface="Arial"/>
              </a:rPr>
              <a:t>RIS  &amp; PACS</a:t>
            </a:r>
            <a:endParaRPr lang="en-US" sz="1400" dirty="0" smtClean="0">
              <a:effectLst>
                <a:outerShdw blurRad="50800" dist="38100" dir="2700000" algn="tl" rotWithShape="0">
                  <a:prstClr val="black">
                    <a:alpha val="40000"/>
                  </a:prstClr>
                </a:outerShdw>
              </a:effectLst>
              <a:latin typeface="Arial"/>
              <a:cs typeface="Arial"/>
            </a:endParaRPr>
          </a:p>
        </p:txBody>
      </p:sp>
      <p:sp>
        <p:nvSpPr>
          <p:cNvPr id="25" name="Rectangle 24"/>
          <p:cNvSpPr/>
          <p:nvPr/>
        </p:nvSpPr>
        <p:spPr>
          <a:xfrm rot="16200000">
            <a:off x="2213593" y="2441543"/>
            <a:ext cx="2590726" cy="372842"/>
          </a:xfrm>
          <a:prstGeom prst="rect">
            <a:avLst/>
          </a:prstGeom>
          <a:solidFill>
            <a:srgbClr val="254E54">
              <a:alpha val="32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91440" rtlCol="0" anchor="ctr"/>
          <a:lstStyle/>
          <a:p>
            <a:pPr algn="ctr"/>
            <a:r>
              <a:rPr lang="en-US" sz="1400" b="1" dirty="0" smtClean="0">
                <a:effectLst>
                  <a:outerShdw blurRad="50800" dist="38100" dir="2700000" algn="tl" rotWithShape="0">
                    <a:prstClr val="black">
                      <a:alpha val="40000"/>
                    </a:prstClr>
                  </a:outerShdw>
                </a:effectLst>
                <a:latin typeface="Arial"/>
                <a:cs typeface="Arial"/>
              </a:rPr>
              <a:t>SIMULATION  APPS</a:t>
            </a:r>
            <a:endParaRPr lang="en-US" sz="1400" dirty="0" smtClean="0">
              <a:effectLst>
                <a:outerShdw blurRad="50800" dist="38100" dir="2700000" algn="tl" rotWithShape="0">
                  <a:prstClr val="black">
                    <a:alpha val="40000"/>
                  </a:prstClr>
                </a:outerShdw>
              </a:effectLst>
              <a:latin typeface="Arial"/>
              <a:cs typeface="Arial"/>
            </a:endParaRPr>
          </a:p>
        </p:txBody>
      </p:sp>
      <p:sp>
        <p:nvSpPr>
          <p:cNvPr id="27" name="Rectangle 26"/>
          <p:cNvSpPr/>
          <p:nvPr/>
        </p:nvSpPr>
        <p:spPr>
          <a:xfrm rot="16200000">
            <a:off x="5696406" y="2427113"/>
            <a:ext cx="2590730" cy="372841"/>
          </a:xfrm>
          <a:prstGeom prst="rect">
            <a:avLst/>
          </a:prstGeom>
          <a:solidFill>
            <a:srgbClr val="254E54">
              <a:alpha val="32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91440" rtlCol="0" anchor="ctr"/>
          <a:lstStyle/>
          <a:p>
            <a:pPr algn="ctr"/>
            <a:r>
              <a:rPr lang="en-US" sz="1400" b="1" dirty="0" smtClean="0">
                <a:effectLst>
                  <a:outerShdw blurRad="50800" dist="38100" dir="2700000" algn="tl" rotWithShape="0">
                    <a:prstClr val="black">
                      <a:alpha val="40000"/>
                    </a:prstClr>
                  </a:outerShdw>
                </a:effectLst>
                <a:latin typeface="Arial"/>
                <a:cs typeface="Arial"/>
              </a:rPr>
              <a:t>EHR &amp; PHR</a:t>
            </a:r>
            <a:endParaRPr lang="en-US" sz="1400" dirty="0" smtClean="0">
              <a:effectLst>
                <a:outerShdw blurRad="50800" dist="38100" dir="2700000" algn="tl" rotWithShape="0">
                  <a:prstClr val="black">
                    <a:alpha val="40000"/>
                  </a:prstClr>
                </a:outerShdw>
              </a:effectLst>
              <a:latin typeface="Arial"/>
              <a:cs typeface="Arial"/>
            </a:endParaRPr>
          </a:p>
        </p:txBody>
      </p:sp>
      <p:sp>
        <p:nvSpPr>
          <p:cNvPr id="28" name="Rectangle 27"/>
          <p:cNvSpPr/>
          <p:nvPr/>
        </p:nvSpPr>
        <p:spPr>
          <a:xfrm rot="16200000">
            <a:off x="6221645" y="2441543"/>
            <a:ext cx="2590730" cy="372841"/>
          </a:xfrm>
          <a:prstGeom prst="rect">
            <a:avLst/>
          </a:prstGeom>
          <a:solidFill>
            <a:srgbClr val="254E54">
              <a:alpha val="32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91440" rtlCol="0" anchor="ctr"/>
          <a:lstStyle/>
          <a:p>
            <a:pPr algn="ctr"/>
            <a:r>
              <a:rPr lang="en-US" sz="1400" b="1" dirty="0" smtClean="0">
                <a:effectLst>
                  <a:outerShdw blurRad="50800" dist="38100" dir="2700000" algn="tl" rotWithShape="0">
                    <a:prstClr val="black">
                      <a:alpha val="40000"/>
                    </a:prstClr>
                  </a:outerShdw>
                </a:effectLst>
                <a:latin typeface="Arial"/>
                <a:cs typeface="Arial"/>
              </a:rPr>
              <a:t>SPEECH REPORTING</a:t>
            </a:r>
            <a:endParaRPr lang="en-US" sz="1400" dirty="0" smtClean="0">
              <a:effectLst>
                <a:outerShdw blurRad="50800" dist="38100" dir="2700000" algn="tl" rotWithShape="0">
                  <a:prstClr val="black">
                    <a:alpha val="40000"/>
                  </a:prstClr>
                </a:outerShdw>
              </a:effectLst>
              <a:latin typeface="Arial"/>
              <a:cs typeface="Arial"/>
            </a:endParaRPr>
          </a:p>
        </p:txBody>
      </p:sp>
      <p:sp>
        <p:nvSpPr>
          <p:cNvPr id="29" name="Rectangle 28"/>
          <p:cNvSpPr/>
          <p:nvPr/>
        </p:nvSpPr>
        <p:spPr>
          <a:xfrm rot="16200000">
            <a:off x="6746885" y="2441539"/>
            <a:ext cx="2590730" cy="372841"/>
          </a:xfrm>
          <a:prstGeom prst="rect">
            <a:avLst/>
          </a:prstGeom>
          <a:solidFill>
            <a:srgbClr val="254E54">
              <a:alpha val="32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91440" rtlCol="0" anchor="ctr"/>
          <a:lstStyle/>
          <a:p>
            <a:pPr algn="ctr"/>
            <a:r>
              <a:rPr lang="en-US" sz="1400" b="1" dirty="0" smtClean="0">
                <a:effectLst>
                  <a:outerShdw blurRad="50800" dist="38100" dir="2700000" algn="tl" rotWithShape="0">
                    <a:prstClr val="black">
                      <a:alpha val="40000"/>
                    </a:prstClr>
                  </a:outerShdw>
                </a:effectLst>
                <a:latin typeface="Arial"/>
                <a:cs typeface="Arial"/>
              </a:rPr>
              <a:t>IMAGE SHARING</a:t>
            </a:r>
            <a:endParaRPr lang="en-US" sz="1400" dirty="0" smtClean="0">
              <a:effectLst>
                <a:outerShdw blurRad="50800" dist="38100" dir="2700000" algn="tl" rotWithShape="0">
                  <a:prstClr val="black">
                    <a:alpha val="40000"/>
                  </a:prstClr>
                </a:outerShdw>
              </a:effectLst>
              <a:latin typeface="Arial"/>
              <a:cs typeface="Arial"/>
            </a:endParaRPr>
          </a:p>
        </p:txBody>
      </p:sp>
      <p:sp>
        <p:nvSpPr>
          <p:cNvPr id="30" name="Rectangle 29"/>
          <p:cNvSpPr/>
          <p:nvPr/>
        </p:nvSpPr>
        <p:spPr>
          <a:xfrm rot="16200000">
            <a:off x="7272124" y="2441539"/>
            <a:ext cx="2590730" cy="372841"/>
          </a:xfrm>
          <a:prstGeom prst="rect">
            <a:avLst/>
          </a:prstGeom>
          <a:solidFill>
            <a:srgbClr val="254E54">
              <a:alpha val="32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91440" rtlCol="0" anchor="ctr"/>
          <a:lstStyle/>
          <a:p>
            <a:pPr algn="ctr"/>
            <a:r>
              <a:rPr lang="en-US" sz="1400" b="1" dirty="0" smtClean="0">
                <a:effectLst>
                  <a:outerShdw blurRad="50800" dist="38100" dir="2700000" algn="tl" rotWithShape="0">
                    <a:prstClr val="black">
                      <a:alpha val="40000"/>
                    </a:prstClr>
                  </a:outerShdw>
                </a:effectLst>
                <a:latin typeface="Arial"/>
                <a:cs typeface="Arial"/>
              </a:rPr>
              <a:t>MEANINGFUL USE</a:t>
            </a:r>
            <a:endParaRPr lang="en-US" sz="1400" dirty="0" smtClean="0">
              <a:effectLst>
                <a:outerShdw blurRad="50800" dist="38100" dir="2700000" algn="tl" rotWithShape="0">
                  <a:prstClr val="black">
                    <a:alpha val="40000"/>
                  </a:prstClr>
                </a:outerShdw>
              </a:effectLst>
              <a:latin typeface="Arial"/>
              <a:cs typeface="Arial"/>
            </a:endParaRPr>
          </a:p>
        </p:txBody>
      </p:sp>
      <p:grpSp>
        <p:nvGrpSpPr>
          <p:cNvPr id="9" name="Group 8"/>
          <p:cNvGrpSpPr/>
          <p:nvPr/>
        </p:nvGrpSpPr>
        <p:grpSpPr>
          <a:xfrm>
            <a:off x="6004704" y="4044123"/>
            <a:ext cx="2777178" cy="1685024"/>
            <a:chOff x="6135528" y="5053078"/>
            <a:chExt cx="2845904" cy="1653692"/>
          </a:xfrm>
        </p:grpSpPr>
        <p:sp>
          <p:nvSpPr>
            <p:cNvPr id="26" name="Rectangle 25"/>
            <p:cNvSpPr/>
            <p:nvPr/>
          </p:nvSpPr>
          <p:spPr>
            <a:xfrm>
              <a:off x="6410937" y="5053078"/>
              <a:ext cx="2570495" cy="1653692"/>
            </a:xfrm>
            <a:prstGeom prst="rect">
              <a:avLst/>
            </a:prstGeom>
            <a:solidFill>
              <a:srgbClr val="254E54">
                <a:alpha val="32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91440" rtlCol="0" anchor="ctr"/>
            <a:lstStyle/>
            <a:p>
              <a:pPr algn="ctr"/>
              <a:endParaRPr lang="en-US" sz="1700" dirty="0" smtClean="0">
                <a:solidFill>
                  <a:srgbClr val="FFFFFF"/>
                </a:solidFill>
                <a:effectLst>
                  <a:outerShdw blurRad="50800" dist="38100" dir="2700000" algn="tl" rotWithShape="0">
                    <a:prstClr val="black">
                      <a:alpha val="40000"/>
                    </a:prstClr>
                  </a:outerShdw>
                </a:effectLst>
                <a:latin typeface="Arial"/>
                <a:cs typeface="Arial"/>
              </a:endParaRPr>
            </a:p>
          </p:txBody>
        </p:sp>
        <p:sp>
          <p:nvSpPr>
            <p:cNvPr id="3" name="Right Arrow 2"/>
            <p:cNvSpPr/>
            <p:nvPr/>
          </p:nvSpPr>
          <p:spPr>
            <a:xfrm>
              <a:off x="6135528" y="5228408"/>
              <a:ext cx="229508" cy="293412"/>
            </a:xfrm>
            <a:prstGeom prst="rightArrow">
              <a:avLst/>
            </a:prstGeom>
            <a:solidFill>
              <a:srgbClr val="357175">
                <a:alpha val="4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ight Arrow 31"/>
            <p:cNvSpPr/>
            <p:nvPr/>
          </p:nvSpPr>
          <p:spPr>
            <a:xfrm>
              <a:off x="6137911" y="5745028"/>
              <a:ext cx="229508" cy="293412"/>
            </a:xfrm>
            <a:prstGeom prst="rightArrow">
              <a:avLst/>
            </a:prstGeom>
            <a:solidFill>
              <a:srgbClr val="357175">
                <a:alpha val="4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ight Arrow 32"/>
            <p:cNvSpPr/>
            <p:nvPr/>
          </p:nvSpPr>
          <p:spPr>
            <a:xfrm>
              <a:off x="6140294" y="6167858"/>
              <a:ext cx="229508" cy="293412"/>
            </a:xfrm>
            <a:prstGeom prst="rightArrow">
              <a:avLst/>
            </a:prstGeom>
            <a:solidFill>
              <a:srgbClr val="357175">
                <a:alpha val="4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9" name="Rectangle 48"/>
          <p:cNvSpPr/>
          <p:nvPr/>
        </p:nvSpPr>
        <p:spPr>
          <a:xfrm>
            <a:off x="613260" y="5191058"/>
            <a:ext cx="8042244" cy="372839"/>
          </a:xfrm>
          <a:prstGeom prst="rect">
            <a:avLst/>
          </a:prstGeom>
          <a:solidFill>
            <a:srgbClr val="254E54">
              <a:alpha val="32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91440" rtlCol="0" anchor="ctr"/>
          <a:lstStyle/>
          <a:p>
            <a:r>
              <a:rPr lang="en-US" sz="1200" b="1" dirty="0" smtClean="0">
                <a:effectLst>
                  <a:outerShdw blurRad="50800" dist="38100" dir="2700000" algn="tl" rotWithShape="0">
                    <a:prstClr val="black">
                      <a:alpha val="40000"/>
                    </a:prstClr>
                  </a:outerShdw>
                </a:effectLst>
                <a:latin typeface="Arial"/>
                <a:cs typeface="Arial"/>
              </a:rPr>
              <a:t>		IMAGING STANDARDS</a:t>
            </a:r>
            <a:endParaRPr lang="en-US" sz="1200" dirty="0" smtClean="0">
              <a:effectLst>
                <a:outerShdw blurRad="50800" dist="38100" dir="2700000" algn="tl" rotWithShape="0">
                  <a:prstClr val="black">
                    <a:alpha val="40000"/>
                  </a:prstClr>
                </a:outerShdw>
              </a:effectLst>
              <a:latin typeface="Arial"/>
              <a:cs typeface="Arial"/>
            </a:endParaRPr>
          </a:p>
        </p:txBody>
      </p:sp>
      <p:sp>
        <p:nvSpPr>
          <p:cNvPr id="50" name="Rectangle 49"/>
          <p:cNvSpPr/>
          <p:nvPr/>
        </p:nvSpPr>
        <p:spPr>
          <a:xfrm>
            <a:off x="613260" y="4681010"/>
            <a:ext cx="8042244" cy="372839"/>
          </a:xfrm>
          <a:prstGeom prst="rect">
            <a:avLst/>
          </a:prstGeom>
          <a:solidFill>
            <a:srgbClr val="254E54">
              <a:alpha val="32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91440" rtlCol="0" anchor="ctr"/>
          <a:lstStyle/>
          <a:p>
            <a:r>
              <a:rPr lang="en-US" sz="1200" b="1" dirty="0" smtClean="0">
                <a:effectLst>
                  <a:outerShdw blurRad="50800" dist="38100" dir="2700000" algn="tl" rotWithShape="0">
                    <a:prstClr val="black">
                      <a:alpha val="40000"/>
                    </a:prstClr>
                  </a:outerShdw>
                </a:effectLst>
                <a:latin typeface="Arial"/>
                <a:cs typeface="Arial"/>
              </a:rPr>
              <a:t>		ACR CONTENT</a:t>
            </a:r>
            <a:endParaRPr lang="en-US" sz="1200" dirty="0" smtClean="0">
              <a:effectLst>
                <a:outerShdw blurRad="50800" dist="38100" dir="2700000" algn="tl" rotWithShape="0">
                  <a:prstClr val="black">
                    <a:alpha val="40000"/>
                  </a:prstClr>
                </a:outerShdw>
              </a:effectLst>
              <a:latin typeface="Arial"/>
              <a:cs typeface="Arial"/>
            </a:endParaRPr>
          </a:p>
        </p:txBody>
      </p:sp>
      <p:sp>
        <p:nvSpPr>
          <p:cNvPr id="51" name="Rectangle 50"/>
          <p:cNvSpPr/>
          <p:nvPr/>
        </p:nvSpPr>
        <p:spPr>
          <a:xfrm>
            <a:off x="613260" y="4159704"/>
            <a:ext cx="8042244" cy="372839"/>
          </a:xfrm>
          <a:prstGeom prst="rect">
            <a:avLst/>
          </a:prstGeom>
          <a:solidFill>
            <a:srgbClr val="254E54">
              <a:alpha val="32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91440" rtlCol="0" anchor="ctr"/>
          <a:lstStyle/>
          <a:p>
            <a:r>
              <a:rPr lang="en-US" sz="1200" b="1" dirty="0" smtClean="0">
                <a:effectLst>
                  <a:outerShdw blurRad="50800" dist="38100" dir="2700000" algn="tl" rotWithShape="0">
                    <a:prstClr val="black">
                      <a:alpha val="40000"/>
                    </a:prstClr>
                  </a:outerShdw>
                </a:effectLst>
                <a:latin typeface="Arial"/>
                <a:cs typeface="Arial"/>
              </a:rPr>
              <a:t>		APPLICATION SHARING</a:t>
            </a:r>
            <a:endParaRPr lang="en-US" sz="1200" dirty="0">
              <a:effectLst>
                <a:outerShdw blurRad="50800" dist="38100" dir="2700000" algn="tl" rotWithShape="0">
                  <a:prstClr val="black">
                    <a:alpha val="40000"/>
                  </a:prstClr>
                </a:outerShdw>
              </a:effectLst>
              <a:latin typeface="Arial"/>
              <a:cs typeface="Arial"/>
            </a:endParaRPr>
          </a:p>
        </p:txBody>
      </p:sp>
      <p:sp>
        <p:nvSpPr>
          <p:cNvPr id="7" name="Rectangle 6"/>
          <p:cNvSpPr/>
          <p:nvPr/>
        </p:nvSpPr>
        <p:spPr>
          <a:xfrm>
            <a:off x="619601" y="4687340"/>
            <a:ext cx="5246181" cy="372839"/>
          </a:xfrm>
          <a:prstGeom prst="rect">
            <a:avLst/>
          </a:prstGeom>
          <a:solidFill>
            <a:srgbClr val="254E54">
              <a:alpha val="32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91440" rtlCol="0" anchor="ctr"/>
          <a:lstStyle/>
          <a:p>
            <a:r>
              <a:rPr lang="en-US" sz="1200" b="1" dirty="0" smtClean="0">
                <a:effectLst>
                  <a:outerShdw blurRad="50800" dist="38100" dir="2700000" algn="tl" rotWithShape="0">
                    <a:prstClr val="black">
                      <a:alpha val="40000"/>
                    </a:prstClr>
                  </a:outerShdw>
                </a:effectLst>
                <a:latin typeface="Arial"/>
                <a:cs typeface="Arial"/>
              </a:rPr>
              <a:t>		ACR CONTENT</a:t>
            </a:r>
            <a:endParaRPr lang="en-US" sz="1200" dirty="0" smtClean="0">
              <a:effectLst>
                <a:outerShdw blurRad="50800" dist="38100" dir="2700000" algn="tl" rotWithShape="0">
                  <a:prstClr val="black">
                    <a:alpha val="40000"/>
                  </a:prstClr>
                </a:outerShdw>
              </a:effectLst>
              <a:latin typeface="Arial"/>
              <a:cs typeface="Arial"/>
            </a:endParaRPr>
          </a:p>
        </p:txBody>
      </p:sp>
      <p:sp>
        <p:nvSpPr>
          <p:cNvPr id="5" name="Rectangle 4"/>
          <p:cNvSpPr/>
          <p:nvPr/>
        </p:nvSpPr>
        <p:spPr>
          <a:xfrm>
            <a:off x="619601" y="5197388"/>
            <a:ext cx="5246181" cy="372839"/>
          </a:xfrm>
          <a:prstGeom prst="rect">
            <a:avLst/>
          </a:prstGeom>
          <a:solidFill>
            <a:srgbClr val="254E54">
              <a:alpha val="32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91440" rtlCol="0" anchor="ctr"/>
          <a:lstStyle/>
          <a:p>
            <a:r>
              <a:rPr lang="en-US" sz="1200" b="1" dirty="0" smtClean="0">
                <a:effectLst>
                  <a:outerShdw blurRad="50800" dist="38100" dir="2700000" algn="tl" rotWithShape="0">
                    <a:prstClr val="black">
                      <a:alpha val="40000"/>
                    </a:prstClr>
                  </a:outerShdw>
                </a:effectLst>
                <a:latin typeface="Arial"/>
                <a:cs typeface="Arial"/>
              </a:rPr>
              <a:t>		IMAGING STANDARDS</a:t>
            </a:r>
            <a:endParaRPr lang="en-US" sz="1200" dirty="0" smtClean="0">
              <a:effectLst>
                <a:outerShdw blurRad="50800" dist="38100" dir="2700000" algn="tl" rotWithShape="0">
                  <a:prstClr val="black">
                    <a:alpha val="40000"/>
                  </a:prstClr>
                </a:outerShdw>
              </a:effectLst>
              <a:latin typeface="Arial"/>
              <a:cs typeface="Arial"/>
            </a:endParaRPr>
          </a:p>
        </p:txBody>
      </p:sp>
      <p:sp>
        <p:nvSpPr>
          <p:cNvPr id="31" name="Rectangle 30"/>
          <p:cNvSpPr/>
          <p:nvPr/>
        </p:nvSpPr>
        <p:spPr>
          <a:xfrm>
            <a:off x="619601" y="4166034"/>
            <a:ext cx="5246181" cy="372839"/>
          </a:xfrm>
          <a:prstGeom prst="rect">
            <a:avLst/>
          </a:prstGeom>
          <a:solidFill>
            <a:srgbClr val="254E54">
              <a:alpha val="32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91440" rtlCol="0" anchor="ctr"/>
          <a:lstStyle/>
          <a:p>
            <a:r>
              <a:rPr lang="en-US" sz="1200" b="1" dirty="0" smtClean="0">
                <a:effectLst>
                  <a:outerShdw blurRad="50800" dist="38100" dir="2700000" algn="tl" rotWithShape="0">
                    <a:prstClr val="black">
                      <a:alpha val="40000"/>
                    </a:prstClr>
                  </a:outerShdw>
                </a:effectLst>
                <a:latin typeface="Arial"/>
                <a:cs typeface="Arial"/>
              </a:rPr>
              <a:t>		APPLICATION SHARING</a:t>
            </a:r>
            <a:endParaRPr lang="en-US" sz="1200" dirty="0">
              <a:effectLst>
                <a:outerShdw blurRad="50800" dist="38100" dir="2700000" algn="tl" rotWithShape="0">
                  <a:prstClr val="black">
                    <a:alpha val="40000"/>
                  </a:prstClr>
                </a:outerShdw>
              </a:effectLst>
              <a:latin typeface="Arial"/>
              <a:cs typeface="Arial"/>
            </a:endParaRPr>
          </a:p>
        </p:txBody>
      </p:sp>
      <p:sp>
        <p:nvSpPr>
          <p:cNvPr id="52" name="TextBox 51"/>
          <p:cNvSpPr txBox="1"/>
          <p:nvPr/>
        </p:nvSpPr>
        <p:spPr>
          <a:xfrm>
            <a:off x="0" y="5926512"/>
            <a:ext cx="9143999" cy="584776"/>
          </a:xfrm>
          <a:prstGeom prst="rect">
            <a:avLst/>
          </a:prstGeom>
          <a:noFill/>
          <a:ln>
            <a:noFill/>
          </a:ln>
          <a:effectLst>
            <a:glow rad="101600">
              <a:schemeClr val="bg2">
                <a:lumMod val="50000"/>
                <a:lumOff val="50000"/>
                <a:alpha val="78000"/>
              </a:schemeClr>
            </a:glow>
          </a:effectLst>
        </p:spPr>
        <p:txBody>
          <a:bodyPr wrap="square" rtlCol="0">
            <a:spAutoFit/>
          </a:bodyPr>
          <a:lstStyle/>
          <a:p>
            <a:pPr algn="ctr"/>
            <a:r>
              <a:rPr lang="en-US" sz="3200" dirty="0" smtClean="0">
                <a:solidFill>
                  <a:srgbClr val="6E69A3"/>
                </a:solidFill>
                <a:latin typeface="Arial"/>
                <a:cs typeface="Arial"/>
              </a:rPr>
              <a:t>IMAGING 3.0 TECHNICAL FRAMEWORK</a:t>
            </a:r>
            <a:endParaRPr lang="en-US" sz="3200" dirty="0">
              <a:solidFill>
                <a:srgbClr val="6E69A3"/>
              </a:solidFill>
              <a:latin typeface="Arial"/>
              <a:cs typeface="Arial"/>
            </a:endParaRPr>
          </a:p>
        </p:txBody>
      </p:sp>
      <p:cxnSp>
        <p:nvCxnSpPr>
          <p:cNvPr id="36" name="Straight Connector 35"/>
          <p:cNvCxnSpPr/>
          <p:nvPr/>
        </p:nvCxnSpPr>
        <p:spPr>
          <a:xfrm>
            <a:off x="-66837" y="787400"/>
            <a:ext cx="9210837" cy="0"/>
          </a:xfrm>
          <a:prstGeom prst="line">
            <a:avLst/>
          </a:prstGeom>
          <a:ln>
            <a:solidFill>
              <a:srgbClr val="94CC3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950841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anim calcmode="lin" valueType="num">
                                      <p:cBhvr>
                                        <p:cTn id="31" dur="500" fill="hold"/>
                                        <p:tgtEl>
                                          <p:spTgt spid="11"/>
                                        </p:tgtEl>
                                        <p:attrNameLst>
                                          <p:attrName>ppt_x</p:attrName>
                                        </p:attrNameLst>
                                      </p:cBhvr>
                                      <p:tavLst>
                                        <p:tav tm="0">
                                          <p:val>
                                            <p:strVal val="#ppt_x"/>
                                          </p:val>
                                        </p:tav>
                                        <p:tav tm="100000">
                                          <p:val>
                                            <p:strVal val="#ppt_x"/>
                                          </p:val>
                                        </p:tav>
                                      </p:tavLst>
                                    </p:anim>
                                    <p:anim calcmode="lin" valueType="num">
                                      <p:cBhvr>
                                        <p:cTn id="32" dur="500" fill="hold"/>
                                        <p:tgtEl>
                                          <p:spTgt spid="11"/>
                                        </p:tgtEl>
                                        <p:attrNameLst>
                                          <p:attrName>ppt_y</p:attrName>
                                        </p:attrNameLst>
                                      </p:cBhvr>
                                      <p:tavLst>
                                        <p:tav tm="0">
                                          <p:val>
                                            <p:strVal val="#ppt_y+.1"/>
                                          </p:val>
                                        </p:tav>
                                        <p:tav tm="100000">
                                          <p:val>
                                            <p:strVal val="#ppt_y"/>
                                          </p:val>
                                        </p:tav>
                                      </p:tavLst>
                                    </p:anim>
                                  </p:childTnLst>
                                </p:cTn>
                              </p:par>
                            </p:childTnLst>
                          </p:cTn>
                        </p:par>
                        <p:par>
                          <p:cTn id="33" fill="hold">
                            <p:stCondLst>
                              <p:cond delay="500"/>
                            </p:stCondLst>
                            <p:childTnLst>
                              <p:par>
                                <p:cTn id="34" presetID="22" presetClass="entr" presetSubtype="4" fill="hold" grpId="0" nodeType="afterEffect">
                                  <p:stCondLst>
                                    <p:cond delay="10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par>
                                <p:cTn id="37" presetID="22" presetClass="entr" presetSubtype="4" fill="hold" grpId="0" nodeType="withEffect">
                                  <p:stCondLst>
                                    <p:cond delay="10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par>
                                <p:cTn id="40" presetID="22" presetClass="entr" presetSubtype="4" fill="hold" grpId="0" nodeType="withEffect">
                                  <p:stCondLst>
                                    <p:cond delay="20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par>
                                <p:cTn id="43" presetID="22" presetClass="entr" presetSubtype="4" fill="hold" grpId="0" nodeType="withEffect">
                                  <p:stCondLst>
                                    <p:cond delay="30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par>
                                <p:cTn id="46" presetID="22" presetClass="entr" presetSubtype="4" fill="hold" grpId="0" nodeType="withEffect">
                                  <p:stCondLst>
                                    <p:cond delay="40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par>
                                <p:cTn id="49" presetID="22" presetClass="entr" presetSubtype="4" fill="hold" grpId="0" nodeType="withEffect">
                                  <p:stCondLst>
                                    <p:cond delay="50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par>
                                <p:cTn id="52" presetID="22" presetClass="entr" presetSubtype="4" fill="hold" grpId="0" nodeType="withEffect">
                                  <p:stCondLst>
                                    <p:cond delay="60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par>
                                <p:cTn id="55" presetID="22" presetClass="entr" presetSubtype="4" fill="hold" grpId="0" nodeType="withEffect">
                                  <p:stCondLst>
                                    <p:cond delay="70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par>
                                <p:cTn id="58" presetID="22" presetClass="entr" presetSubtype="4" fill="hold" grpId="0" nodeType="withEffect">
                                  <p:stCondLst>
                                    <p:cond delay="80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500"/>
                                        <p:tgtEl>
                                          <p:spTgt spid="20"/>
                                        </p:tgtEl>
                                      </p:cBhvr>
                                    </p:animEffect>
                                  </p:childTnLst>
                                </p:cTn>
                              </p:par>
                              <p:par>
                                <p:cTn id="61" presetID="22" presetClass="entr" presetSubtype="4" fill="hold" grpId="0" nodeType="withEffect">
                                  <p:stCondLst>
                                    <p:cond delay="900"/>
                                  </p:stCondLst>
                                  <p:childTnLst>
                                    <p:set>
                                      <p:cBhvr>
                                        <p:cTn id="62" dur="1" fill="hold">
                                          <p:stCondLst>
                                            <p:cond delay="0"/>
                                          </p:stCondLst>
                                        </p:cTn>
                                        <p:tgtEl>
                                          <p:spTgt spid="21"/>
                                        </p:tgtEl>
                                        <p:attrNameLst>
                                          <p:attrName>style.visibility</p:attrName>
                                        </p:attrNameLst>
                                      </p:cBhvr>
                                      <p:to>
                                        <p:strVal val="visible"/>
                                      </p:to>
                                    </p:set>
                                    <p:animEffect transition="in" filter="wipe(down)">
                                      <p:cBhvr>
                                        <p:cTn id="63" dur="500"/>
                                        <p:tgtEl>
                                          <p:spTgt spid="21"/>
                                        </p:tgtEl>
                                      </p:cBhvr>
                                    </p:animEffect>
                                  </p:childTnLst>
                                </p:cTn>
                              </p:par>
                              <p:par>
                                <p:cTn id="64" presetID="22" presetClass="entr" presetSubtype="4" fill="hold" grpId="0" nodeType="withEffect">
                                  <p:stCondLst>
                                    <p:cond delay="100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left)">
                                      <p:cBhvr>
                                        <p:cTn id="71" dur="500"/>
                                        <p:tgtEl>
                                          <p:spTgt spid="9"/>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left)">
                                      <p:cBhvr>
                                        <p:cTn id="74" dur="500"/>
                                        <p:tgtEl>
                                          <p:spTgt spid="4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left)">
                                      <p:cBhvr>
                                        <p:cTn id="79" dur="500"/>
                                        <p:tgtEl>
                                          <p:spTgt spid="49"/>
                                        </p:tgtEl>
                                      </p:cBhvr>
                                    </p:animEffect>
                                  </p:childTnLst>
                                </p:cTn>
                              </p:par>
                              <p:par>
                                <p:cTn id="80" presetID="22" presetClass="exit" presetSubtype="8" fill="hold" grpId="1" nodeType="withEffect">
                                  <p:stCondLst>
                                    <p:cond delay="0"/>
                                  </p:stCondLst>
                                  <p:childTnLst>
                                    <p:animEffect transition="out" filter="wipe(left)">
                                      <p:cBhvr>
                                        <p:cTn id="81" dur="500"/>
                                        <p:tgtEl>
                                          <p:spTgt spid="5"/>
                                        </p:tgtEl>
                                      </p:cBhvr>
                                    </p:animEffect>
                                    <p:set>
                                      <p:cBhvr>
                                        <p:cTn id="82" dur="1" fill="hold">
                                          <p:stCondLst>
                                            <p:cond delay="499"/>
                                          </p:stCondLst>
                                        </p:cTn>
                                        <p:tgtEl>
                                          <p:spTgt spid="5"/>
                                        </p:tgtEl>
                                        <p:attrNameLst>
                                          <p:attrName>style.visibility</p:attrName>
                                        </p:attrNameLst>
                                      </p:cBhvr>
                                      <p:to>
                                        <p:strVal val="hidden"/>
                                      </p:to>
                                    </p:set>
                                  </p:childTnLst>
                                </p:cTn>
                              </p:par>
                              <p:par>
                                <p:cTn id="83" presetID="22" presetClass="entr" presetSubtype="8"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wipe(left)">
                                      <p:cBhvr>
                                        <p:cTn id="85" dur="500"/>
                                        <p:tgtEl>
                                          <p:spTgt spid="50"/>
                                        </p:tgtEl>
                                      </p:cBhvr>
                                    </p:animEffect>
                                  </p:childTnLst>
                                </p:cTn>
                              </p:par>
                              <p:par>
                                <p:cTn id="86" presetID="22" presetClass="exit" presetSubtype="8" fill="hold" grpId="1" nodeType="withEffect">
                                  <p:stCondLst>
                                    <p:cond delay="0"/>
                                  </p:stCondLst>
                                  <p:childTnLst>
                                    <p:animEffect transition="out" filter="wipe(left)">
                                      <p:cBhvr>
                                        <p:cTn id="87" dur="500"/>
                                        <p:tgtEl>
                                          <p:spTgt spid="7"/>
                                        </p:tgtEl>
                                      </p:cBhvr>
                                    </p:animEffect>
                                    <p:set>
                                      <p:cBhvr>
                                        <p:cTn id="88" dur="1" fill="hold">
                                          <p:stCondLst>
                                            <p:cond delay="499"/>
                                          </p:stCondLst>
                                        </p:cTn>
                                        <p:tgtEl>
                                          <p:spTgt spid="7"/>
                                        </p:tgtEl>
                                        <p:attrNameLst>
                                          <p:attrName>style.visibility</p:attrName>
                                        </p:attrNameLst>
                                      </p:cBhvr>
                                      <p:to>
                                        <p:strVal val="hidden"/>
                                      </p:to>
                                    </p:set>
                                  </p:childTnLst>
                                </p:cTn>
                              </p:par>
                              <p:par>
                                <p:cTn id="89" presetID="22" presetClass="entr" presetSubtype="8"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wipe(left)">
                                      <p:cBhvr>
                                        <p:cTn id="91" dur="500"/>
                                        <p:tgtEl>
                                          <p:spTgt spid="51"/>
                                        </p:tgtEl>
                                      </p:cBhvr>
                                    </p:animEffect>
                                  </p:childTnLst>
                                </p:cTn>
                              </p:par>
                              <p:par>
                                <p:cTn id="92" presetID="22" presetClass="exit" presetSubtype="8" fill="hold" grpId="1" nodeType="withEffect">
                                  <p:stCondLst>
                                    <p:cond delay="0"/>
                                  </p:stCondLst>
                                  <p:childTnLst>
                                    <p:animEffect transition="out" filter="wipe(left)">
                                      <p:cBhvr>
                                        <p:cTn id="93" dur="500"/>
                                        <p:tgtEl>
                                          <p:spTgt spid="31"/>
                                        </p:tgtEl>
                                      </p:cBhvr>
                                    </p:animEffect>
                                    <p:set>
                                      <p:cBhvr>
                                        <p:cTn id="94" dur="1" fill="hold">
                                          <p:stCondLst>
                                            <p:cond delay="499"/>
                                          </p:stCondLst>
                                        </p:cTn>
                                        <p:tgtEl>
                                          <p:spTgt spid="3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wipe(down)">
                                      <p:cBhvr>
                                        <p:cTn id="99" dur="500"/>
                                        <p:tgtEl>
                                          <p:spTgt spid="24"/>
                                        </p:tgtEl>
                                      </p:cBhvr>
                                    </p:animEffect>
                                  </p:childTnLst>
                                </p:cTn>
                              </p:par>
                              <p:par>
                                <p:cTn id="100" presetID="22" presetClass="entr" presetSubtype="4" fill="hold" grpId="0" nodeType="withEffect">
                                  <p:stCondLst>
                                    <p:cond delay="100"/>
                                  </p:stCondLst>
                                  <p:childTnLst>
                                    <p:set>
                                      <p:cBhvr>
                                        <p:cTn id="101" dur="1" fill="hold">
                                          <p:stCondLst>
                                            <p:cond delay="0"/>
                                          </p:stCondLst>
                                        </p:cTn>
                                        <p:tgtEl>
                                          <p:spTgt spid="27"/>
                                        </p:tgtEl>
                                        <p:attrNameLst>
                                          <p:attrName>style.visibility</p:attrName>
                                        </p:attrNameLst>
                                      </p:cBhvr>
                                      <p:to>
                                        <p:strVal val="visible"/>
                                      </p:to>
                                    </p:set>
                                    <p:animEffect transition="in" filter="wipe(down)">
                                      <p:cBhvr>
                                        <p:cTn id="102" dur="500"/>
                                        <p:tgtEl>
                                          <p:spTgt spid="27"/>
                                        </p:tgtEl>
                                      </p:cBhvr>
                                    </p:animEffect>
                                  </p:childTnLst>
                                </p:cTn>
                              </p:par>
                              <p:par>
                                <p:cTn id="103" presetID="22" presetClass="entr" presetSubtype="4" fill="hold" grpId="0" nodeType="withEffect">
                                  <p:stCondLst>
                                    <p:cond delay="200"/>
                                  </p:stCondLst>
                                  <p:childTnLst>
                                    <p:set>
                                      <p:cBhvr>
                                        <p:cTn id="104" dur="1" fill="hold">
                                          <p:stCondLst>
                                            <p:cond delay="0"/>
                                          </p:stCondLst>
                                        </p:cTn>
                                        <p:tgtEl>
                                          <p:spTgt spid="28"/>
                                        </p:tgtEl>
                                        <p:attrNameLst>
                                          <p:attrName>style.visibility</p:attrName>
                                        </p:attrNameLst>
                                      </p:cBhvr>
                                      <p:to>
                                        <p:strVal val="visible"/>
                                      </p:to>
                                    </p:set>
                                    <p:animEffect transition="in" filter="wipe(down)">
                                      <p:cBhvr>
                                        <p:cTn id="105" dur="500"/>
                                        <p:tgtEl>
                                          <p:spTgt spid="28"/>
                                        </p:tgtEl>
                                      </p:cBhvr>
                                    </p:animEffect>
                                  </p:childTnLst>
                                </p:cTn>
                              </p:par>
                              <p:par>
                                <p:cTn id="106" presetID="22" presetClass="entr" presetSubtype="4" fill="hold" grpId="0" nodeType="withEffect">
                                  <p:stCondLst>
                                    <p:cond delay="300"/>
                                  </p:stCondLst>
                                  <p:childTnLst>
                                    <p:set>
                                      <p:cBhvr>
                                        <p:cTn id="107" dur="1" fill="hold">
                                          <p:stCondLst>
                                            <p:cond delay="0"/>
                                          </p:stCondLst>
                                        </p:cTn>
                                        <p:tgtEl>
                                          <p:spTgt spid="29"/>
                                        </p:tgtEl>
                                        <p:attrNameLst>
                                          <p:attrName>style.visibility</p:attrName>
                                        </p:attrNameLst>
                                      </p:cBhvr>
                                      <p:to>
                                        <p:strVal val="visible"/>
                                      </p:to>
                                    </p:set>
                                    <p:animEffect transition="in" filter="wipe(down)">
                                      <p:cBhvr>
                                        <p:cTn id="108" dur="500"/>
                                        <p:tgtEl>
                                          <p:spTgt spid="29"/>
                                        </p:tgtEl>
                                      </p:cBhvr>
                                    </p:animEffect>
                                  </p:childTnLst>
                                </p:cTn>
                              </p:par>
                              <p:par>
                                <p:cTn id="109" presetID="22" presetClass="entr" presetSubtype="4" fill="hold" grpId="0" nodeType="withEffect">
                                  <p:stCondLst>
                                    <p:cond delay="400"/>
                                  </p:stCondLst>
                                  <p:childTnLst>
                                    <p:set>
                                      <p:cBhvr>
                                        <p:cTn id="110" dur="1" fill="hold">
                                          <p:stCondLst>
                                            <p:cond delay="0"/>
                                          </p:stCondLst>
                                        </p:cTn>
                                        <p:tgtEl>
                                          <p:spTgt spid="30"/>
                                        </p:tgtEl>
                                        <p:attrNameLst>
                                          <p:attrName>style.visibility</p:attrName>
                                        </p:attrNameLst>
                                      </p:cBhvr>
                                      <p:to>
                                        <p:strVal val="visible"/>
                                      </p:to>
                                    </p:set>
                                    <p:animEffect transition="in" filter="wipe(down)">
                                      <p:cBhvr>
                                        <p:cTn id="111" dur="500"/>
                                        <p:tgtEl>
                                          <p:spTgt spid="30"/>
                                        </p:tgtEl>
                                      </p:cBhvr>
                                    </p:animEffect>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500"/>
                                        <p:tgtEl>
                                          <p:spTgt spid="52"/>
                                        </p:tgtEl>
                                      </p:cBhvr>
                                    </p:animEffect>
                                    <p:anim calcmode="lin" valueType="num">
                                      <p:cBhvr>
                                        <p:cTn id="117" dur="500" fill="hold"/>
                                        <p:tgtEl>
                                          <p:spTgt spid="52"/>
                                        </p:tgtEl>
                                        <p:attrNameLst>
                                          <p:attrName>ppt_x</p:attrName>
                                        </p:attrNameLst>
                                      </p:cBhvr>
                                      <p:tavLst>
                                        <p:tav tm="0">
                                          <p:val>
                                            <p:strVal val="#ppt_x"/>
                                          </p:val>
                                        </p:tav>
                                        <p:tav tm="100000">
                                          <p:val>
                                            <p:strVal val="#ppt_x"/>
                                          </p:val>
                                        </p:tav>
                                      </p:tavLst>
                                    </p:anim>
                                    <p:anim calcmode="lin" valueType="num">
                                      <p:cBhvr>
                                        <p:cTn id="118" dur="5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8" grpId="0"/>
      <p:bldP spid="11" grpId="0"/>
      <p:bldP spid="6" grpId="0" animBg="1"/>
      <p:bldP spid="8" grpId="0" animBg="1"/>
      <p:bldP spid="12" grpId="0" animBg="1"/>
      <p:bldP spid="14" grpId="0" animBg="1"/>
      <p:bldP spid="15" grpId="0" animBg="1"/>
      <p:bldP spid="18" grpId="0" animBg="1"/>
      <p:bldP spid="19" grpId="0" animBg="1"/>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49" grpId="0" animBg="1"/>
      <p:bldP spid="50" grpId="0" animBg="1"/>
      <p:bldP spid="51" grpId="0" animBg="1"/>
      <p:bldP spid="7" grpId="0" animBg="1"/>
      <p:bldP spid="7" grpId="1" animBg="1"/>
      <p:bldP spid="5" grpId="0" animBg="1"/>
      <p:bldP spid="5" grpId="1" animBg="1"/>
      <p:bldP spid="31" grpId="0" animBg="1"/>
      <p:bldP spid="31" grpId="1" animBg="1"/>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97307" y="222288"/>
            <a:ext cx="3119163" cy="584776"/>
          </a:xfrm>
          <a:prstGeom prst="rect">
            <a:avLst/>
          </a:prstGeom>
        </p:spPr>
        <p:txBody>
          <a:bodyPr wrap="none">
            <a:spAutoFit/>
          </a:bodyPr>
          <a:lstStyle/>
          <a:p>
            <a:r>
              <a:rPr lang="en-US" sz="3200" dirty="0">
                <a:latin typeface="+mj-lt"/>
                <a:ea typeface="ＭＳ Ｐゴシック" pitchFamily="34" charset="-128"/>
                <a:cs typeface="+mj-cs"/>
              </a:rPr>
              <a:t>Our</a:t>
            </a:r>
            <a:r>
              <a:rPr lang="en-US" sz="2800" cap="small"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Arial"/>
                <a:cs typeface="Arial"/>
              </a:rPr>
              <a:t> </a:t>
            </a:r>
            <a:r>
              <a:rPr lang="en-US" sz="3200" dirty="0">
                <a:latin typeface="+mj-lt"/>
                <a:ea typeface="ＭＳ Ｐゴシック" pitchFamily="34" charset="-128"/>
                <a:cs typeface="+mj-cs"/>
              </a:rPr>
              <a:t>Future</a:t>
            </a:r>
            <a:r>
              <a:rPr lang="en-US" sz="2800" cap="small"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Arial"/>
                <a:cs typeface="Arial"/>
              </a:rPr>
              <a:t> </a:t>
            </a:r>
            <a:r>
              <a:rPr lang="en-US" sz="3200" dirty="0">
                <a:latin typeface="+mj-lt"/>
                <a:ea typeface="ＭＳ Ｐゴシック" pitchFamily="34" charset="-128"/>
                <a:cs typeface="+mj-cs"/>
              </a:rPr>
              <a:t>State</a:t>
            </a:r>
          </a:p>
        </p:txBody>
      </p:sp>
      <p:graphicFrame>
        <p:nvGraphicFramePr>
          <p:cNvPr id="4" name="Table 3"/>
          <p:cNvGraphicFramePr>
            <a:graphicFrameLocks noGrp="1"/>
          </p:cNvGraphicFramePr>
          <p:nvPr>
            <p:extLst>
              <p:ext uri="{D42A27DB-BD31-4B8C-83A1-F6EECF244321}">
                <p14:modId xmlns:p14="http://schemas.microsoft.com/office/powerpoint/2010/main" val="1292899010"/>
              </p:ext>
            </p:extLst>
          </p:nvPr>
        </p:nvGraphicFramePr>
        <p:xfrm>
          <a:off x="641243" y="1024701"/>
          <a:ext cx="7474663" cy="2861656"/>
        </p:xfrm>
        <a:graphic>
          <a:graphicData uri="http://schemas.openxmlformats.org/drawingml/2006/table">
            <a:tbl>
              <a:tblPr firstRow="1" bandRow="1">
                <a:tableStyleId>{93296810-A885-4BE3-A3E7-6D5BEEA58F35}</a:tableStyleId>
              </a:tblPr>
              <a:tblGrid>
                <a:gridCol w="354754"/>
                <a:gridCol w="1519813"/>
                <a:gridCol w="1400024"/>
                <a:gridCol w="1400024"/>
                <a:gridCol w="1400024"/>
                <a:gridCol w="1400024"/>
              </a:tblGrid>
              <a:tr h="217093">
                <a:tc gridSpan="2">
                  <a:txBody>
                    <a:bodyPr/>
                    <a:lstStyle/>
                    <a:p>
                      <a:pPr algn="ctr" fontAlgn="b"/>
                      <a:r>
                        <a:rPr lang="en-US" sz="1600" b="0" u="none" strike="noStrike" cap="small" dirty="0">
                          <a:solidFill>
                            <a:srgbClr val="000000"/>
                          </a:solidFill>
                          <a:effectLst/>
                        </a:rPr>
                        <a:t> </a:t>
                      </a:r>
                      <a:r>
                        <a:rPr lang="en-US" sz="1600" b="0" u="none" strike="noStrike" cap="small" dirty="0" smtClean="0">
                          <a:solidFill>
                            <a:srgbClr val="000000"/>
                          </a:solidFill>
                          <a:effectLst/>
                        </a:rPr>
                        <a:t>Innovation</a:t>
                      </a:r>
                      <a:endParaRPr lang="en-US" sz="1600" b="0" i="0" u="none" strike="noStrike" cap="small" dirty="0">
                        <a:solidFill>
                          <a:srgbClr val="000000"/>
                        </a:solidFill>
                        <a:effectLst/>
                        <a:latin typeface="Calibri"/>
                      </a:endParaRPr>
                    </a:p>
                  </a:txBody>
                  <a:tcPr marL="12700" marR="12700" marT="12700" marB="0" anchor="ctr">
                    <a:lnL w="38100" cap="flat" cmpd="sng" algn="ctr">
                      <a:solidFill>
                        <a:prstClr val="white">
                          <a:lumMod val="50000"/>
                        </a:prstClr>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lumMod val="50000"/>
                        </a:prstClr>
                      </a:solidFill>
                      <a:prstDash val="solid"/>
                      <a:round/>
                      <a:headEnd type="none" w="med" len="med"/>
                      <a:tailEnd type="none" w="med" len="med"/>
                    </a:lnT>
                    <a:lnB w="285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tc hMerge="1">
                  <a:txBody>
                    <a:bodyPr/>
                    <a:lstStyle/>
                    <a:p>
                      <a:pPr algn="ctr" fontAlgn="b"/>
                      <a:endParaRPr lang="en-US" sz="1600" b="0" i="0" u="none" strike="noStrike" cap="small" dirty="0">
                        <a:solidFill>
                          <a:schemeClr val="tx1"/>
                        </a:solidFill>
                        <a:effectLst/>
                        <a:latin typeface="Calibri"/>
                      </a:endParaRPr>
                    </a:p>
                  </a:txBody>
                  <a:tcPr marL="12700" marR="12700" marT="12700" marB="0" anchor="ctr">
                    <a:lnL w="12700" cmpd="sng">
                      <a:noFill/>
                    </a:lnL>
                    <a:lnR w="12700"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tc>
                  <a:txBody>
                    <a:bodyPr/>
                    <a:lstStyle/>
                    <a:p>
                      <a:pPr algn="ctr" fontAlgn="b"/>
                      <a:r>
                        <a:rPr lang="en-US" sz="1600" b="0" u="none" strike="noStrike" cap="small" dirty="0" smtClean="0">
                          <a:solidFill>
                            <a:srgbClr val="000000"/>
                          </a:solidFill>
                          <a:effectLst/>
                        </a:rPr>
                        <a:t>Productivity</a:t>
                      </a:r>
                      <a:endParaRPr lang="en-US" sz="1600" b="0" i="0" u="none" strike="noStrike" cap="small" dirty="0">
                        <a:solidFill>
                          <a:srgbClr val="000000"/>
                        </a:solidFill>
                        <a:effectLst/>
                        <a:latin typeface="Calibri"/>
                      </a:endParaRPr>
                    </a:p>
                  </a:txBody>
                  <a:tcPr marL="12700" marR="12700" marT="1270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lumMod val="50000"/>
                        </a:prstClr>
                      </a:solidFill>
                      <a:prstDash val="solid"/>
                      <a:round/>
                      <a:headEnd type="none" w="med" len="med"/>
                      <a:tailEnd type="none" w="med" len="med"/>
                    </a:lnT>
                    <a:lnB w="285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tc>
                  <a:txBody>
                    <a:bodyPr/>
                    <a:lstStyle/>
                    <a:p>
                      <a:pPr algn="ctr" fontAlgn="b"/>
                      <a:r>
                        <a:rPr lang="en-US" sz="1600" b="0" u="none" strike="noStrike" cap="small" dirty="0" smtClean="0">
                          <a:solidFill>
                            <a:srgbClr val="000000"/>
                          </a:solidFill>
                          <a:effectLst/>
                        </a:rPr>
                        <a:t>Profitability</a:t>
                      </a:r>
                      <a:endParaRPr lang="en-US" sz="1600" b="0" i="0" u="none" strike="noStrike" cap="small" dirty="0">
                        <a:solidFill>
                          <a:srgbClr val="000000"/>
                        </a:solidFill>
                        <a:effectLst/>
                        <a:latin typeface="Calibri"/>
                      </a:endParaRPr>
                    </a:p>
                  </a:txBody>
                  <a:tcPr marL="12700" marR="12700" marT="1270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lumMod val="50000"/>
                        </a:prstClr>
                      </a:solidFill>
                      <a:prstDash val="solid"/>
                      <a:round/>
                      <a:headEnd type="none" w="med" len="med"/>
                      <a:tailEnd type="none" w="med" len="med"/>
                    </a:lnT>
                    <a:lnB w="285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tc>
                  <a:txBody>
                    <a:bodyPr/>
                    <a:lstStyle/>
                    <a:p>
                      <a:pPr algn="ctr" fontAlgn="b"/>
                      <a:r>
                        <a:rPr lang="en-US" sz="1600" b="0" u="none" strike="noStrike" cap="small" dirty="0" smtClean="0">
                          <a:solidFill>
                            <a:srgbClr val="000000"/>
                          </a:solidFill>
                          <a:effectLst/>
                        </a:rPr>
                        <a:t>Performance</a:t>
                      </a:r>
                      <a:endParaRPr lang="en-US" sz="1600" b="0" i="0" u="none" strike="noStrike" cap="small" dirty="0">
                        <a:solidFill>
                          <a:srgbClr val="000000"/>
                        </a:solidFill>
                        <a:effectLst/>
                        <a:latin typeface="Calibri"/>
                      </a:endParaRPr>
                    </a:p>
                  </a:txBody>
                  <a:tcPr marL="12700" marR="12700" marT="1270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lumMod val="50000"/>
                        </a:prstClr>
                      </a:solidFill>
                      <a:prstDash val="solid"/>
                      <a:round/>
                      <a:headEnd type="none" w="med" len="med"/>
                      <a:tailEnd type="none" w="med" len="med"/>
                    </a:lnT>
                    <a:lnB w="285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tc>
                  <a:txBody>
                    <a:bodyPr/>
                    <a:lstStyle/>
                    <a:p>
                      <a:pPr algn="ctr" fontAlgn="b"/>
                      <a:r>
                        <a:rPr lang="en-US" sz="1600" b="0" u="none" strike="noStrike" cap="small" dirty="0" smtClean="0">
                          <a:solidFill>
                            <a:srgbClr val="000000"/>
                          </a:solidFill>
                          <a:effectLst/>
                        </a:rPr>
                        <a:t>Presence</a:t>
                      </a:r>
                      <a:endParaRPr lang="en-US" sz="1600" b="0" i="0" u="none" strike="noStrike" cap="small" dirty="0">
                        <a:solidFill>
                          <a:srgbClr val="000000"/>
                        </a:solidFill>
                        <a:effectLst/>
                        <a:latin typeface="Calibri"/>
                      </a:endParaRPr>
                    </a:p>
                  </a:txBody>
                  <a:tcPr marL="12700" marR="12700" marT="12700" marB="0" anchor="ctr">
                    <a:lnL w="12700" cap="flat" cmpd="sng" algn="ctr">
                      <a:solidFill>
                        <a:prstClr val="white"/>
                      </a:solidFill>
                      <a:prstDash val="solid"/>
                      <a:round/>
                      <a:headEnd type="none" w="med" len="med"/>
                      <a:tailEnd type="none" w="med" len="med"/>
                    </a:lnL>
                    <a:lnR w="38100" cap="flat" cmpd="sng" algn="ctr">
                      <a:solidFill>
                        <a:prstClr val="white">
                          <a:lumMod val="50000"/>
                        </a:prstClr>
                      </a:solidFill>
                      <a:prstDash val="solid"/>
                      <a:round/>
                      <a:headEnd type="none" w="med" len="med"/>
                      <a:tailEnd type="none" w="med" len="med"/>
                    </a:lnR>
                    <a:lnT w="38100" cap="flat" cmpd="sng" algn="ctr">
                      <a:solidFill>
                        <a:prstClr val="white">
                          <a:lumMod val="50000"/>
                        </a:prstClr>
                      </a:solidFill>
                      <a:prstDash val="solid"/>
                      <a:round/>
                      <a:headEnd type="none" w="med" len="med"/>
                      <a:tailEnd type="none" w="med" len="med"/>
                    </a:lnT>
                    <a:lnB w="285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tr>
              <a:tr h="217093">
                <a:tc rowSpan="6">
                  <a:txBody>
                    <a:bodyPr/>
                    <a:lstStyle/>
                    <a:p>
                      <a:pPr algn="ctr" fontAlgn="b"/>
                      <a:r>
                        <a:rPr lang="en-US" sz="1600" b="0" i="0" u="none" strike="noStrike" cap="small" dirty="0" smtClean="0">
                          <a:solidFill>
                            <a:srgbClr val="000000"/>
                          </a:solidFill>
                          <a:effectLst/>
                          <a:latin typeface="Calibri"/>
                        </a:rPr>
                        <a:t>Current State</a:t>
                      </a:r>
                      <a:endParaRPr lang="en-US" sz="1600" b="0" i="0" u="none" strike="noStrike" cap="small" dirty="0">
                        <a:solidFill>
                          <a:srgbClr val="000000"/>
                        </a:solidFill>
                        <a:effectLst/>
                        <a:latin typeface="Calibri"/>
                      </a:endParaRPr>
                    </a:p>
                  </a:txBody>
                  <a:tcPr marL="12700" marR="12700" marT="12700" marB="0" vert="vert270" anchor="ctr">
                    <a:lnL w="38100" cap="flat" cmpd="sng" algn="ctr">
                      <a:solidFill>
                        <a:prstClr val="white">
                          <a:lumMod val="50000"/>
                        </a:prstClr>
                      </a:solidFill>
                      <a:prstDash val="solid"/>
                      <a:round/>
                      <a:headEnd type="none" w="med" len="med"/>
                      <a:tailEnd type="none" w="med" len="med"/>
                    </a:lnL>
                    <a:lnT w="28575" cap="flat" cmpd="sng" algn="ctr">
                      <a:solidFill>
                        <a:prstClr val="white">
                          <a:lumMod val="50000"/>
                        </a:prstClr>
                      </a:solidFill>
                      <a:prstDash val="solid"/>
                      <a:round/>
                      <a:headEnd type="none" w="med" len="med"/>
                      <a:tailEnd type="none" w="med" len="med"/>
                    </a:lnT>
                    <a:lnB w="28575" cap="flat" cmpd="sng" algn="ctr">
                      <a:solidFill>
                        <a:prstClr val="white">
                          <a:lumMod val="50000"/>
                        </a:prstClr>
                      </a:solidFill>
                      <a:prstDash val="solid"/>
                      <a:round/>
                      <a:headEnd type="none" w="med" len="med"/>
                      <a:tailEnd type="none" w="med" len="med"/>
                    </a:lnB>
                    <a:solidFill>
                      <a:schemeClr val="accent3"/>
                    </a:solidFill>
                  </a:tcPr>
                </a:tc>
                <a:tc>
                  <a:txBody>
                    <a:bodyPr/>
                    <a:lstStyle/>
                    <a:p>
                      <a:pPr algn="ctr" fontAlgn="b"/>
                      <a:r>
                        <a:rPr lang="en-US" sz="1050" b="1" u="none" strike="noStrike" cap="small" dirty="0">
                          <a:effectLst/>
                        </a:rPr>
                        <a:t>RIS</a:t>
                      </a:r>
                      <a:endParaRPr lang="en-US" sz="1050" b="1" i="0" u="none" strike="noStrike" cap="small" dirty="0">
                        <a:solidFill>
                          <a:srgbClr val="000000"/>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3">
                        <a:lumMod val="20000"/>
                        <a:lumOff val="80000"/>
                      </a:schemeClr>
                    </a:solidFill>
                  </a:tcPr>
                </a:tc>
                <a:tc>
                  <a:txBody>
                    <a:bodyPr/>
                    <a:lstStyle/>
                    <a:p>
                      <a:pPr algn="l" fontAlgn="b"/>
                      <a:r>
                        <a:rPr lang="en-US" sz="1200" cap="small" dirty="0" smtClean="0">
                          <a:solidFill>
                            <a:srgbClr val="008000"/>
                          </a:solidFill>
                          <a:latin typeface="Wingdings"/>
                          <a:ea typeface="Wingdings"/>
                          <a:cs typeface="Wingdings"/>
                          <a:sym typeface="Wingdings"/>
                        </a:rPr>
                        <a:t>  </a:t>
                      </a:r>
                      <a:r>
                        <a:rPr lang="en-US" sz="1200" cap="small" dirty="0" smtClean="0">
                          <a:solidFill>
                            <a:srgbClr val="01E204"/>
                          </a:solidFill>
                          <a:latin typeface="Wingdings"/>
                          <a:ea typeface="Wingdings"/>
                          <a:cs typeface="Wingdings"/>
                          <a:sym typeface="Wingdings"/>
                        </a:rPr>
                        <a:t></a:t>
                      </a:r>
                      <a:endParaRPr lang="en-US" sz="1200" b="0" i="0" u="none" strike="noStrike" cap="small" dirty="0">
                        <a:solidFill>
                          <a:srgbClr val="01E204"/>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3">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lnT w="28575" cap="flat" cmpd="sng" algn="ctr">
                      <a:solidFill>
                        <a:prstClr val="white">
                          <a:lumMod val="50000"/>
                        </a:prstClr>
                      </a:solidFill>
                      <a:prstDash val="solid"/>
                      <a:round/>
                      <a:headEnd type="none" w="med" len="med"/>
                      <a:tailEnd type="none" w="med" len="med"/>
                    </a:lnT>
                    <a:solidFill>
                      <a:schemeClr val="accent3">
                        <a:lumMod val="20000"/>
                        <a:lumOff val="8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srgbClr val="3366FF"/>
                      </a:solidFill>
                      <a:prstDash val="solid"/>
                      <a:round/>
                      <a:headEnd type="none" w="med" len="med"/>
                      <a:tailEnd type="none" w="med" len="med"/>
                    </a:lnL>
                    <a:solidFill>
                      <a:schemeClr val="accent2">
                        <a:lumMod val="40000"/>
                        <a:lumOff val="60000"/>
                      </a:schemeClr>
                    </a:solidFill>
                  </a:tcPr>
                </a:tc>
                <a:tc>
                  <a:txBody>
                    <a:bodyPr/>
                    <a:lstStyle/>
                    <a:p>
                      <a:pPr algn="ctr" fontAlgn="b"/>
                      <a:r>
                        <a:rPr lang="en-US" sz="1050" b="1" u="none" strike="noStrike" cap="small" dirty="0">
                          <a:effectLst/>
                        </a:rPr>
                        <a:t>PACS</a:t>
                      </a:r>
                      <a:endParaRPr lang="en-US" sz="1050" b="1" i="0" u="none" strike="noStrike" cap="small" dirty="0">
                        <a:solidFill>
                          <a:srgbClr val="000000"/>
                        </a:solidFill>
                        <a:effectLst/>
                        <a:latin typeface="Calibri"/>
                      </a:endParaRPr>
                    </a:p>
                  </a:txBody>
                  <a:tcPr marL="12700" marR="12700" marT="12700" marB="0" anchor="ctr">
                    <a:solidFill>
                      <a:schemeClr val="accent3">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cap="small" dirty="0" smtClean="0">
                          <a:solidFill>
                            <a:srgbClr val="008000"/>
                          </a:solidFill>
                          <a:latin typeface="Wingdings"/>
                          <a:ea typeface="Wingdings"/>
                          <a:cs typeface="Wingdings"/>
                          <a:sym typeface="Wingdings"/>
                        </a:rPr>
                        <a:t>  </a:t>
                      </a:r>
                      <a:r>
                        <a:rPr lang="en-US" sz="1200" cap="small" dirty="0" smtClean="0">
                          <a:solidFill>
                            <a:srgbClr val="01E204"/>
                          </a:solidFill>
                          <a:latin typeface="Wingdings"/>
                          <a:ea typeface="Wingdings"/>
                          <a:cs typeface="Wingdings"/>
                          <a:sym typeface="Wingdings"/>
                        </a:rPr>
                        <a:t></a:t>
                      </a:r>
                      <a:endParaRPr lang="en-US" sz="1200" b="0" i="0" u="none" strike="noStrike" cap="small" dirty="0" smtClean="0">
                        <a:solidFill>
                          <a:srgbClr val="01E204"/>
                        </a:solidFill>
                        <a:effectLst/>
                        <a:latin typeface="Calibri"/>
                      </a:endParaRPr>
                    </a:p>
                  </a:txBody>
                  <a:tcPr marL="12700" marR="12700" marT="12700" marB="0" anchor="ctr">
                    <a:solidFill>
                      <a:schemeClr val="accent3">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40000"/>
                        <a:lumOff val="6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3">
                        <a:lumMod val="40000"/>
                        <a:lumOff val="6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srgbClr val="3366FF"/>
                      </a:solidFill>
                      <a:prstDash val="solid"/>
                      <a:round/>
                      <a:headEnd type="none" w="med" len="med"/>
                      <a:tailEnd type="none" w="med" len="med"/>
                    </a:lnL>
                    <a:solidFill>
                      <a:schemeClr val="accent2">
                        <a:lumMod val="20000"/>
                        <a:lumOff val="80000"/>
                      </a:schemeClr>
                    </a:solidFill>
                  </a:tcPr>
                </a:tc>
                <a:tc>
                  <a:txBody>
                    <a:bodyPr/>
                    <a:lstStyle/>
                    <a:p>
                      <a:pPr algn="ctr" fontAlgn="b"/>
                      <a:r>
                        <a:rPr lang="en-US" sz="1050" b="1" u="none" strike="noStrike" cap="small" dirty="0">
                          <a:effectLst/>
                        </a:rPr>
                        <a:t>Speech </a:t>
                      </a:r>
                      <a:r>
                        <a:rPr lang="en-US" sz="1050" b="1" u="none" strike="noStrike" cap="small" dirty="0" smtClean="0">
                          <a:effectLst/>
                        </a:rPr>
                        <a:t>Recognition</a:t>
                      </a:r>
                      <a:endParaRPr lang="en-US" sz="1050" b="1" i="0" u="none" strike="noStrike" cap="small" dirty="0">
                        <a:solidFill>
                          <a:srgbClr val="000000"/>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FF0000"/>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3">
                        <a:lumMod val="20000"/>
                        <a:lumOff val="8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srgbClr val="3366FF"/>
                      </a:solidFill>
                      <a:prstDash val="solid"/>
                      <a:round/>
                      <a:headEnd type="none" w="med" len="med"/>
                      <a:tailEnd type="none" w="med" len="med"/>
                    </a:lnL>
                    <a:solidFill>
                      <a:schemeClr val="accent2">
                        <a:lumMod val="40000"/>
                        <a:lumOff val="60000"/>
                      </a:schemeClr>
                    </a:solidFill>
                  </a:tcPr>
                </a:tc>
                <a:tc>
                  <a:txBody>
                    <a:bodyPr/>
                    <a:lstStyle/>
                    <a:p>
                      <a:pPr algn="ctr" fontAlgn="b"/>
                      <a:r>
                        <a:rPr lang="en-US" sz="1050" b="1" i="0" u="none" strike="noStrike" cap="small" dirty="0" err="1" smtClean="0">
                          <a:solidFill>
                            <a:schemeClr val="dk1"/>
                          </a:solidFill>
                          <a:effectLst/>
                          <a:latin typeface="+mn-lt"/>
                        </a:rPr>
                        <a:t>Adv</a:t>
                      </a:r>
                      <a:r>
                        <a:rPr lang="en-US" sz="1050" b="1" i="0" u="none" strike="noStrike" cap="small" baseline="0" dirty="0" smtClean="0">
                          <a:solidFill>
                            <a:schemeClr val="dk1"/>
                          </a:solidFill>
                          <a:effectLst/>
                          <a:latin typeface="+mn-lt"/>
                        </a:rPr>
                        <a:t> Vis, 3D, CAD</a:t>
                      </a:r>
                      <a:endParaRPr lang="en-US" sz="1050" b="1" i="0" u="none" strike="noStrike" cap="small" dirty="0">
                        <a:solidFill>
                          <a:srgbClr val="000000"/>
                        </a:solidFill>
                        <a:effectLst/>
                        <a:latin typeface="Calibri"/>
                      </a:endParaRPr>
                    </a:p>
                  </a:txBody>
                  <a:tcPr marL="12700" marR="12700" marT="12700" marB="0" anchor="ctr">
                    <a:solidFill>
                      <a:schemeClr val="accent3">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cap="small" dirty="0" smtClean="0">
                          <a:solidFill>
                            <a:srgbClr val="FF0000"/>
                          </a:solidFill>
                          <a:latin typeface="Wingdings"/>
                          <a:ea typeface="Wingdings"/>
                          <a:cs typeface="Wingdings"/>
                          <a:sym typeface="Wingdings"/>
                        </a:rPr>
                        <a:t>  </a:t>
                      </a:r>
                      <a:r>
                        <a:rPr lang="en-US" sz="1200" cap="small" dirty="0" smtClean="0">
                          <a:solidFill>
                            <a:srgbClr val="01E204"/>
                          </a:solidFill>
                          <a:latin typeface="Wingdings"/>
                          <a:ea typeface="Wingdings"/>
                          <a:cs typeface="Wingdings"/>
                          <a:sym typeface="Wingdings"/>
                        </a:rPr>
                        <a:t></a:t>
                      </a:r>
                      <a:endParaRPr lang="en-US" sz="1200" b="0" i="0" u="none" strike="noStrike" cap="small" dirty="0" smtClean="0">
                        <a:solidFill>
                          <a:srgbClr val="000000"/>
                        </a:solidFill>
                        <a:effectLst/>
                        <a:latin typeface="Calibri"/>
                      </a:endParaRPr>
                    </a:p>
                  </a:txBody>
                  <a:tcPr marL="12700" marR="12700" marT="12700" marB="0" anchor="ctr">
                    <a:solidFill>
                      <a:schemeClr val="accent3">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cap="small" dirty="0" smtClean="0">
                          <a:solidFill>
                            <a:srgbClr val="01E204"/>
                          </a:solidFill>
                          <a:latin typeface="Wingdings"/>
                          <a:ea typeface="Wingdings"/>
                          <a:cs typeface="Wingdings"/>
                          <a:sym typeface="Wingdings"/>
                        </a:rPr>
                        <a:t>  </a:t>
                      </a:r>
                      <a:endParaRPr lang="en-US" sz="1200" b="0" i="0" u="none" strike="noStrike" cap="small" dirty="0" smtClean="0">
                        <a:solidFill>
                          <a:srgbClr val="000000"/>
                        </a:solidFill>
                        <a:effectLst/>
                        <a:latin typeface="Calibri"/>
                      </a:endParaRPr>
                    </a:p>
                  </a:txBody>
                  <a:tcPr marL="12700" marR="12700" marT="12700" marB="0" anchor="ctr">
                    <a:solidFill>
                      <a:schemeClr val="accent3">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cap="small" dirty="0" smtClean="0">
                          <a:solidFill>
                            <a:srgbClr val="FF0000"/>
                          </a:solidFill>
                          <a:latin typeface="Wingdings"/>
                          <a:ea typeface="Wingdings"/>
                          <a:cs typeface="Wingdings"/>
                          <a:sym typeface="Wingdings"/>
                        </a:rPr>
                        <a:t>  </a:t>
                      </a:r>
                      <a:endParaRPr lang="en-US" sz="1200" b="0" i="0" u="none" strike="noStrike" cap="small" dirty="0" smtClean="0">
                        <a:solidFill>
                          <a:srgbClr val="000000"/>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3">
                        <a:lumMod val="40000"/>
                        <a:lumOff val="6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srgbClr val="3366FF"/>
                      </a:solidFill>
                      <a:prstDash val="solid"/>
                      <a:round/>
                      <a:headEnd type="none" w="med" len="med"/>
                      <a:tailEnd type="none" w="med" len="med"/>
                    </a:lnL>
                    <a:solidFill>
                      <a:schemeClr val="accent2">
                        <a:lumMod val="40000"/>
                        <a:lumOff val="60000"/>
                      </a:schemeClr>
                    </a:solidFill>
                  </a:tcPr>
                </a:tc>
                <a:tc>
                  <a:txBody>
                    <a:bodyPr/>
                    <a:lstStyle/>
                    <a:p>
                      <a:pPr algn="ctr" fontAlgn="b"/>
                      <a:r>
                        <a:rPr lang="en-US" sz="1050" b="1" u="none" strike="noStrike" cap="small" dirty="0">
                          <a:effectLst/>
                        </a:rPr>
                        <a:t>Image </a:t>
                      </a:r>
                      <a:r>
                        <a:rPr lang="en-US" sz="1050" b="1" u="none" strike="noStrike" cap="small" dirty="0" smtClean="0">
                          <a:effectLst/>
                        </a:rPr>
                        <a:t>Distribution</a:t>
                      </a:r>
                      <a:endParaRPr lang="en-US" sz="1050" b="1" i="0" u="none" strike="noStrike" cap="small" dirty="0">
                        <a:solidFill>
                          <a:srgbClr val="000000"/>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20000"/>
                        <a:lumOff val="8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u="none" strike="noStrike" cap="small" dirty="0" smtClean="0">
                          <a:solidFill>
                            <a:srgbClr val="01E204"/>
                          </a:solidFill>
                          <a:effectLst/>
                        </a:rPr>
                        <a:t>          </a:t>
                      </a:r>
                      <a:r>
                        <a:rPr lang="en-US" sz="1200" cap="small" dirty="0" smtClean="0">
                          <a:solidFill>
                            <a:srgbClr val="F4F601"/>
                          </a:solidFill>
                          <a:latin typeface="Wingdings"/>
                          <a:ea typeface="Wingdings"/>
                          <a:cs typeface="Wingdings"/>
                          <a:sym typeface="Wingdings"/>
                        </a:rPr>
                        <a:t></a:t>
                      </a:r>
                      <a:endParaRPr lang="en-US" sz="1200" b="0" i="0" u="none" strike="noStrike" cap="small" dirty="0" smtClean="0">
                        <a:solidFill>
                          <a:srgbClr val="F4F601"/>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3">
                        <a:lumMod val="20000"/>
                        <a:lumOff val="8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lnL w="38100" cap="flat" cmpd="sng" algn="ctr">
                      <a:solidFill>
                        <a:srgbClr val="3366FF"/>
                      </a:solidFill>
                      <a:prstDash val="solid"/>
                      <a:round/>
                      <a:headEnd type="none" w="med" len="med"/>
                      <a:tailEnd type="none" w="med" len="med"/>
                    </a:lnL>
                    <a:lnB w="38100" cap="flat" cmpd="sng" algn="ctr">
                      <a:solidFill>
                        <a:srgbClr val="3366FF"/>
                      </a:solidFill>
                      <a:prstDash val="solid"/>
                      <a:round/>
                      <a:headEnd type="none" w="med" len="med"/>
                      <a:tailEnd type="none" w="med" len="med"/>
                    </a:lnB>
                    <a:solidFill>
                      <a:schemeClr val="accent2">
                        <a:lumMod val="20000"/>
                        <a:lumOff val="80000"/>
                      </a:schemeClr>
                    </a:solidFill>
                  </a:tcPr>
                </a:tc>
                <a:tc>
                  <a:txBody>
                    <a:bodyPr/>
                    <a:lstStyle/>
                    <a:p>
                      <a:pPr algn="ctr" fontAlgn="b"/>
                      <a:r>
                        <a:rPr lang="en-US" sz="1050" b="1" u="none" strike="noStrike" cap="small" dirty="0" err="1" smtClean="0">
                          <a:effectLst/>
                        </a:rPr>
                        <a:t>TeleRadiology</a:t>
                      </a:r>
                      <a:endParaRPr lang="en-US" sz="1050" b="1" i="0" u="none" strike="noStrike" cap="small" dirty="0">
                        <a:solidFill>
                          <a:srgbClr val="000000"/>
                        </a:solidFill>
                        <a:effectLst/>
                        <a:latin typeface="Calibri"/>
                      </a:endParaRPr>
                    </a:p>
                  </a:txBody>
                  <a:tcPr marL="12700" marR="12700" marT="12700" marB="0">
                    <a:lnB w="28575" cap="flat" cmpd="sng" algn="ctr">
                      <a:solidFill>
                        <a:prstClr val="white">
                          <a:lumMod val="50000"/>
                        </a:prstClr>
                      </a:solidFill>
                      <a:prstDash val="solid"/>
                      <a:round/>
                      <a:headEnd type="none" w="med" len="med"/>
                      <a:tailEnd type="none" w="med" len="med"/>
                    </a:lnB>
                    <a:solidFill>
                      <a:schemeClr val="accent3">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B w="28575" cap="flat" cmpd="sng" algn="ctr">
                      <a:solidFill>
                        <a:prstClr val="white">
                          <a:lumMod val="50000"/>
                        </a:prstClr>
                      </a:solidFill>
                      <a:prstDash val="solid"/>
                      <a:round/>
                      <a:headEnd type="none" w="med" len="med"/>
                      <a:tailEnd type="none" w="med" len="med"/>
                    </a:lnB>
                    <a:solidFill>
                      <a:schemeClr val="accent3">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B w="28575" cap="flat" cmpd="sng" algn="ctr">
                      <a:solidFill>
                        <a:prstClr val="white">
                          <a:lumMod val="50000"/>
                        </a:prstClr>
                      </a:solidFill>
                      <a:prstDash val="solid"/>
                      <a:round/>
                      <a:headEnd type="none" w="med" len="med"/>
                      <a:tailEnd type="none" w="med" len="med"/>
                    </a:lnB>
                    <a:solidFill>
                      <a:schemeClr val="accent3">
                        <a:lumMod val="40000"/>
                        <a:lumOff val="60000"/>
                      </a:schemeClr>
                    </a:solidFill>
                  </a:tcPr>
                </a:tc>
                <a:tc>
                  <a:txBody>
                    <a:bodyPr/>
                    <a:lstStyle/>
                    <a:p>
                      <a:pPr algn="l" fontAlgn="b"/>
                      <a:r>
                        <a:rPr lang="en-US" sz="1200" u="none" strike="noStrike" cap="small" dirty="0" smtClean="0">
                          <a:solidFill>
                            <a:srgbClr val="01E204"/>
                          </a:solidFill>
                          <a:effectLst/>
                        </a:rPr>
                        <a:t>          </a:t>
                      </a:r>
                      <a:r>
                        <a:rPr lang="en-US" sz="1200" cap="small" dirty="0" smtClean="0">
                          <a:solidFill>
                            <a:srgbClr val="F4F601"/>
                          </a:solidFill>
                          <a:latin typeface="Wingdings"/>
                          <a:ea typeface="Wingdings"/>
                          <a:cs typeface="Wingdings"/>
                          <a:sym typeface="Wingdings"/>
                        </a:rPr>
                        <a:t></a:t>
                      </a:r>
                      <a:endParaRPr lang="en-US" sz="1200" b="0" i="0" u="none" strike="noStrike" cap="small" dirty="0">
                        <a:solidFill>
                          <a:srgbClr val="01E204"/>
                        </a:solidFill>
                        <a:effectLst/>
                        <a:latin typeface="Calibri"/>
                      </a:endParaRPr>
                    </a:p>
                  </a:txBody>
                  <a:tcPr marL="12700" marR="12700" marT="12700" marB="0" anchor="ctr">
                    <a:lnB w="28575" cap="flat" cmpd="sng" algn="ctr">
                      <a:solidFill>
                        <a:prstClr val="white">
                          <a:lumMod val="50000"/>
                        </a:prstClr>
                      </a:solidFill>
                      <a:prstDash val="solid"/>
                      <a:round/>
                      <a:headEnd type="none" w="med" len="med"/>
                      <a:tailEnd type="none" w="med" len="med"/>
                    </a:lnB>
                    <a:solidFill>
                      <a:schemeClr val="accent3">
                        <a:lumMod val="40000"/>
                        <a:lumOff val="6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lnB w="28575" cap="flat" cmpd="sng" algn="ctr">
                      <a:solidFill>
                        <a:prstClr val="white">
                          <a:lumMod val="50000"/>
                        </a:prstClr>
                      </a:solidFill>
                      <a:prstDash val="solid"/>
                      <a:round/>
                      <a:headEnd type="none" w="med" len="med"/>
                      <a:tailEnd type="none" w="med" len="med"/>
                    </a:lnB>
                    <a:solidFill>
                      <a:schemeClr val="accent3">
                        <a:lumMod val="40000"/>
                        <a:lumOff val="60000"/>
                      </a:schemeClr>
                    </a:solidFill>
                  </a:tcPr>
                </a:tc>
              </a:tr>
              <a:tr h="217093">
                <a:tc rowSpan="6">
                  <a:txBody>
                    <a:bodyPr/>
                    <a:lstStyle/>
                    <a:p>
                      <a:pPr algn="ctr" fontAlgn="b"/>
                      <a:r>
                        <a:rPr lang="en-US" sz="1600" b="0" i="0" u="none" strike="noStrike" cap="small" dirty="0" smtClean="0">
                          <a:solidFill>
                            <a:schemeClr val="bg1"/>
                          </a:solidFill>
                          <a:effectLst/>
                          <a:latin typeface="Calibri"/>
                        </a:rPr>
                        <a:t>Future State</a:t>
                      </a:r>
                      <a:endParaRPr lang="en-US" sz="1600" b="0" i="0" u="none" strike="noStrike" cap="small" dirty="0">
                        <a:solidFill>
                          <a:schemeClr val="bg1"/>
                        </a:solidFill>
                        <a:effectLst/>
                        <a:latin typeface="Calibri"/>
                      </a:endParaRPr>
                    </a:p>
                  </a:txBody>
                  <a:tcPr marL="12700" marR="12700" marT="12700" marB="0" vert="vert270" anchor="ctr">
                    <a:lnL w="38100" cap="flat" cmpd="sng" algn="ctr">
                      <a:solidFill>
                        <a:prstClr val="white">
                          <a:lumMod val="50000"/>
                        </a:prstClr>
                      </a:solidFill>
                      <a:prstDash val="solid"/>
                      <a:round/>
                      <a:headEnd type="none" w="med" len="med"/>
                      <a:tailEnd type="none" w="med" len="med"/>
                    </a:lnL>
                    <a:lnT w="28575" cap="flat" cmpd="sng" algn="ctr">
                      <a:solidFill>
                        <a:prstClr val="white">
                          <a:lumMod val="50000"/>
                        </a:prstClr>
                      </a:solidFill>
                      <a:prstDash val="solid"/>
                      <a:round/>
                      <a:headEnd type="none" w="med" len="med"/>
                      <a:tailEnd type="none" w="med" len="med"/>
                    </a:lnT>
                    <a:lnB w="38100" cap="flat" cmpd="sng" algn="ctr">
                      <a:solidFill>
                        <a:prstClr val="white">
                          <a:lumMod val="50000"/>
                        </a:prstClr>
                      </a:solidFill>
                      <a:prstDash val="solid"/>
                      <a:round/>
                      <a:headEnd type="none" w="med" len="med"/>
                      <a:tailEnd type="none" w="med" len="med"/>
                    </a:lnB>
                    <a:solidFill>
                      <a:schemeClr val="accent2"/>
                    </a:solidFill>
                  </a:tcPr>
                </a:tc>
                <a:tc>
                  <a:txBody>
                    <a:bodyPr/>
                    <a:lstStyle/>
                    <a:p>
                      <a:pPr algn="ctr" fontAlgn="b"/>
                      <a:r>
                        <a:rPr lang="en-US" sz="1050" b="1" u="none" strike="noStrike" cap="small" dirty="0">
                          <a:solidFill>
                            <a:schemeClr val="bg1"/>
                          </a:solidFill>
                          <a:effectLst/>
                        </a:rPr>
                        <a:t>Image Sharing</a:t>
                      </a:r>
                      <a:endParaRPr lang="en-US" sz="1050" b="1" i="0" u="none" strike="noStrike" cap="small" dirty="0">
                        <a:solidFill>
                          <a:schemeClr val="bg1"/>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2">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2">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2">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2">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lnT w="28575" cap="flat" cmpd="sng" algn="ctr">
                      <a:solidFill>
                        <a:prstClr val="white">
                          <a:lumMod val="50000"/>
                        </a:prstClr>
                      </a:solidFill>
                      <a:prstDash val="solid"/>
                      <a:round/>
                      <a:headEnd type="none" w="med" len="med"/>
                      <a:tailEnd type="none" w="med" len="med"/>
                    </a:lnT>
                    <a:solidFill>
                      <a:schemeClr val="accent2">
                        <a:lumMod val="20000"/>
                        <a:lumOff val="8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prstClr val="white">
                          <a:lumMod val="50000"/>
                        </a:prstClr>
                      </a:solidFill>
                      <a:prstDash val="solid"/>
                      <a:round/>
                      <a:headEnd type="none" w="med" len="med"/>
                      <a:tailEnd type="none" w="med" len="med"/>
                    </a:lnL>
                    <a:lnT w="38100" cap="flat" cmpd="sng" algn="ctr">
                      <a:solidFill>
                        <a:prstClr val="white">
                          <a:lumMod val="50000"/>
                        </a:prstClr>
                      </a:solidFill>
                      <a:prstDash val="solid"/>
                      <a:round/>
                      <a:headEnd type="none" w="med" len="med"/>
                      <a:tailEnd type="none" w="med" len="med"/>
                    </a:lnT>
                    <a:lnB w="38100" cap="flat" cmpd="sng" algn="ctr">
                      <a:solidFill>
                        <a:prstClr val="white">
                          <a:lumMod val="50000"/>
                        </a:prstClr>
                      </a:solidFill>
                      <a:prstDash val="solid"/>
                      <a:round/>
                      <a:headEnd type="none" w="med" len="med"/>
                      <a:tailEnd type="none" w="med" len="med"/>
                    </a:lnB>
                    <a:solidFill>
                      <a:schemeClr val="accent3"/>
                    </a:solidFill>
                  </a:tcPr>
                </a:tc>
                <a:tc>
                  <a:txBody>
                    <a:bodyPr/>
                    <a:lstStyle/>
                    <a:p>
                      <a:pPr algn="ctr" fontAlgn="b"/>
                      <a:r>
                        <a:rPr lang="en-US" sz="1050" b="1" u="none" strike="noStrike" cap="small" dirty="0" smtClean="0">
                          <a:effectLst/>
                        </a:rPr>
                        <a:t>Structured Reporting</a:t>
                      </a:r>
                      <a:endParaRPr lang="en-US" sz="1050" b="1" i="0" u="none" strike="noStrike" cap="small" dirty="0">
                        <a:solidFill>
                          <a:srgbClr val="000000"/>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2">
                        <a:lumMod val="40000"/>
                        <a:lumOff val="6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prstClr val="white">
                          <a:lumMod val="50000"/>
                        </a:prstClr>
                      </a:solidFill>
                      <a:prstDash val="solid"/>
                      <a:round/>
                      <a:headEnd type="none" w="med" len="med"/>
                      <a:tailEnd type="none" w="med" len="med"/>
                    </a:lnL>
                    <a:lnT w="38100" cap="flat" cmpd="sng" algn="ctr">
                      <a:solidFill>
                        <a:prstClr val="white">
                          <a:lumMod val="50000"/>
                        </a:prstClr>
                      </a:solidFill>
                      <a:prstDash val="solid"/>
                      <a:round/>
                      <a:headEnd type="none" w="med" len="med"/>
                      <a:tailEnd type="none" w="med" len="med"/>
                    </a:lnT>
                    <a:lnB w="38100" cap="flat" cmpd="sng" algn="ctr">
                      <a:solidFill>
                        <a:prstClr val="white">
                          <a:lumMod val="50000"/>
                        </a:prstClr>
                      </a:solidFill>
                      <a:prstDash val="solid"/>
                      <a:round/>
                      <a:headEnd type="none" w="med" len="med"/>
                      <a:tailEnd type="none" w="med" len="med"/>
                    </a:lnB>
                    <a:solidFill>
                      <a:schemeClr val="accent3"/>
                    </a:solidFill>
                  </a:tcPr>
                </a:tc>
                <a:tc>
                  <a:txBody>
                    <a:bodyPr/>
                    <a:lstStyle/>
                    <a:p>
                      <a:pPr algn="ctr" fontAlgn="b"/>
                      <a:r>
                        <a:rPr lang="en-US" sz="1050" b="1" u="none" strike="noStrike" cap="small" dirty="0" smtClean="0">
                          <a:effectLst/>
                        </a:rPr>
                        <a:t>Communication </a:t>
                      </a:r>
                      <a:r>
                        <a:rPr lang="en-US" sz="1050" b="1" u="none" strike="noStrike" cap="small" dirty="0">
                          <a:effectLst/>
                        </a:rPr>
                        <a:t>Tech</a:t>
                      </a:r>
                      <a:endParaRPr lang="en-US" sz="1050" b="1" i="0" u="none" strike="noStrike" cap="small" dirty="0">
                        <a:solidFill>
                          <a:srgbClr val="000000"/>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 </a:t>
                      </a:r>
                      <a:endParaRPr lang="en-US" sz="1200" b="0" i="0" u="none" strike="noStrike" cap="small" dirty="0">
                        <a:solidFill>
                          <a:srgbClr val="000000"/>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2">
                        <a:lumMod val="20000"/>
                        <a:lumOff val="8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prstClr val="white">
                          <a:lumMod val="50000"/>
                        </a:prstClr>
                      </a:solidFill>
                      <a:prstDash val="solid"/>
                      <a:round/>
                      <a:headEnd type="none" w="med" len="med"/>
                      <a:tailEnd type="none" w="med" len="med"/>
                    </a:lnL>
                    <a:lnT w="38100" cap="flat" cmpd="sng" algn="ctr">
                      <a:solidFill>
                        <a:prstClr val="white">
                          <a:lumMod val="50000"/>
                        </a:prstClr>
                      </a:solidFill>
                      <a:prstDash val="solid"/>
                      <a:round/>
                      <a:headEnd type="none" w="med" len="med"/>
                      <a:tailEnd type="none" w="med" len="med"/>
                    </a:lnT>
                    <a:lnB w="38100" cap="flat" cmpd="sng" algn="ctr">
                      <a:solidFill>
                        <a:prstClr val="white">
                          <a:lumMod val="50000"/>
                        </a:prstClr>
                      </a:solidFill>
                      <a:prstDash val="solid"/>
                      <a:round/>
                      <a:headEnd type="none" w="med" len="med"/>
                      <a:tailEnd type="none" w="med" len="med"/>
                    </a:lnB>
                    <a:solidFill>
                      <a:schemeClr val="accent3"/>
                    </a:solidFill>
                  </a:tcPr>
                </a:tc>
                <a:tc>
                  <a:txBody>
                    <a:bodyPr/>
                    <a:lstStyle/>
                    <a:p>
                      <a:pPr algn="ctr" fontAlgn="b"/>
                      <a:r>
                        <a:rPr lang="en-US" sz="1050" b="1" u="none" strike="noStrike" cap="small" dirty="0">
                          <a:effectLst/>
                        </a:rPr>
                        <a:t>Imaging CDS</a:t>
                      </a:r>
                      <a:endParaRPr lang="en-US" sz="1050" b="1" i="0" u="none" strike="noStrike" cap="small" dirty="0">
                        <a:solidFill>
                          <a:srgbClr val="000000"/>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2">
                        <a:lumMod val="40000"/>
                        <a:lumOff val="6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prstClr val="white">
                          <a:lumMod val="50000"/>
                        </a:prstClr>
                      </a:solidFill>
                      <a:prstDash val="solid"/>
                      <a:round/>
                      <a:headEnd type="none" w="med" len="med"/>
                      <a:tailEnd type="none" w="med" len="med"/>
                    </a:lnL>
                    <a:lnT w="38100" cap="flat" cmpd="sng" algn="ctr">
                      <a:solidFill>
                        <a:prstClr val="white">
                          <a:lumMod val="50000"/>
                        </a:prstClr>
                      </a:solidFill>
                      <a:prstDash val="solid"/>
                      <a:round/>
                      <a:headEnd type="none" w="med" len="med"/>
                      <a:tailEnd type="none" w="med" len="med"/>
                    </a:lnT>
                    <a:lnB w="38100" cap="flat" cmpd="sng" algn="ctr">
                      <a:solidFill>
                        <a:prstClr val="white">
                          <a:lumMod val="50000"/>
                        </a:prstClr>
                      </a:solidFill>
                      <a:prstDash val="solid"/>
                      <a:round/>
                      <a:headEnd type="none" w="med" len="med"/>
                      <a:tailEnd type="none" w="med" len="med"/>
                    </a:lnB>
                    <a:solidFill>
                      <a:schemeClr val="accent3"/>
                    </a:solidFill>
                  </a:tcPr>
                </a:tc>
                <a:tc>
                  <a:txBody>
                    <a:bodyPr/>
                    <a:lstStyle/>
                    <a:p>
                      <a:pPr algn="ctr" fontAlgn="b"/>
                      <a:r>
                        <a:rPr lang="en-US" sz="1050" b="1" u="none" strike="noStrike" cap="small" dirty="0">
                          <a:effectLst/>
                        </a:rPr>
                        <a:t>Imaging EHR</a:t>
                      </a:r>
                      <a:endParaRPr lang="en-US" sz="1050" b="1" i="0" u="none" strike="noStrike" cap="small" dirty="0">
                        <a:solidFill>
                          <a:srgbClr val="000000"/>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solidFill>
                      <a:schemeClr val="accent2">
                        <a:lumMod val="20000"/>
                        <a:lumOff val="8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cap="small" dirty="0" smtClean="0">
                          <a:solidFill>
                            <a:srgbClr val="00FC02"/>
                          </a:solidFill>
                          <a:effectLst/>
                          <a:latin typeface="Calibri"/>
                        </a:rPr>
                        <a:t>        </a:t>
                      </a:r>
                      <a:r>
                        <a:rPr lang="en-US" sz="1200" u="none" strike="noStrike" cap="small" dirty="0" smtClean="0">
                          <a:solidFill>
                            <a:srgbClr val="01E204"/>
                          </a:solidFill>
                          <a:effectLst/>
                        </a:rPr>
                        <a:t> </a:t>
                      </a:r>
                      <a:r>
                        <a:rPr lang="en-US" sz="1200" cap="small" dirty="0" smtClean="0">
                          <a:solidFill>
                            <a:srgbClr val="F4F601"/>
                          </a:solidFill>
                          <a:latin typeface="Wingdings"/>
                          <a:ea typeface="Wingdings"/>
                          <a:cs typeface="Wingdings"/>
                          <a:sym typeface="Wingdings"/>
                        </a:rPr>
                        <a:t></a:t>
                      </a:r>
                      <a:endParaRPr lang="en-US" sz="1200" b="0" i="0" u="none" strike="noStrike" cap="small" dirty="0">
                        <a:solidFill>
                          <a:srgbClr val="00FC02"/>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 </a:t>
                      </a:r>
                      <a:endParaRPr lang="en-US" sz="1200" b="0" i="0" u="none" strike="noStrike" cap="small" dirty="0">
                        <a:solidFill>
                          <a:srgbClr val="01E204"/>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2">
                        <a:lumMod val="20000"/>
                        <a:lumOff val="8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prstClr val="white">
                          <a:lumMod val="50000"/>
                        </a:prstClr>
                      </a:solidFill>
                      <a:prstDash val="solid"/>
                      <a:round/>
                      <a:headEnd type="none" w="med" len="med"/>
                      <a:tailEnd type="none" w="med" len="med"/>
                    </a:lnL>
                    <a:lnT w="38100" cap="flat" cmpd="sng" algn="ctr">
                      <a:solidFill>
                        <a:prstClr val="white">
                          <a:lumMod val="50000"/>
                        </a:prstClr>
                      </a:solidFill>
                      <a:prstDash val="solid"/>
                      <a:round/>
                      <a:headEnd type="none" w="med" len="med"/>
                      <a:tailEnd type="none" w="med" len="med"/>
                    </a:lnT>
                    <a:lnB w="38100" cap="flat" cmpd="sng" algn="ctr">
                      <a:solidFill>
                        <a:prstClr val="white">
                          <a:lumMod val="50000"/>
                        </a:prstClr>
                      </a:solidFill>
                      <a:prstDash val="solid"/>
                      <a:round/>
                      <a:headEnd type="none" w="med" len="med"/>
                      <a:tailEnd type="none" w="med" len="med"/>
                    </a:lnB>
                    <a:solidFill>
                      <a:schemeClr val="accent3"/>
                    </a:solidFill>
                  </a:tcPr>
                </a:tc>
                <a:tc>
                  <a:txBody>
                    <a:bodyPr/>
                    <a:lstStyle/>
                    <a:p>
                      <a:pPr algn="ctr" fontAlgn="b"/>
                      <a:r>
                        <a:rPr lang="en-US" sz="1050" b="1" u="none" strike="noStrike" cap="small" dirty="0">
                          <a:effectLst/>
                        </a:rPr>
                        <a:t>Imaging PHR</a:t>
                      </a:r>
                      <a:endParaRPr lang="en-US" sz="1050" b="1" i="0" u="none" strike="noStrike" cap="small" dirty="0">
                        <a:solidFill>
                          <a:srgbClr val="000000"/>
                        </a:solidFill>
                        <a:effectLst/>
                        <a:latin typeface="Calibri"/>
                      </a:endParaRPr>
                    </a:p>
                  </a:txBody>
                  <a:tcPr marL="12700" marR="12700" marT="12700" marB="0" anchor="ctr">
                    <a:lnB w="38100" cap="flat" cmpd="sng" algn="ctr">
                      <a:solidFill>
                        <a:prstClr val="white">
                          <a:lumMod val="50000"/>
                        </a:prstClr>
                      </a:solidFill>
                      <a:prstDash val="solid"/>
                      <a:round/>
                      <a:headEnd type="none" w="med" len="med"/>
                      <a:tailEnd type="none" w="med" len="med"/>
                    </a:lnB>
                    <a:solidFill>
                      <a:schemeClr val="accent2">
                        <a:lumMod val="40000"/>
                        <a:lumOff val="6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B w="38100" cap="flat" cmpd="sng" algn="ctr">
                      <a:solidFill>
                        <a:prstClr val="white">
                          <a:lumMod val="50000"/>
                        </a:prstClr>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cap="small" dirty="0" smtClean="0">
                          <a:solidFill>
                            <a:srgbClr val="FF0000"/>
                          </a:solidFill>
                          <a:effectLst/>
                          <a:latin typeface="Calibri"/>
                        </a:rPr>
                        <a:t>         </a:t>
                      </a:r>
                      <a:r>
                        <a:rPr lang="en-US" sz="1200" cap="small" dirty="0" smtClean="0">
                          <a:solidFill>
                            <a:srgbClr val="F4F601"/>
                          </a:solidFill>
                          <a:latin typeface="Wingdings"/>
                          <a:ea typeface="Wingdings"/>
                          <a:cs typeface="Wingdings"/>
                          <a:sym typeface="Wingdings"/>
                        </a:rPr>
                        <a:t></a:t>
                      </a:r>
                      <a:endParaRPr lang="en-US" sz="1200" b="0" i="0" u="none" strike="noStrike" cap="small" dirty="0" smtClean="0">
                        <a:solidFill>
                          <a:srgbClr val="FF0000"/>
                        </a:solidFill>
                        <a:effectLst/>
                        <a:latin typeface="Calibri"/>
                      </a:endParaRPr>
                    </a:p>
                  </a:txBody>
                  <a:tcPr marL="12700" marR="12700" marT="12700" marB="0" anchor="ctr">
                    <a:lnB w="38100" cap="flat" cmpd="sng" algn="ctr">
                      <a:solidFill>
                        <a:prstClr val="white">
                          <a:lumMod val="50000"/>
                        </a:prstClr>
                      </a:solidFill>
                      <a:prstDash val="solid"/>
                      <a:round/>
                      <a:headEnd type="none" w="med" len="med"/>
                      <a:tailEnd type="none" w="med" len="med"/>
                    </a:lnB>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B w="38100" cap="flat" cmpd="sng" algn="ctr">
                      <a:solidFill>
                        <a:prstClr val="white">
                          <a:lumMod val="50000"/>
                        </a:prstClr>
                      </a:solidFill>
                      <a:prstDash val="solid"/>
                      <a:round/>
                      <a:headEnd type="none" w="med" len="med"/>
                      <a:tailEnd type="none" w="med" len="med"/>
                    </a:lnB>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lnB w="38100" cap="flat" cmpd="sng" algn="ctr">
                      <a:solidFill>
                        <a:prstClr val="white">
                          <a:lumMod val="50000"/>
                        </a:prstClr>
                      </a:solidFill>
                      <a:prstDash val="solid"/>
                      <a:round/>
                      <a:headEnd type="none" w="med" len="med"/>
                      <a:tailEnd type="none" w="med" len="med"/>
                    </a:lnB>
                    <a:solidFill>
                      <a:schemeClr val="accent2">
                        <a:lumMod val="40000"/>
                        <a:lumOff val="60000"/>
                      </a:schemeClr>
                    </a:solidFill>
                  </a:tcPr>
                </a:tc>
              </a:tr>
            </a:tbl>
          </a:graphicData>
        </a:graphic>
      </p:graphicFrame>
      <p:graphicFrame>
        <p:nvGraphicFramePr>
          <p:cNvPr id="2" name="Chart 1"/>
          <p:cNvGraphicFramePr/>
          <p:nvPr>
            <p:extLst>
              <p:ext uri="{D42A27DB-BD31-4B8C-83A1-F6EECF244321}">
                <p14:modId xmlns:p14="http://schemas.microsoft.com/office/powerpoint/2010/main" val="1494124759"/>
              </p:ext>
            </p:extLst>
          </p:nvPr>
        </p:nvGraphicFramePr>
        <p:xfrm>
          <a:off x="532386" y="3934739"/>
          <a:ext cx="7861904" cy="2761500"/>
        </p:xfrm>
        <a:graphic>
          <a:graphicData uri="http://schemas.openxmlformats.org/drawingml/2006/chart">
            <c:chart xmlns:c="http://schemas.openxmlformats.org/drawingml/2006/chart" xmlns:r="http://schemas.openxmlformats.org/officeDocument/2006/relationships" r:id="rId3"/>
          </a:graphicData>
        </a:graphic>
      </p:graphicFrame>
      <p:sp>
        <p:nvSpPr>
          <p:cNvPr id="9" name="Down Arrow 8"/>
          <p:cNvSpPr/>
          <p:nvPr/>
        </p:nvSpPr>
        <p:spPr>
          <a:xfrm flipV="1">
            <a:off x="2082799" y="5006370"/>
            <a:ext cx="154666" cy="484998"/>
          </a:xfrm>
          <a:prstGeom prst="downArrow">
            <a:avLst/>
          </a:prstGeom>
          <a:gradFill flip="none" rotWithShape="1">
            <a:gsLst>
              <a:gs pos="0">
                <a:srgbClr val="006001">
                  <a:alpha val="87000"/>
                </a:srgbClr>
              </a:gs>
              <a:gs pos="100000">
                <a:srgbClr val="008000">
                  <a:alpha val="87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1" name="Down Arrow 10"/>
          <p:cNvSpPr/>
          <p:nvPr/>
        </p:nvSpPr>
        <p:spPr>
          <a:xfrm rot="10800000" flipV="1">
            <a:off x="2082799" y="5606445"/>
            <a:ext cx="154666" cy="484998"/>
          </a:xfrm>
          <a:prstGeom prst="downArrow">
            <a:avLst/>
          </a:prstGeom>
          <a:solidFill>
            <a:srgbClr val="FF0000">
              <a:alpha val="6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3" name="Picture 2"/>
          <p:cNvPicPr>
            <a:picLocks noChangeAspect="1"/>
          </p:cNvPicPr>
          <p:nvPr/>
        </p:nvPicPr>
        <p:blipFill>
          <a:blip r:embed="rId4"/>
          <a:stretch>
            <a:fillRect/>
          </a:stretch>
        </p:blipFill>
        <p:spPr>
          <a:xfrm>
            <a:off x="0" y="2597276"/>
            <a:ext cx="9144000" cy="1337463"/>
          </a:xfrm>
          <a:prstGeom prst="rect">
            <a:avLst/>
          </a:prstGeom>
        </p:spPr>
      </p:pic>
      <p:pic>
        <p:nvPicPr>
          <p:cNvPr id="5" name="Picture 4"/>
          <p:cNvPicPr>
            <a:picLocks noChangeAspect="1"/>
          </p:cNvPicPr>
          <p:nvPr/>
        </p:nvPicPr>
        <p:blipFill>
          <a:blip r:embed="rId5"/>
          <a:stretch>
            <a:fillRect/>
          </a:stretch>
        </p:blipFill>
        <p:spPr>
          <a:xfrm>
            <a:off x="641243" y="4873908"/>
            <a:ext cx="1257705" cy="520700"/>
          </a:xfrm>
          <a:prstGeom prst="rect">
            <a:avLst/>
          </a:prstGeom>
        </p:spPr>
      </p:pic>
      <p:pic>
        <p:nvPicPr>
          <p:cNvPr id="7" name="Picture 6"/>
          <p:cNvPicPr>
            <a:picLocks noChangeAspect="1"/>
          </p:cNvPicPr>
          <p:nvPr/>
        </p:nvPicPr>
        <p:blipFill>
          <a:blip r:embed="rId6"/>
          <a:stretch>
            <a:fillRect/>
          </a:stretch>
        </p:blipFill>
        <p:spPr>
          <a:xfrm>
            <a:off x="600456" y="4394828"/>
            <a:ext cx="1298491" cy="517478"/>
          </a:xfrm>
          <a:prstGeom prst="rect">
            <a:avLst/>
          </a:prstGeom>
        </p:spPr>
      </p:pic>
      <p:cxnSp>
        <p:nvCxnSpPr>
          <p:cNvPr id="12" name="Straight Connector 11"/>
          <p:cNvCxnSpPr/>
          <p:nvPr/>
        </p:nvCxnSpPr>
        <p:spPr>
          <a:xfrm>
            <a:off x="-66837" y="787400"/>
            <a:ext cx="9210837" cy="0"/>
          </a:xfrm>
          <a:prstGeom prst="line">
            <a:avLst/>
          </a:prstGeom>
          <a:ln>
            <a:solidFill>
              <a:srgbClr val="94CC3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128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7" dur="1000"/>
                                        <p:tgtEl>
                                          <p:spTgt spid="2">
                                            <p:graphicEl>
                                              <a:chart seriesIdx="-3" categoryIdx="-3" bldStep="gridLegend"/>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10" dur="500"/>
                                        <p:tgtEl>
                                          <p:spTgt spid="2">
                                            <p:graphicEl>
                                              <a:chart seriesIdx="0" categoryIdx="-4" bldStep="series"/>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par>
                                <p:cTn id="17" presetID="10" presetClass="exit" presetSubtype="0" fill="hold" nodeType="with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1" nodeType="clickEffect">
                                  <p:stCondLst>
                                    <p:cond delay="0"/>
                                  </p:stCondLst>
                                  <p:childTnLst>
                                    <p:set>
                                      <p:cBhvr>
                                        <p:cTn id="26"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27" dur="500"/>
                                        <p:tgtEl>
                                          <p:spTgt spid="2">
                                            <p:graphicEl>
                                              <a:chart seriesIdx="1"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1" fill="hold" nodeType="clickEffect">
                                  <p:stCondLst>
                                    <p:cond delay="0"/>
                                  </p:stCondLst>
                                  <p:childTnLst>
                                    <p:animEffect transition="out" filter="wipe(up)">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2" nodeType="clickEffect">
                                  <p:stCondLst>
                                    <p:cond delay="0"/>
                                  </p:stCondLst>
                                  <p:childTnLst>
                                    <p:set>
                                      <p:cBhvr>
                                        <p:cTn id="41"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wipe(left)">
                                      <p:cBhvr>
                                        <p:cTn id="42" dur="500"/>
                                        <p:tgtEl>
                                          <p:spTgt spid="2">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Graphic spid="2" grpId="1">
        <p:bldSub>
          <a:bldChart bld="series"/>
        </p:bldSub>
      </p:bldGraphic>
      <p:bldGraphic spid="2" grpId="2">
        <p:bldSub>
          <a:bldChart bld="series"/>
        </p:bldSub>
      </p:bldGraphic>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97307" y="222288"/>
            <a:ext cx="3119163" cy="584776"/>
          </a:xfrm>
          <a:prstGeom prst="rect">
            <a:avLst/>
          </a:prstGeom>
        </p:spPr>
        <p:txBody>
          <a:bodyPr wrap="none">
            <a:spAutoFit/>
          </a:bodyPr>
          <a:lstStyle/>
          <a:p>
            <a:r>
              <a:rPr lang="en-US" sz="3200" dirty="0">
                <a:latin typeface="+mj-lt"/>
                <a:ea typeface="ＭＳ Ｐゴシック" pitchFamily="34" charset="-128"/>
                <a:cs typeface="+mj-cs"/>
              </a:rPr>
              <a:t>Our</a:t>
            </a:r>
            <a:r>
              <a:rPr lang="en-US" sz="2800" cap="small"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Arial"/>
                <a:cs typeface="Arial"/>
              </a:rPr>
              <a:t> </a:t>
            </a:r>
            <a:r>
              <a:rPr lang="en-US" sz="3200" dirty="0">
                <a:latin typeface="+mj-lt"/>
                <a:ea typeface="ＭＳ Ｐゴシック" pitchFamily="34" charset="-128"/>
                <a:cs typeface="+mj-cs"/>
              </a:rPr>
              <a:t>Future</a:t>
            </a:r>
            <a:r>
              <a:rPr lang="en-US" sz="2800" cap="small"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Arial"/>
                <a:cs typeface="Arial"/>
              </a:rPr>
              <a:t> </a:t>
            </a:r>
            <a:r>
              <a:rPr lang="en-US" sz="3200" dirty="0">
                <a:latin typeface="+mj-lt"/>
                <a:ea typeface="ＭＳ Ｐゴシック" pitchFamily="34" charset="-128"/>
                <a:cs typeface="+mj-cs"/>
              </a:rPr>
              <a:t>State</a:t>
            </a:r>
          </a:p>
        </p:txBody>
      </p:sp>
      <p:grpSp>
        <p:nvGrpSpPr>
          <p:cNvPr id="7" name="Group 6"/>
          <p:cNvGrpSpPr/>
          <p:nvPr/>
        </p:nvGrpSpPr>
        <p:grpSpPr>
          <a:xfrm>
            <a:off x="532386" y="3934739"/>
            <a:ext cx="7861904" cy="2761500"/>
            <a:chOff x="532386" y="3934739"/>
            <a:chExt cx="7861904" cy="2761500"/>
          </a:xfrm>
        </p:grpSpPr>
        <p:graphicFrame>
          <p:nvGraphicFramePr>
            <p:cNvPr id="2" name="Chart 1"/>
            <p:cNvGraphicFramePr/>
            <p:nvPr>
              <p:extLst>
                <p:ext uri="{D42A27DB-BD31-4B8C-83A1-F6EECF244321}">
                  <p14:modId xmlns:p14="http://schemas.microsoft.com/office/powerpoint/2010/main" val="4082873038"/>
                </p:ext>
              </p:extLst>
            </p:nvPr>
          </p:nvGraphicFramePr>
          <p:xfrm>
            <a:off x="532386" y="3934739"/>
            <a:ext cx="7861904" cy="2761500"/>
          </p:xfrm>
          <a:graphic>
            <a:graphicData uri="http://schemas.openxmlformats.org/drawingml/2006/chart">
              <c:chart xmlns:c="http://schemas.openxmlformats.org/drawingml/2006/chart" xmlns:r="http://schemas.openxmlformats.org/officeDocument/2006/relationships" r:id="rId3"/>
            </a:graphicData>
          </a:graphic>
        </p:graphicFrame>
        <p:sp>
          <p:nvSpPr>
            <p:cNvPr id="9" name="Down Arrow 8"/>
            <p:cNvSpPr/>
            <p:nvPr/>
          </p:nvSpPr>
          <p:spPr>
            <a:xfrm flipV="1">
              <a:off x="2082799" y="5006370"/>
              <a:ext cx="154666" cy="484998"/>
            </a:xfrm>
            <a:prstGeom prst="downArrow">
              <a:avLst/>
            </a:prstGeom>
            <a:gradFill flip="none" rotWithShape="1">
              <a:gsLst>
                <a:gs pos="0">
                  <a:srgbClr val="006001">
                    <a:alpha val="87000"/>
                  </a:srgbClr>
                </a:gs>
                <a:gs pos="100000">
                  <a:srgbClr val="008000">
                    <a:alpha val="87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1" name="Down Arrow 10"/>
            <p:cNvSpPr/>
            <p:nvPr/>
          </p:nvSpPr>
          <p:spPr>
            <a:xfrm rot="10800000" flipV="1">
              <a:off x="2082799" y="5606445"/>
              <a:ext cx="154666" cy="484998"/>
            </a:xfrm>
            <a:prstGeom prst="downArrow">
              <a:avLst/>
            </a:prstGeom>
            <a:solidFill>
              <a:srgbClr val="FF0000">
                <a:alpha val="6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grpSp>
      <p:sp>
        <p:nvSpPr>
          <p:cNvPr id="8" name="Freeform 7"/>
          <p:cNvSpPr/>
          <p:nvPr/>
        </p:nvSpPr>
        <p:spPr>
          <a:xfrm>
            <a:off x="2747930" y="2699460"/>
            <a:ext cx="3107676" cy="675499"/>
          </a:xfrm>
          <a:custGeom>
            <a:avLst/>
            <a:gdLst>
              <a:gd name="connsiteX0" fmla="*/ 0 w 3107676"/>
              <a:gd name="connsiteY0" fmla="*/ 675499 h 675499"/>
              <a:gd name="connsiteX1" fmla="*/ 1540326 w 3107676"/>
              <a:gd name="connsiteY1" fmla="*/ 216160 h 675499"/>
              <a:gd name="connsiteX2" fmla="*/ 3107676 w 3107676"/>
              <a:gd name="connsiteY2" fmla="*/ 0 h 675499"/>
            </a:gdLst>
            <a:ahLst/>
            <a:cxnLst>
              <a:cxn ang="0">
                <a:pos x="connsiteX0" y="connsiteY0"/>
              </a:cxn>
              <a:cxn ang="0">
                <a:pos x="connsiteX1" y="connsiteY1"/>
              </a:cxn>
              <a:cxn ang="0">
                <a:pos x="connsiteX2" y="connsiteY2"/>
              </a:cxn>
            </a:cxnLst>
            <a:rect l="l" t="t" r="r" b="b"/>
            <a:pathLst>
              <a:path w="3107676" h="675499">
                <a:moveTo>
                  <a:pt x="0" y="675499"/>
                </a:moveTo>
                <a:cubicBezTo>
                  <a:pt x="511190" y="502121"/>
                  <a:pt x="1022380" y="328743"/>
                  <a:pt x="1540326" y="216160"/>
                </a:cubicBezTo>
                <a:cubicBezTo>
                  <a:pt x="2058272" y="103577"/>
                  <a:pt x="3107676" y="0"/>
                  <a:pt x="3107676" y="0"/>
                </a:cubicBezTo>
              </a:path>
            </a:pathLst>
          </a:custGeom>
          <a:ln w="60325">
            <a:solidFill>
              <a:schemeClr val="accent2">
                <a:alpha val="70000"/>
              </a:schemeClr>
            </a:solidFill>
            <a:prstDash val="sysDot"/>
          </a:ln>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cxnSp>
        <p:nvCxnSpPr>
          <p:cNvPr id="10" name="Straight Connector 9"/>
          <p:cNvCxnSpPr/>
          <p:nvPr/>
        </p:nvCxnSpPr>
        <p:spPr>
          <a:xfrm>
            <a:off x="-66837" y="787400"/>
            <a:ext cx="9210837" cy="0"/>
          </a:xfrm>
          <a:prstGeom prst="line">
            <a:avLst/>
          </a:prstGeom>
          <a:ln>
            <a:solidFill>
              <a:srgbClr val="94CC3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163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3.21187E-6 1.03752E-6 L 3.21187E-6 -0.23066 " pathEditMode="relative" rAng="0" ptsTypes="AA">
                                      <p:cBhvr>
                                        <p:cTn id="6" dur="1000" fill="hold"/>
                                        <p:tgtEl>
                                          <p:spTgt spid="7"/>
                                        </p:tgtEl>
                                        <p:attrNameLst>
                                          <p:attrName>ppt_x</p:attrName>
                                          <p:attrName>ppt_y</p:attrName>
                                        </p:attrNameLst>
                                      </p:cBhvr>
                                      <p:rCtr x="0" y="-1153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61546" y="1213681"/>
            <a:ext cx="8777466" cy="4377231"/>
          </a:xfrm>
          <a:prstGeom prst="rect">
            <a:avLst/>
          </a:prstGeom>
        </p:spPr>
        <p:txBody>
          <a:bodyPr vert="horz" lIns="91440" tIns="45720" rIns="91440" bIns="45720" rtlCol="0" anchor="t">
            <a:no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mj-lt"/>
                <a:ea typeface="ＭＳ Ｐゴシック" pitchFamily="34" charset="-128"/>
                <a:cs typeface="+mj-cs"/>
              </a:rPr>
              <a:t>Healthcare reform is changing how we practice</a:t>
            </a:r>
          </a:p>
          <a:p>
            <a:r>
              <a:rPr lang="en-US" sz="2800" dirty="0">
                <a:latin typeface="+mj-lt"/>
                <a:ea typeface="ＭＳ Ｐゴシック" pitchFamily="34" charset="-128"/>
                <a:cs typeface="+mj-cs"/>
              </a:rPr>
              <a:t>IT innovation is equally transformative</a:t>
            </a:r>
          </a:p>
          <a:p>
            <a:r>
              <a:rPr lang="en-US" sz="2800" dirty="0">
                <a:latin typeface="+mj-lt"/>
                <a:ea typeface="ＭＳ Ｐゴシック" pitchFamily="34" charset="-128"/>
                <a:cs typeface="+mj-cs"/>
              </a:rPr>
              <a:t>Imaging 3.0 is serving as our framework</a:t>
            </a:r>
          </a:p>
          <a:p>
            <a:r>
              <a:rPr lang="en-US" sz="2800" dirty="0">
                <a:latin typeface="+mj-lt"/>
                <a:ea typeface="ＭＳ Ｐゴシック" pitchFamily="34" charset="-128"/>
                <a:cs typeface="+mj-cs"/>
              </a:rPr>
              <a:t>Creating IT tools centered on this framework</a:t>
            </a:r>
          </a:p>
          <a:p>
            <a:r>
              <a:rPr lang="en-US" sz="2800" dirty="0" smtClean="0">
                <a:latin typeface="+mj-lt"/>
                <a:ea typeface="ＭＳ Ｐゴシック" pitchFamily="34" charset="-128"/>
                <a:cs typeface="+mj-cs"/>
              </a:rPr>
              <a:t>Educating </a:t>
            </a:r>
            <a:r>
              <a:rPr lang="en-US" sz="2800" dirty="0">
                <a:latin typeface="+mj-lt"/>
                <a:ea typeface="ＭＳ Ｐゴシック" pitchFamily="34" charset="-128"/>
                <a:cs typeface="+mj-cs"/>
              </a:rPr>
              <a:t>our profession about new paradigms</a:t>
            </a:r>
          </a:p>
          <a:p>
            <a:r>
              <a:rPr lang="en-US" sz="2800" dirty="0" smtClean="0">
                <a:latin typeface="+mj-lt"/>
                <a:ea typeface="ＭＳ Ｐゴシック" pitchFamily="34" charset="-128"/>
                <a:cs typeface="+mj-cs"/>
              </a:rPr>
              <a:t>Participating </a:t>
            </a:r>
            <a:r>
              <a:rPr lang="en-US" sz="2800" dirty="0">
                <a:latin typeface="+mj-lt"/>
                <a:ea typeface="ＭＳ Ｐゴシック" pitchFamily="34" charset="-128"/>
                <a:cs typeface="+mj-cs"/>
              </a:rPr>
              <a:t>with Feds and Industry to manage change</a:t>
            </a:r>
          </a:p>
        </p:txBody>
      </p:sp>
      <p:sp>
        <p:nvSpPr>
          <p:cNvPr id="7" name="Title 1"/>
          <p:cNvSpPr txBox="1">
            <a:spLocks/>
          </p:cNvSpPr>
          <p:nvPr/>
        </p:nvSpPr>
        <p:spPr>
          <a:xfrm>
            <a:off x="161546" y="156823"/>
            <a:ext cx="8760903" cy="746017"/>
          </a:xfrm>
          <a:prstGeom prst="rect">
            <a:avLst/>
          </a:prstGeom>
        </p:spPr>
        <p:txBody>
          <a:bodyPr vert="horz" lIns="91440" tIns="45720" rIns="91440" bIns="45720" rtlCol="0" anchor="t">
            <a:noAutofit/>
          </a:bodyPr>
          <a:lst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dirty="0" smtClean="0">
                <a:ea typeface="ＭＳ Ｐゴシック" pitchFamily="34" charset="-128"/>
              </a:rPr>
              <a:t>The Future of Imaging Informatics</a:t>
            </a:r>
            <a:r>
              <a:rPr lang="en-US" sz="32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r>
            <a:br>
              <a:rPr lang="en-US" sz="32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b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r>
            <a:b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br>
            <a:endParaRPr lang="en-US" sz="1800" b="1" u="sng"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endParaRPr>
          </a:p>
        </p:txBody>
      </p:sp>
      <p:cxnSp>
        <p:nvCxnSpPr>
          <p:cNvPr id="8" name="Straight Connector 7"/>
          <p:cNvCxnSpPr/>
          <p:nvPr/>
        </p:nvCxnSpPr>
        <p:spPr>
          <a:xfrm>
            <a:off x="-66837" y="787400"/>
            <a:ext cx="9210837" cy="0"/>
          </a:xfrm>
          <a:prstGeom prst="line">
            <a:avLst/>
          </a:prstGeom>
          <a:ln>
            <a:solidFill>
              <a:srgbClr val="94CC3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387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a:latin typeface="Arial" charset="0"/>
                <a:ea typeface="ＭＳ Ｐゴシック" charset="0"/>
                <a:cs typeface="ＭＳ Ｐゴシック" charset="0"/>
              </a:rPr>
              <a:t>Imaging 3.0 – Preparing for the Future</a:t>
            </a:r>
            <a:r>
              <a:rPr lang="en-US" dirty="0">
                <a:latin typeface="Arial" charset="0"/>
                <a:ea typeface="ＭＳ Ｐゴシック" charset="0"/>
                <a:cs typeface="ＭＳ Ｐゴシック" charset="0"/>
              </a:rPr>
              <a:t/>
            </a:r>
            <a:br>
              <a:rPr lang="en-US" dirty="0">
                <a:latin typeface="Arial" charset="0"/>
                <a:ea typeface="ＭＳ Ｐゴシック" charset="0"/>
                <a:cs typeface="ＭＳ Ｐゴシック" charset="0"/>
              </a:rPr>
            </a:br>
            <a:endParaRPr lang="en-US" dirty="0"/>
          </a:p>
        </p:txBody>
      </p:sp>
      <p:pic>
        <p:nvPicPr>
          <p:cNvPr id="9" name="Picture 8"/>
          <p:cNvPicPr>
            <a:picLocks noChangeAspect="1"/>
          </p:cNvPicPr>
          <p:nvPr/>
        </p:nvPicPr>
        <p:blipFill rotWithShape="1">
          <a:blip r:embed="rId3">
            <a:alphaModFix amt="28000"/>
          </a:blip>
          <a:srcRect l="1708" t="4457" r="2665" b="6393"/>
          <a:stretch/>
        </p:blipFill>
        <p:spPr>
          <a:xfrm>
            <a:off x="888111" y="1213164"/>
            <a:ext cx="7146392" cy="5246891"/>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1155934" y="5864526"/>
            <a:ext cx="7007006" cy="369332"/>
          </a:xfrm>
          <a:prstGeom prst="rect">
            <a:avLst/>
          </a:prstGeom>
          <a:noFill/>
        </p:spPr>
        <p:txBody>
          <a:bodyPr wrap="square" rtlCol="0">
            <a:spAutoFit/>
          </a:bodyPr>
          <a:lstStyle/>
          <a:p>
            <a:pPr algn="ctr"/>
            <a:r>
              <a:rPr lang="en-US" dirty="0" err="1" smtClean="0"/>
              <a:t>www.acr.org</a:t>
            </a:r>
            <a:r>
              <a:rPr lang="en-US" dirty="0" smtClean="0"/>
              <a:t>/Advocacy/Economics-Health-Policy/Imaging-3</a:t>
            </a:r>
            <a:endParaRPr lang="en-US" dirty="0"/>
          </a:p>
        </p:txBody>
      </p:sp>
    </p:spTree>
    <p:extLst>
      <p:ext uri="{BB962C8B-B14F-4D97-AF65-F5344CB8AC3E}">
        <p14:creationId xmlns:p14="http://schemas.microsoft.com/office/powerpoint/2010/main" val="3510512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dirty="0" smtClean="0"/>
              <a:t>What’s Driving Imaging Informatics?</a:t>
            </a:r>
            <a:endParaRPr lang="en-US" dirty="0"/>
          </a:p>
        </p:txBody>
      </p:sp>
      <p:sp>
        <p:nvSpPr>
          <p:cNvPr id="2" name="TextBox 1"/>
          <p:cNvSpPr txBox="1"/>
          <p:nvPr/>
        </p:nvSpPr>
        <p:spPr>
          <a:xfrm>
            <a:off x="2070730" y="1891386"/>
            <a:ext cx="5659997" cy="3416320"/>
          </a:xfrm>
          <a:prstGeom prst="rect">
            <a:avLst/>
          </a:prstGeom>
          <a:noFill/>
        </p:spPr>
        <p:txBody>
          <a:bodyPr wrap="square" rtlCol="0">
            <a:spAutoFit/>
          </a:bodyPr>
          <a:lstStyle/>
          <a:p>
            <a:r>
              <a:rPr lang="en-US" dirty="0" smtClean="0"/>
              <a:t>Embed video clip of </a:t>
            </a:r>
            <a:r>
              <a:rPr lang="en-US" dirty="0" smtClean="0"/>
              <a:t>Dr. Geraldine </a:t>
            </a:r>
            <a:r>
              <a:rPr lang="en-US" dirty="0" err="1" smtClean="0"/>
              <a:t>McGinty</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783557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3"/>
          <p:cNvSpPr>
            <a:spLocks noGrp="1"/>
          </p:cNvSpPr>
          <p:nvPr>
            <p:ph type="title"/>
          </p:nvPr>
        </p:nvSpPr>
        <p:spPr/>
        <p:txBody>
          <a:bodyPr/>
          <a:lstStyle/>
          <a:p>
            <a:r>
              <a:rPr lang="en-US" dirty="0" smtClean="0">
                <a:ea typeface="ＭＳ Ｐゴシック" pitchFamily="34" charset="-128"/>
              </a:rPr>
              <a:t>What’s Driving Imaging Informatics?</a:t>
            </a:r>
          </a:p>
        </p:txBody>
      </p:sp>
      <p:sp>
        <p:nvSpPr>
          <p:cNvPr id="58370" name="Content Placeholder 5"/>
          <p:cNvSpPr>
            <a:spLocks noGrp="1"/>
          </p:cNvSpPr>
          <p:nvPr>
            <p:ph idx="1"/>
          </p:nvPr>
        </p:nvSpPr>
        <p:spPr>
          <a:xfrm>
            <a:off x="457200" y="1828800"/>
            <a:ext cx="8229600" cy="4038600"/>
          </a:xfrm>
        </p:spPr>
        <p:txBody>
          <a:bodyPr/>
          <a:lstStyle/>
          <a:p>
            <a:r>
              <a:rPr lang="en-US" dirty="0" smtClean="0">
                <a:ea typeface="ＭＳ Ｐゴシック" pitchFamily="34" charset="-128"/>
              </a:rPr>
              <a:t>The CMS and HHS agenda:</a:t>
            </a:r>
            <a:endParaRPr lang="en-US" sz="2800" dirty="0" smtClean="0">
              <a:ea typeface="ＭＳ Ｐゴシック" pitchFamily="34" charset="-128"/>
            </a:endParaRPr>
          </a:p>
          <a:p>
            <a:pPr lvl="1"/>
            <a:r>
              <a:rPr lang="en-US" sz="2400" dirty="0" smtClean="0">
                <a:ea typeface="ＭＳ Ｐゴシック" pitchFamily="34" charset="-128"/>
              </a:rPr>
              <a:t>Drive reimbursement to primary care</a:t>
            </a:r>
          </a:p>
          <a:p>
            <a:pPr lvl="1"/>
            <a:r>
              <a:rPr lang="en-US" sz="2400" dirty="0" smtClean="0">
                <a:ea typeface="ＭＳ Ｐゴシック" pitchFamily="34" charset="-128"/>
              </a:rPr>
              <a:t>Reduce unit reimbursement for imaging to manage utilization</a:t>
            </a:r>
          </a:p>
          <a:p>
            <a:pPr lvl="1"/>
            <a:r>
              <a:rPr lang="en-US" sz="2400" dirty="0" smtClean="0">
                <a:ea typeface="ＭＳ Ｐゴシック" pitchFamily="34" charset="-128"/>
              </a:rPr>
              <a:t>Reduce overall spending</a:t>
            </a:r>
          </a:p>
          <a:p>
            <a:pPr lvl="1"/>
            <a:r>
              <a:rPr lang="en-US" sz="2400" dirty="0" smtClean="0">
                <a:ea typeface="ＭＳ Ｐゴシック" pitchFamily="34" charset="-128"/>
              </a:rPr>
              <a:t>Respond to </a:t>
            </a:r>
            <a:r>
              <a:rPr lang="en-US" altLang="en-US" sz="2400" dirty="0" smtClean="0">
                <a:ea typeface="ＭＳ Ｐゴシック" pitchFamily="34" charset="-128"/>
              </a:rPr>
              <a:t>“</a:t>
            </a:r>
            <a:r>
              <a:rPr lang="en-US" sz="2400" dirty="0" smtClean="0">
                <a:ea typeface="ＭＳ Ｐゴシック" pitchFamily="34" charset="-128"/>
              </a:rPr>
              <a:t>outside</a:t>
            </a:r>
            <a:r>
              <a:rPr lang="en-US" altLang="en-US" sz="2400" dirty="0" smtClean="0">
                <a:ea typeface="ＭＳ Ｐゴシック" pitchFamily="34" charset="-128"/>
              </a:rPr>
              <a:t>”</a:t>
            </a:r>
            <a:r>
              <a:rPr lang="en-US" sz="2400" dirty="0" smtClean="0">
                <a:ea typeface="ＭＳ Ｐゴシック" pitchFamily="34" charset="-128"/>
              </a:rPr>
              <a:t> pressure (e.g., </a:t>
            </a:r>
            <a:r>
              <a:rPr lang="en-US" sz="2400" dirty="0" err="1" smtClean="0">
                <a:ea typeface="ＭＳ Ｐゴシック" pitchFamily="34" charset="-128"/>
              </a:rPr>
              <a:t>MedPAC</a:t>
            </a:r>
            <a:r>
              <a:rPr lang="en-US" sz="2400" dirty="0" smtClean="0">
                <a:ea typeface="ＭＳ Ｐゴシック" pitchFamily="34" charset="-128"/>
              </a:rPr>
              <a:t>)</a:t>
            </a:r>
          </a:p>
          <a:p>
            <a:endParaRPr lang="en-US" dirty="0" smtClean="0">
              <a:ea typeface="ＭＳ Ｐゴシック" pitchFamily="34" charset="-128"/>
            </a:endParaRPr>
          </a:p>
        </p:txBody>
      </p:sp>
    </p:spTree>
    <p:extLst>
      <p:ext uri="{BB962C8B-B14F-4D97-AF65-F5344CB8AC3E}">
        <p14:creationId xmlns:p14="http://schemas.microsoft.com/office/powerpoint/2010/main" val="4133919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8800"/>
            <a:ext cx="7924800" cy="3805062"/>
          </a:xfrm>
        </p:spPr>
        <p:txBody>
          <a:bodyPr>
            <a:normAutofit/>
          </a:bodyPr>
          <a:lstStyle/>
          <a:p>
            <a:r>
              <a:rPr lang="en-US" dirty="0" smtClean="0">
                <a:ea typeface="ＭＳ Ｐゴシック" pitchFamily="34" charset="-128"/>
              </a:rPr>
              <a:t>Payment models </a:t>
            </a:r>
            <a:r>
              <a:rPr lang="en-US" dirty="0">
                <a:ea typeface="ＭＳ Ｐゴシック" pitchFamily="34" charset="-128"/>
              </a:rPr>
              <a:t>have determined our </a:t>
            </a:r>
            <a:r>
              <a:rPr lang="en-US" dirty="0" smtClean="0">
                <a:ea typeface="ＭＳ Ｐゴシック" pitchFamily="34" charset="-128"/>
              </a:rPr>
              <a:t>business models</a:t>
            </a:r>
            <a:endParaRPr lang="en-US" dirty="0">
              <a:ea typeface="ＭＳ Ｐゴシック" pitchFamily="34" charset="-128"/>
            </a:endParaRPr>
          </a:p>
          <a:p>
            <a:r>
              <a:rPr lang="en-US" dirty="0" smtClean="0">
                <a:ea typeface="ＭＳ Ｐゴシック" pitchFamily="34" charset="-128"/>
              </a:rPr>
              <a:t>Business models </a:t>
            </a:r>
            <a:r>
              <a:rPr lang="en-US" dirty="0">
                <a:ea typeface="ＭＳ Ｐゴシック" pitchFamily="34" charset="-128"/>
              </a:rPr>
              <a:t>have determined our </a:t>
            </a:r>
            <a:r>
              <a:rPr lang="en-US" dirty="0" smtClean="0">
                <a:ea typeface="ＭＳ Ｐゴシック" pitchFamily="34" charset="-128"/>
              </a:rPr>
              <a:t>innovation</a:t>
            </a:r>
            <a:endParaRPr lang="en-US" dirty="0">
              <a:ea typeface="ＭＳ Ｐゴシック" pitchFamily="34" charset="-128"/>
            </a:endParaRPr>
          </a:p>
          <a:p>
            <a:r>
              <a:rPr lang="en-US" dirty="0" smtClean="0">
                <a:ea typeface="ＭＳ Ｐゴシック" pitchFamily="34" charset="-128"/>
              </a:rPr>
              <a:t>Incentives </a:t>
            </a:r>
            <a:r>
              <a:rPr lang="en-US" dirty="0">
                <a:ea typeface="ＭＳ Ｐゴシック" pitchFamily="34" charset="-128"/>
              </a:rPr>
              <a:t>fuel our </a:t>
            </a:r>
            <a:r>
              <a:rPr lang="en-US" dirty="0" smtClean="0">
                <a:ea typeface="ＭＳ Ｐゴシック" pitchFamily="34" charset="-128"/>
              </a:rPr>
              <a:t>innovation</a:t>
            </a:r>
          </a:p>
          <a:p>
            <a:r>
              <a:rPr lang="en-US" dirty="0" smtClean="0">
                <a:ea typeface="ＭＳ Ｐゴシック" pitchFamily="34" charset="-128"/>
              </a:rPr>
              <a:t>Resulting technologies based on fee-for-service</a:t>
            </a:r>
            <a:endParaRPr lang="en-US" sz="2400" dirty="0">
              <a:ea typeface="ＭＳ Ｐゴシック" pitchFamily="34" charset="-128"/>
            </a:endParaRPr>
          </a:p>
          <a:p>
            <a:endParaRPr lang="en-US" sz="24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endParaRPr>
          </a:p>
        </p:txBody>
      </p:sp>
      <p:sp>
        <p:nvSpPr>
          <p:cNvPr id="5" name="Title 3"/>
          <p:cNvSpPr>
            <a:spLocks noGrp="1"/>
          </p:cNvSpPr>
          <p:nvPr>
            <p:ph type="title"/>
          </p:nvPr>
        </p:nvSpPr>
        <p:spPr>
          <a:xfrm>
            <a:off x="685800" y="533400"/>
            <a:ext cx="8229600" cy="1143000"/>
          </a:xfrm>
        </p:spPr>
        <p:txBody>
          <a:bodyPr/>
          <a:lstStyle/>
          <a:p>
            <a:r>
              <a:rPr lang="en-US" dirty="0" smtClean="0">
                <a:ea typeface="ＭＳ Ｐゴシック" pitchFamily="34" charset="-128"/>
              </a:rPr>
              <a:t>Our Current State</a:t>
            </a:r>
          </a:p>
        </p:txBody>
      </p:sp>
    </p:spTree>
    <p:extLst>
      <p:ext uri="{BB962C8B-B14F-4D97-AF65-F5344CB8AC3E}">
        <p14:creationId xmlns:p14="http://schemas.microsoft.com/office/powerpoint/2010/main" val="233008146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332816"/>
            <a:ext cx="8382000" cy="4215418"/>
          </a:xfrm>
        </p:spPr>
        <p:txBody>
          <a:bodyPr>
            <a:normAutofit/>
          </a:bodyPr>
          <a:lstStyle/>
          <a:p>
            <a:pPr marL="0" indent="0">
              <a:buNone/>
            </a:pPr>
            <a:r>
              <a:rPr lang="en-US" sz="2800" dirty="0" err="1">
                <a:ea typeface="ＭＳ Ｐゴシック" pitchFamily="34" charset="-128"/>
                <a:cs typeface="+mn-cs"/>
              </a:rPr>
              <a:t>Teleradiology</a:t>
            </a:r>
            <a:endParaRPr lang="en-US" sz="2800" dirty="0">
              <a:ea typeface="ＭＳ Ｐゴシック" pitchFamily="34" charset="-128"/>
              <a:cs typeface="+mn-cs"/>
            </a:endParaRPr>
          </a:p>
          <a:p>
            <a:pPr lvl="1"/>
            <a:r>
              <a:rPr lang="en-US" sz="2800" dirty="0">
                <a:ea typeface="ＭＳ Ｐゴシック" pitchFamily="34" charset="-128"/>
                <a:cs typeface="+mn-cs"/>
              </a:rPr>
              <a:t>Created</a:t>
            </a:r>
            <a:r>
              <a:rPr lang="en-US"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2800" dirty="0">
                <a:ea typeface="ＭＳ Ｐゴシック" pitchFamily="34" charset="-128"/>
                <a:cs typeface="+mn-cs"/>
              </a:rPr>
              <a:t>secure</a:t>
            </a:r>
            <a:r>
              <a:rPr lang="en-US"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2800" dirty="0">
                <a:ea typeface="ＭＳ Ｐゴシック" pitchFamily="34" charset="-128"/>
                <a:cs typeface="+mn-cs"/>
              </a:rPr>
              <a:t>access</a:t>
            </a:r>
            <a:r>
              <a:rPr lang="en-US"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2800" dirty="0">
                <a:ea typeface="ＭＳ Ｐゴシック" pitchFamily="34" charset="-128"/>
                <a:cs typeface="+mn-cs"/>
              </a:rPr>
              <a:t>for</a:t>
            </a:r>
            <a:r>
              <a:rPr lang="en-US"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2800" dirty="0">
                <a:ea typeface="ＭＳ Ｐゴシック" pitchFamily="34" charset="-128"/>
                <a:cs typeface="+mn-cs"/>
              </a:rPr>
              <a:t>remote</a:t>
            </a:r>
            <a:r>
              <a:rPr lang="en-US"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2800" dirty="0">
                <a:ea typeface="ＭＳ Ｐゴシック" pitchFamily="34" charset="-128"/>
                <a:cs typeface="+mn-cs"/>
              </a:rPr>
              <a:t>radiologists</a:t>
            </a:r>
          </a:p>
          <a:p>
            <a:pPr lvl="1"/>
            <a:r>
              <a:rPr lang="en-US" sz="2800" dirty="0" smtClean="0">
                <a:ea typeface="ＭＳ Ｐゴシック" pitchFamily="34" charset="-128"/>
                <a:cs typeface="+mn-cs"/>
              </a:rPr>
              <a:t>Initially</a:t>
            </a:r>
            <a:r>
              <a:rPr lang="en-US"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2800" dirty="0" smtClean="0">
                <a:ea typeface="ＭＳ Ｐゴシック" pitchFamily="34" charset="-128"/>
                <a:cs typeface="+mn-cs"/>
              </a:rPr>
              <a:t>created</a:t>
            </a:r>
            <a:r>
              <a:rPr lang="en-US"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2800" dirty="0">
                <a:ea typeface="ＭＳ Ｐゴシック" pitchFamily="34" charset="-128"/>
                <a:cs typeface="+mn-cs"/>
              </a:rPr>
              <a:t>to</a:t>
            </a:r>
            <a:r>
              <a:rPr lang="en-US"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2800" dirty="0">
                <a:ea typeface="ＭＳ Ｐゴシック" pitchFamily="34" charset="-128"/>
                <a:cs typeface="+mn-cs"/>
              </a:rPr>
              <a:t>improve</a:t>
            </a:r>
            <a:r>
              <a:rPr lang="en-US"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2800" dirty="0">
                <a:ea typeface="ＭＳ Ｐゴシック" pitchFamily="34" charset="-128"/>
                <a:cs typeface="+mn-cs"/>
              </a:rPr>
              <a:t>productivity</a:t>
            </a:r>
            <a:r>
              <a:rPr lang="en-US"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2800" dirty="0">
                <a:ea typeface="ＭＳ Ｐゴシック" pitchFamily="34" charset="-128"/>
                <a:cs typeface="+mn-cs"/>
              </a:rPr>
              <a:t>and</a:t>
            </a:r>
            <a:r>
              <a:rPr lang="en-US"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2800" dirty="0">
                <a:ea typeface="ＭＳ Ｐゴシック" pitchFamily="34" charset="-128"/>
                <a:cs typeface="+mn-cs"/>
              </a:rPr>
              <a:t>convenience</a:t>
            </a:r>
          </a:p>
          <a:p>
            <a:pPr lvl="1"/>
            <a:r>
              <a:rPr lang="en-US" sz="2800" dirty="0">
                <a:ea typeface="ＭＳ Ｐゴシック" pitchFamily="34" charset="-128"/>
                <a:cs typeface="+mn-cs"/>
              </a:rPr>
              <a:t>Serves</a:t>
            </a:r>
            <a:r>
              <a:rPr lang="en-US"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2800" dirty="0">
                <a:ea typeface="ＭＳ Ｐゴシック" pitchFamily="34" charset="-128"/>
                <a:cs typeface="+mn-cs"/>
              </a:rPr>
              <a:t>to</a:t>
            </a:r>
            <a:r>
              <a:rPr lang="en-US"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2800" dirty="0" smtClean="0">
                <a:ea typeface="ＭＳ Ｐゴシック" pitchFamily="34" charset="-128"/>
                <a:cs typeface="+mn-cs"/>
              </a:rPr>
              <a:t>further</a:t>
            </a:r>
            <a:r>
              <a:rPr lang="en-US"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2800" dirty="0" smtClean="0">
                <a:ea typeface="ＭＳ Ｐゴシック" pitchFamily="34" charset="-128"/>
                <a:cs typeface="+mn-cs"/>
              </a:rPr>
              <a:t>reduce</a:t>
            </a:r>
            <a:r>
              <a:rPr lang="en-US"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2800" dirty="0" smtClean="0">
                <a:ea typeface="ＭＳ Ｐゴシック" pitchFamily="34" charset="-128"/>
                <a:cs typeface="+mn-cs"/>
              </a:rPr>
              <a:t>costs</a:t>
            </a:r>
            <a:endParaRPr lang="en-US" sz="2800" dirty="0">
              <a:ea typeface="ＭＳ Ｐゴシック" pitchFamily="34" charset="-128"/>
              <a:cs typeface="+mn-cs"/>
            </a:endParaRPr>
          </a:p>
          <a:p>
            <a:pPr lvl="1"/>
            <a:r>
              <a:rPr lang="en-US" sz="2800" dirty="0" smtClean="0">
                <a:ea typeface="ＭＳ Ｐゴシック" pitchFamily="34" charset="-128"/>
                <a:cs typeface="+mn-cs"/>
              </a:rPr>
              <a:t>Unintended</a:t>
            </a:r>
            <a:r>
              <a:rPr lang="en-US"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2800" dirty="0" smtClean="0">
                <a:ea typeface="ＭＳ Ｐゴシック" pitchFamily="34" charset="-128"/>
                <a:cs typeface="+mn-cs"/>
              </a:rPr>
              <a:t>consequence</a:t>
            </a:r>
            <a:endParaRPr lang="en-US" sz="2800" dirty="0">
              <a:ea typeface="ＭＳ Ｐゴシック" pitchFamily="34" charset="-128"/>
              <a:cs typeface="+mn-cs"/>
            </a:endParaRPr>
          </a:p>
        </p:txBody>
      </p:sp>
      <p:sp>
        <p:nvSpPr>
          <p:cNvPr id="6" name="Rectangle 5"/>
          <p:cNvSpPr/>
          <p:nvPr/>
        </p:nvSpPr>
        <p:spPr>
          <a:xfrm>
            <a:off x="685800" y="609600"/>
            <a:ext cx="3435450" cy="584776"/>
          </a:xfrm>
          <a:prstGeom prst="rect">
            <a:avLst/>
          </a:prstGeom>
        </p:spPr>
        <p:txBody>
          <a:bodyPr wrap="none">
            <a:spAutoFit/>
          </a:bodyPr>
          <a:lstStyle/>
          <a:p>
            <a:r>
              <a:rPr lang="en-US" sz="3200" dirty="0">
                <a:latin typeface="+mj-lt"/>
                <a:ea typeface="ＭＳ Ｐゴシック" pitchFamily="34" charset="-128"/>
                <a:cs typeface="+mj-cs"/>
              </a:rPr>
              <a:t>Our</a:t>
            </a:r>
            <a:r>
              <a:rPr lang="en-US" sz="2800" cap="small"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3200" dirty="0">
                <a:latin typeface="+mj-lt"/>
                <a:ea typeface="ＭＳ Ｐゴシック" pitchFamily="34" charset="-128"/>
                <a:cs typeface="+mj-cs"/>
              </a:rPr>
              <a:t>Current</a:t>
            </a:r>
            <a:r>
              <a:rPr lang="en-US" sz="2800" cap="small"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3200" dirty="0">
                <a:latin typeface="+mj-lt"/>
                <a:ea typeface="ＭＳ Ｐゴシック" pitchFamily="34" charset="-128"/>
                <a:cs typeface="+mj-cs"/>
              </a:rPr>
              <a:t>State</a:t>
            </a:r>
          </a:p>
        </p:txBody>
      </p:sp>
    </p:spTree>
    <p:extLst>
      <p:ext uri="{BB962C8B-B14F-4D97-AF65-F5344CB8AC3E}">
        <p14:creationId xmlns:p14="http://schemas.microsoft.com/office/powerpoint/2010/main" val="1028299030"/>
      </p:ext>
    </p:extLst>
  </p:cSld>
  <p:clrMapOvr>
    <a:masterClrMapping/>
  </p:clrMapOvr>
  <mc:AlternateContent xmlns:mc="http://schemas.openxmlformats.org/markup-compatibility/2006" xmlns:p14="http://schemas.microsoft.com/office/powerpoint/2010/main">
    <mc:Choice Requires="p14">
      <p:transition spd="slow" p14:dur="8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66837" y="787400"/>
            <a:ext cx="9210837" cy="0"/>
          </a:xfrm>
          <a:prstGeom prst="line">
            <a:avLst/>
          </a:prstGeom>
          <a:ln>
            <a:solidFill>
              <a:srgbClr val="94CC3E"/>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532386" y="197100"/>
            <a:ext cx="3295493" cy="584776"/>
          </a:xfrm>
          <a:prstGeom prst="rect">
            <a:avLst/>
          </a:prstGeom>
        </p:spPr>
        <p:txBody>
          <a:bodyPr wrap="none">
            <a:spAutoFit/>
          </a:bodyPr>
          <a:lstStyle/>
          <a:p>
            <a:r>
              <a:rPr lang="en-US" sz="3200" dirty="0">
                <a:latin typeface="+mj-lt"/>
                <a:ea typeface="ＭＳ Ｐゴシック" pitchFamily="34" charset="-128"/>
                <a:cs typeface="+mj-cs"/>
              </a:rPr>
              <a:t>Our</a:t>
            </a:r>
            <a:r>
              <a:rPr lang="en-US" sz="2800" cap="small"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Arial"/>
                <a:cs typeface="Arial"/>
              </a:rPr>
              <a:t> </a:t>
            </a:r>
            <a:r>
              <a:rPr lang="en-US" sz="3200" dirty="0">
                <a:latin typeface="+mj-lt"/>
                <a:ea typeface="ＭＳ Ｐゴシック" pitchFamily="34" charset="-128"/>
                <a:cs typeface="+mj-cs"/>
              </a:rPr>
              <a:t>Current</a:t>
            </a:r>
            <a:r>
              <a:rPr lang="en-US" sz="2800" cap="small"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Arial"/>
                <a:cs typeface="Arial"/>
              </a:rPr>
              <a:t> </a:t>
            </a:r>
            <a:r>
              <a:rPr lang="en-US" sz="3200" dirty="0">
                <a:latin typeface="+mj-lt"/>
                <a:ea typeface="ＭＳ Ｐゴシック" pitchFamily="34" charset="-128"/>
                <a:cs typeface="+mj-cs"/>
              </a:rPr>
              <a:t>State</a:t>
            </a:r>
          </a:p>
        </p:txBody>
      </p:sp>
      <p:graphicFrame>
        <p:nvGraphicFramePr>
          <p:cNvPr id="4" name="Table 3"/>
          <p:cNvGraphicFramePr>
            <a:graphicFrameLocks noGrp="1"/>
          </p:cNvGraphicFramePr>
          <p:nvPr>
            <p:extLst>
              <p:ext uri="{D42A27DB-BD31-4B8C-83A1-F6EECF244321}">
                <p14:modId xmlns:p14="http://schemas.microsoft.com/office/powerpoint/2010/main" val="2470444946"/>
              </p:ext>
            </p:extLst>
          </p:nvPr>
        </p:nvGraphicFramePr>
        <p:xfrm>
          <a:off x="641243" y="1024701"/>
          <a:ext cx="7474663" cy="2861656"/>
        </p:xfrm>
        <a:graphic>
          <a:graphicData uri="http://schemas.openxmlformats.org/drawingml/2006/table">
            <a:tbl>
              <a:tblPr firstRow="1" bandRow="1">
                <a:tableStyleId>{93296810-A885-4BE3-A3E7-6D5BEEA58F35}</a:tableStyleId>
              </a:tblPr>
              <a:tblGrid>
                <a:gridCol w="354754"/>
                <a:gridCol w="1519813"/>
                <a:gridCol w="1400024"/>
                <a:gridCol w="1400024"/>
                <a:gridCol w="1400024"/>
                <a:gridCol w="1400024"/>
              </a:tblGrid>
              <a:tr h="217093">
                <a:tc gridSpan="2">
                  <a:txBody>
                    <a:bodyPr/>
                    <a:lstStyle/>
                    <a:p>
                      <a:pPr algn="ctr" fontAlgn="b"/>
                      <a:r>
                        <a:rPr lang="en-US" sz="1600" b="0" u="none" strike="noStrike" cap="small" dirty="0">
                          <a:solidFill>
                            <a:srgbClr val="000000"/>
                          </a:solidFill>
                          <a:effectLst/>
                        </a:rPr>
                        <a:t> </a:t>
                      </a:r>
                      <a:r>
                        <a:rPr lang="en-US" sz="1600" b="0" u="none" strike="noStrike" cap="small" dirty="0" smtClean="0">
                          <a:solidFill>
                            <a:srgbClr val="000000"/>
                          </a:solidFill>
                          <a:effectLst/>
                        </a:rPr>
                        <a:t>Innovation</a:t>
                      </a:r>
                      <a:endParaRPr lang="en-US" sz="1600" b="0" i="0" u="none" strike="noStrike" cap="small" dirty="0">
                        <a:solidFill>
                          <a:srgbClr val="000000"/>
                        </a:solidFill>
                        <a:effectLst/>
                        <a:latin typeface="Calibri"/>
                      </a:endParaRPr>
                    </a:p>
                  </a:txBody>
                  <a:tcPr marL="12700" marR="12700" marT="12700" marB="0" anchor="ctr">
                    <a:lnL w="38100" cap="flat" cmpd="sng" algn="ctr">
                      <a:solidFill>
                        <a:prstClr val="white">
                          <a:lumMod val="50000"/>
                        </a:prstClr>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lumMod val="50000"/>
                        </a:prstClr>
                      </a:solidFill>
                      <a:prstDash val="solid"/>
                      <a:round/>
                      <a:headEnd type="none" w="med" len="med"/>
                      <a:tailEnd type="none" w="med" len="med"/>
                    </a:lnT>
                    <a:lnB w="285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tc hMerge="1">
                  <a:txBody>
                    <a:bodyPr/>
                    <a:lstStyle/>
                    <a:p>
                      <a:pPr algn="ctr" fontAlgn="b"/>
                      <a:endParaRPr lang="en-US" sz="1600" b="0" i="0" u="none" strike="noStrike" cap="small" dirty="0">
                        <a:solidFill>
                          <a:schemeClr val="tx1"/>
                        </a:solidFill>
                        <a:effectLst/>
                        <a:latin typeface="Calibri"/>
                      </a:endParaRPr>
                    </a:p>
                  </a:txBody>
                  <a:tcPr marL="12700" marR="12700" marT="12700" marB="0" anchor="ctr">
                    <a:lnL w="12700" cmpd="sng">
                      <a:noFill/>
                    </a:lnL>
                    <a:lnR w="12700"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tc>
                  <a:txBody>
                    <a:bodyPr/>
                    <a:lstStyle/>
                    <a:p>
                      <a:pPr algn="ctr" fontAlgn="b"/>
                      <a:r>
                        <a:rPr lang="en-US" sz="1600" b="0" u="none" strike="noStrike" cap="small" dirty="0" smtClean="0">
                          <a:solidFill>
                            <a:srgbClr val="000000"/>
                          </a:solidFill>
                          <a:effectLst/>
                        </a:rPr>
                        <a:t>Productivity</a:t>
                      </a:r>
                      <a:endParaRPr lang="en-US" sz="1600" b="0" i="0" u="none" strike="noStrike" cap="small" dirty="0">
                        <a:solidFill>
                          <a:srgbClr val="000000"/>
                        </a:solidFill>
                        <a:effectLst/>
                        <a:latin typeface="Calibri"/>
                      </a:endParaRPr>
                    </a:p>
                  </a:txBody>
                  <a:tcPr marL="12700" marR="12700" marT="1270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lumMod val="50000"/>
                        </a:prstClr>
                      </a:solidFill>
                      <a:prstDash val="solid"/>
                      <a:round/>
                      <a:headEnd type="none" w="med" len="med"/>
                      <a:tailEnd type="none" w="med" len="med"/>
                    </a:lnT>
                    <a:lnB w="285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tc>
                  <a:txBody>
                    <a:bodyPr/>
                    <a:lstStyle/>
                    <a:p>
                      <a:pPr algn="ctr" fontAlgn="b"/>
                      <a:r>
                        <a:rPr lang="en-US" sz="1600" b="0" u="none" strike="noStrike" cap="small" dirty="0" smtClean="0">
                          <a:solidFill>
                            <a:srgbClr val="000000"/>
                          </a:solidFill>
                          <a:effectLst/>
                        </a:rPr>
                        <a:t>Profitability</a:t>
                      </a:r>
                      <a:endParaRPr lang="en-US" sz="1600" b="0" i="0" u="none" strike="noStrike" cap="small" dirty="0">
                        <a:solidFill>
                          <a:srgbClr val="000000"/>
                        </a:solidFill>
                        <a:effectLst/>
                        <a:latin typeface="Calibri"/>
                      </a:endParaRPr>
                    </a:p>
                  </a:txBody>
                  <a:tcPr marL="12700" marR="12700" marT="1270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lumMod val="50000"/>
                        </a:prstClr>
                      </a:solidFill>
                      <a:prstDash val="solid"/>
                      <a:round/>
                      <a:headEnd type="none" w="med" len="med"/>
                      <a:tailEnd type="none" w="med" len="med"/>
                    </a:lnT>
                    <a:lnB w="285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tc>
                  <a:txBody>
                    <a:bodyPr/>
                    <a:lstStyle/>
                    <a:p>
                      <a:pPr algn="ctr" fontAlgn="b"/>
                      <a:r>
                        <a:rPr lang="en-US" sz="1600" b="0" u="none" strike="noStrike" cap="small" dirty="0" smtClean="0">
                          <a:solidFill>
                            <a:srgbClr val="000000"/>
                          </a:solidFill>
                          <a:effectLst/>
                        </a:rPr>
                        <a:t>Performance</a:t>
                      </a:r>
                      <a:endParaRPr lang="en-US" sz="1600" b="0" i="0" u="none" strike="noStrike" cap="small" dirty="0">
                        <a:solidFill>
                          <a:srgbClr val="000000"/>
                        </a:solidFill>
                        <a:effectLst/>
                        <a:latin typeface="Calibri"/>
                      </a:endParaRPr>
                    </a:p>
                  </a:txBody>
                  <a:tcPr marL="12700" marR="12700" marT="1270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lumMod val="50000"/>
                        </a:prstClr>
                      </a:solidFill>
                      <a:prstDash val="solid"/>
                      <a:round/>
                      <a:headEnd type="none" w="med" len="med"/>
                      <a:tailEnd type="none" w="med" len="med"/>
                    </a:lnT>
                    <a:lnB w="285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tc>
                  <a:txBody>
                    <a:bodyPr/>
                    <a:lstStyle/>
                    <a:p>
                      <a:pPr algn="ctr" fontAlgn="b"/>
                      <a:r>
                        <a:rPr lang="en-US" sz="1600" b="0" u="none" strike="noStrike" cap="small" dirty="0" smtClean="0">
                          <a:solidFill>
                            <a:srgbClr val="000000"/>
                          </a:solidFill>
                          <a:effectLst/>
                        </a:rPr>
                        <a:t>Presence</a:t>
                      </a:r>
                      <a:endParaRPr lang="en-US" sz="1600" b="0" i="0" u="none" strike="noStrike" cap="small" dirty="0">
                        <a:solidFill>
                          <a:srgbClr val="000000"/>
                        </a:solidFill>
                        <a:effectLst/>
                        <a:latin typeface="Calibri"/>
                      </a:endParaRPr>
                    </a:p>
                  </a:txBody>
                  <a:tcPr marL="12700" marR="12700" marT="12700" marB="0" anchor="ctr">
                    <a:lnL w="12700" cap="flat" cmpd="sng" algn="ctr">
                      <a:solidFill>
                        <a:prstClr val="white"/>
                      </a:solidFill>
                      <a:prstDash val="solid"/>
                      <a:round/>
                      <a:headEnd type="none" w="med" len="med"/>
                      <a:tailEnd type="none" w="med" len="med"/>
                    </a:lnL>
                    <a:lnR w="38100" cap="flat" cmpd="sng" algn="ctr">
                      <a:solidFill>
                        <a:prstClr val="white">
                          <a:lumMod val="50000"/>
                        </a:prstClr>
                      </a:solidFill>
                      <a:prstDash val="solid"/>
                      <a:round/>
                      <a:headEnd type="none" w="med" len="med"/>
                      <a:tailEnd type="none" w="med" len="med"/>
                    </a:lnR>
                    <a:lnT w="38100" cap="flat" cmpd="sng" algn="ctr">
                      <a:solidFill>
                        <a:prstClr val="white">
                          <a:lumMod val="50000"/>
                        </a:prstClr>
                      </a:solidFill>
                      <a:prstDash val="solid"/>
                      <a:round/>
                      <a:headEnd type="none" w="med" len="med"/>
                      <a:tailEnd type="none" w="med" len="med"/>
                    </a:lnT>
                    <a:lnB w="285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tr>
              <a:tr h="217093">
                <a:tc rowSpan="6">
                  <a:txBody>
                    <a:bodyPr/>
                    <a:lstStyle/>
                    <a:p>
                      <a:pPr algn="ctr" fontAlgn="b"/>
                      <a:r>
                        <a:rPr lang="en-US" sz="1600" b="0" i="0" u="none" strike="noStrike" cap="small" dirty="0" smtClean="0">
                          <a:solidFill>
                            <a:srgbClr val="000000"/>
                          </a:solidFill>
                          <a:effectLst/>
                          <a:latin typeface="Calibri"/>
                        </a:rPr>
                        <a:t>Current State</a:t>
                      </a:r>
                      <a:endParaRPr lang="en-US" sz="1600" b="0" i="0" u="none" strike="noStrike" cap="small" dirty="0">
                        <a:solidFill>
                          <a:srgbClr val="000000"/>
                        </a:solidFill>
                        <a:effectLst/>
                        <a:latin typeface="Calibri"/>
                      </a:endParaRPr>
                    </a:p>
                  </a:txBody>
                  <a:tcPr marL="12700" marR="12700" marT="12700" marB="0" vert="vert270" anchor="ctr">
                    <a:lnL w="38100" cap="flat" cmpd="sng" algn="ctr">
                      <a:solidFill>
                        <a:prstClr val="white">
                          <a:lumMod val="50000"/>
                        </a:prstClr>
                      </a:solidFill>
                      <a:prstDash val="solid"/>
                      <a:round/>
                      <a:headEnd type="none" w="med" len="med"/>
                      <a:tailEnd type="none" w="med" len="med"/>
                    </a:lnL>
                    <a:lnT w="28575" cap="flat" cmpd="sng" algn="ctr">
                      <a:solidFill>
                        <a:prstClr val="white">
                          <a:lumMod val="50000"/>
                        </a:prstClr>
                      </a:solidFill>
                      <a:prstDash val="solid"/>
                      <a:round/>
                      <a:headEnd type="none" w="med" len="med"/>
                      <a:tailEnd type="none" w="med" len="med"/>
                    </a:lnT>
                    <a:lnB w="28575" cap="flat" cmpd="sng" algn="ctr">
                      <a:solidFill>
                        <a:prstClr val="white">
                          <a:lumMod val="50000"/>
                        </a:prstClr>
                      </a:solidFill>
                      <a:prstDash val="solid"/>
                      <a:round/>
                      <a:headEnd type="none" w="med" len="med"/>
                      <a:tailEnd type="none" w="med" len="med"/>
                    </a:lnB>
                    <a:solidFill>
                      <a:schemeClr val="accent3"/>
                    </a:solidFill>
                  </a:tcPr>
                </a:tc>
                <a:tc>
                  <a:txBody>
                    <a:bodyPr/>
                    <a:lstStyle/>
                    <a:p>
                      <a:pPr algn="ctr" fontAlgn="b"/>
                      <a:r>
                        <a:rPr lang="en-US" sz="1050" b="1" u="none" strike="noStrike" cap="small" dirty="0">
                          <a:effectLst/>
                        </a:rPr>
                        <a:t>RIS</a:t>
                      </a:r>
                      <a:endParaRPr lang="en-US" sz="1050" b="1" i="0" u="none" strike="noStrike" cap="small" dirty="0">
                        <a:solidFill>
                          <a:srgbClr val="000000"/>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3">
                        <a:lumMod val="20000"/>
                        <a:lumOff val="80000"/>
                      </a:schemeClr>
                    </a:solidFill>
                  </a:tcPr>
                </a:tc>
                <a:tc>
                  <a:txBody>
                    <a:bodyPr/>
                    <a:lstStyle/>
                    <a:p>
                      <a:pPr algn="l" fontAlgn="b"/>
                      <a:r>
                        <a:rPr lang="en-US" sz="1200" cap="small" dirty="0" smtClean="0">
                          <a:solidFill>
                            <a:srgbClr val="008000"/>
                          </a:solidFill>
                          <a:latin typeface="Wingdings"/>
                          <a:ea typeface="Wingdings"/>
                          <a:cs typeface="Wingdings"/>
                          <a:sym typeface="Wingdings"/>
                        </a:rPr>
                        <a:t>  </a:t>
                      </a:r>
                      <a:r>
                        <a:rPr lang="en-US" sz="1200" cap="small" dirty="0" smtClean="0">
                          <a:solidFill>
                            <a:srgbClr val="01E204"/>
                          </a:solidFill>
                          <a:latin typeface="Wingdings"/>
                          <a:ea typeface="Wingdings"/>
                          <a:cs typeface="Wingdings"/>
                          <a:sym typeface="Wingdings"/>
                        </a:rPr>
                        <a:t></a:t>
                      </a:r>
                      <a:endParaRPr lang="en-US" sz="1200" b="0" i="0" u="none" strike="noStrike" cap="small" dirty="0">
                        <a:solidFill>
                          <a:srgbClr val="01E204"/>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3">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lnT w="28575" cap="flat" cmpd="sng" algn="ctr">
                      <a:solidFill>
                        <a:prstClr val="white">
                          <a:lumMod val="50000"/>
                        </a:prstClr>
                      </a:solidFill>
                      <a:prstDash val="solid"/>
                      <a:round/>
                      <a:headEnd type="none" w="med" len="med"/>
                      <a:tailEnd type="none" w="med" len="med"/>
                    </a:lnT>
                    <a:solidFill>
                      <a:schemeClr val="accent3">
                        <a:lumMod val="20000"/>
                        <a:lumOff val="8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srgbClr val="3366FF"/>
                      </a:solidFill>
                      <a:prstDash val="solid"/>
                      <a:round/>
                      <a:headEnd type="none" w="med" len="med"/>
                      <a:tailEnd type="none" w="med" len="med"/>
                    </a:lnL>
                    <a:solidFill>
                      <a:schemeClr val="accent2">
                        <a:lumMod val="40000"/>
                        <a:lumOff val="60000"/>
                      </a:schemeClr>
                    </a:solidFill>
                  </a:tcPr>
                </a:tc>
                <a:tc>
                  <a:txBody>
                    <a:bodyPr/>
                    <a:lstStyle/>
                    <a:p>
                      <a:pPr algn="ctr" fontAlgn="b"/>
                      <a:r>
                        <a:rPr lang="en-US" sz="1050" b="1" u="none" strike="noStrike" cap="small" dirty="0">
                          <a:effectLst/>
                        </a:rPr>
                        <a:t>PACS</a:t>
                      </a:r>
                      <a:endParaRPr lang="en-US" sz="1050" b="1" i="0" u="none" strike="noStrike" cap="small" dirty="0">
                        <a:solidFill>
                          <a:srgbClr val="000000"/>
                        </a:solidFill>
                        <a:effectLst/>
                        <a:latin typeface="Calibri"/>
                      </a:endParaRPr>
                    </a:p>
                  </a:txBody>
                  <a:tcPr marL="12700" marR="12700" marT="12700" marB="0" anchor="ctr">
                    <a:solidFill>
                      <a:schemeClr val="accent3">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cap="small" dirty="0" smtClean="0">
                          <a:solidFill>
                            <a:srgbClr val="008000"/>
                          </a:solidFill>
                          <a:latin typeface="Wingdings"/>
                          <a:ea typeface="Wingdings"/>
                          <a:cs typeface="Wingdings"/>
                          <a:sym typeface="Wingdings"/>
                        </a:rPr>
                        <a:t>  </a:t>
                      </a:r>
                      <a:r>
                        <a:rPr lang="en-US" sz="1200" cap="small" dirty="0" smtClean="0">
                          <a:solidFill>
                            <a:srgbClr val="01E204"/>
                          </a:solidFill>
                          <a:latin typeface="Wingdings"/>
                          <a:ea typeface="Wingdings"/>
                          <a:cs typeface="Wingdings"/>
                          <a:sym typeface="Wingdings"/>
                        </a:rPr>
                        <a:t></a:t>
                      </a:r>
                      <a:endParaRPr lang="en-US" sz="1200" b="0" i="0" u="none" strike="noStrike" cap="small" dirty="0" smtClean="0">
                        <a:solidFill>
                          <a:srgbClr val="01E204"/>
                        </a:solidFill>
                        <a:effectLst/>
                        <a:latin typeface="Calibri"/>
                      </a:endParaRPr>
                    </a:p>
                  </a:txBody>
                  <a:tcPr marL="12700" marR="12700" marT="12700" marB="0" anchor="ctr">
                    <a:solidFill>
                      <a:schemeClr val="accent3">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40000"/>
                        <a:lumOff val="6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3">
                        <a:lumMod val="40000"/>
                        <a:lumOff val="6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srgbClr val="3366FF"/>
                      </a:solidFill>
                      <a:prstDash val="solid"/>
                      <a:round/>
                      <a:headEnd type="none" w="med" len="med"/>
                      <a:tailEnd type="none" w="med" len="med"/>
                    </a:lnL>
                    <a:solidFill>
                      <a:schemeClr val="accent2">
                        <a:lumMod val="20000"/>
                        <a:lumOff val="80000"/>
                      </a:schemeClr>
                    </a:solidFill>
                  </a:tcPr>
                </a:tc>
                <a:tc>
                  <a:txBody>
                    <a:bodyPr/>
                    <a:lstStyle/>
                    <a:p>
                      <a:pPr algn="ctr" fontAlgn="b"/>
                      <a:r>
                        <a:rPr lang="en-US" sz="1050" b="1" u="none" strike="noStrike" cap="small" dirty="0">
                          <a:effectLst/>
                        </a:rPr>
                        <a:t>Speech </a:t>
                      </a:r>
                      <a:r>
                        <a:rPr lang="en-US" sz="1050" b="1" u="none" strike="noStrike" cap="small" dirty="0" smtClean="0">
                          <a:effectLst/>
                        </a:rPr>
                        <a:t>Recognition</a:t>
                      </a:r>
                      <a:endParaRPr lang="en-US" sz="1050" b="1" i="0" u="none" strike="noStrike" cap="small" dirty="0">
                        <a:solidFill>
                          <a:srgbClr val="000000"/>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FF0000"/>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3">
                        <a:lumMod val="20000"/>
                        <a:lumOff val="8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srgbClr val="3366FF"/>
                      </a:solidFill>
                      <a:prstDash val="solid"/>
                      <a:round/>
                      <a:headEnd type="none" w="med" len="med"/>
                      <a:tailEnd type="none" w="med" len="med"/>
                    </a:lnL>
                    <a:solidFill>
                      <a:schemeClr val="accent2">
                        <a:lumMod val="40000"/>
                        <a:lumOff val="60000"/>
                      </a:schemeClr>
                    </a:solidFill>
                  </a:tcPr>
                </a:tc>
                <a:tc>
                  <a:txBody>
                    <a:bodyPr/>
                    <a:lstStyle/>
                    <a:p>
                      <a:pPr algn="ctr" fontAlgn="b"/>
                      <a:r>
                        <a:rPr lang="en-US" sz="1050" b="1" i="0" u="none" strike="noStrike" cap="small" dirty="0" err="1" smtClean="0">
                          <a:solidFill>
                            <a:schemeClr val="dk1"/>
                          </a:solidFill>
                          <a:effectLst/>
                          <a:latin typeface="+mn-lt"/>
                        </a:rPr>
                        <a:t>Adv</a:t>
                      </a:r>
                      <a:r>
                        <a:rPr lang="en-US" sz="1050" b="1" i="0" u="none" strike="noStrike" cap="small" baseline="0" dirty="0" smtClean="0">
                          <a:solidFill>
                            <a:schemeClr val="dk1"/>
                          </a:solidFill>
                          <a:effectLst/>
                          <a:latin typeface="+mn-lt"/>
                        </a:rPr>
                        <a:t> Vis, 3D, CAD</a:t>
                      </a:r>
                      <a:endParaRPr lang="en-US" sz="1050" b="1" i="0" u="none" strike="noStrike" cap="small" dirty="0">
                        <a:solidFill>
                          <a:srgbClr val="000000"/>
                        </a:solidFill>
                        <a:effectLst/>
                        <a:latin typeface="Calibri"/>
                      </a:endParaRPr>
                    </a:p>
                  </a:txBody>
                  <a:tcPr marL="12700" marR="12700" marT="12700" marB="0" anchor="ctr">
                    <a:solidFill>
                      <a:schemeClr val="accent3">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cap="small" dirty="0" smtClean="0">
                          <a:solidFill>
                            <a:srgbClr val="FF0000"/>
                          </a:solidFill>
                          <a:latin typeface="Wingdings"/>
                          <a:ea typeface="Wingdings"/>
                          <a:cs typeface="Wingdings"/>
                          <a:sym typeface="Wingdings"/>
                        </a:rPr>
                        <a:t>  </a:t>
                      </a:r>
                      <a:r>
                        <a:rPr lang="en-US" sz="1200" cap="small" dirty="0" smtClean="0">
                          <a:solidFill>
                            <a:srgbClr val="01E204"/>
                          </a:solidFill>
                          <a:latin typeface="Wingdings"/>
                          <a:ea typeface="Wingdings"/>
                          <a:cs typeface="Wingdings"/>
                          <a:sym typeface="Wingdings"/>
                        </a:rPr>
                        <a:t></a:t>
                      </a:r>
                      <a:endParaRPr lang="en-US" sz="1200" b="0" i="0" u="none" strike="noStrike" cap="small" dirty="0" smtClean="0">
                        <a:solidFill>
                          <a:srgbClr val="000000"/>
                        </a:solidFill>
                        <a:effectLst/>
                        <a:latin typeface="Calibri"/>
                      </a:endParaRPr>
                    </a:p>
                  </a:txBody>
                  <a:tcPr marL="12700" marR="12700" marT="12700" marB="0" anchor="ctr">
                    <a:solidFill>
                      <a:schemeClr val="accent3">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cap="small" dirty="0" smtClean="0">
                          <a:solidFill>
                            <a:srgbClr val="01E204"/>
                          </a:solidFill>
                          <a:latin typeface="Wingdings"/>
                          <a:ea typeface="Wingdings"/>
                          <a:cs typeface="Wingdings"/>
                          <a:sym typeface="Wingdings"/>
                        </a:rPr>
                        <a:t>  </a:t>
                      </a:r>
                      <a:endParaRPr lang="en-US" sz="1200" b="0" i="0" u="none" strike="noStrike" cap="small" dirty="0" smtClean="0">
                        <a:solidFill>
                          <a:srgbClr val="000000"/>
                        </a:solidFill>
                        <a:effectLst/>
                        <a:latin typeface="Calibri"/>
                      </a:endParaRPr>
                    </a:p>
                  </a:txBody>
                  <a:tcPr marL="12700" marR="12700" marT="12700" marB="0" anchor="ctr">
                    <a:solidFill>
                      <a:schemeClr val="accent3">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cap="small" dirty="0" smtClean="0">
                          <a:solidFill>
                            <a:srgbClr val="FF0000"/>
                          </a:solidFill>
                          <a:latin typeface="Wingdings"/>
                          <a:ea typeface="Wingdings"/>
                          <a:cs typeface="Wingdings"/>
                          <a:sym typeface="Wingdings"/>
                        </a:rPr>
                        <a:t>  </a:t>
                      </a:r>
                      <a:endParaRPr lang="en-US" sz="1200" b="0" i="0" u="none" strike="noStrike" cap="small" dirty="0" smtClean="0">
                        <a:solidFill>
                          <a:srgbClr val="000000"/>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3">
                        <a:lumMod val="40000"/>
                        <a:lumOff val="6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srgbClr val="3366FF"/>
                      </a:solidFill>
                      <a:prstDash val="solid"/>
                      <a:round/>
                      <a:headEnd type="none" w="med" len="med"/>
                      <a:tailEnd type="none" w="med" len="med"/>
                    </a:lnL>
                    <a:solidFill>
                      <a:schemeClr val="accent2">
                        <a:lumMod val="40000"/>
                        <a:lumOff val="60000"/>
                      </a:schemeClr>
                    </a:solidFill>
                  </a:tcPr>
                </a:tc>
                <a:tc>
                  <a:txBody>
                    <a:bodyPr/>
                    <a:lstStyle/>
                    <a:p>
                      <a:pPr algn="ctr" fontAlgn="b"/>
                      <a:r>
                        <a:rPr lang="en-US" sz="1050" b="1" u="none" strike="noStrike" cap="small" dirty="0">
                          <a:effectLst/>
                        </a:rPr>
                        <a:t>Image </a:t>
                      </a:r>
                      <a:r>
                        <a:rPr lang="en-US" sz="1050" b="1" u="none" strike="noStrike" cap="small" dirty="0" smtClean="0">
                          <a:effectLst/>
                        </a:rPr>
                        <a:t>Distribution</a:t>
                      </a:r>
                      <a:endParaRPr lang="en-US" sz="1050" b="1" i="0" u="none" strike="noStrike" cap="small" dirty="0">
                        <a:solidFill>
                          <a:srgbClr val="000000"/>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20000"/>
                        <a:lumOff val="8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u="none" strike="noStrike" cap="small" dirty="0" smtClean="0">
                          <a:solidFill>
                            <a:srgbClr val="01E204"/>
                          </a:solidFill>
                          <a:effectLst/>
                        </a:rPr>
                        <a:t>          </a:t>
                      </a:r>
                      <a:r>
                        <a:rPr lang="en-US" sz="1200" cap="small" dirty="0" smtClean="0">
                          <a:solidFill>
                            <a:srgbClr val="F4F601"/>
                          </a:solidFill>
                          <a:latin typeface="Wingdings"/>
                          <a:ea typeface="Wingdings"/>
                          <a:cs typeface="Wingdings"/>
                          <a:sym typeface="Wingdings"/>
                        </a:rPr>
                        <a:t></a:t>
                      </a:r>
                      <a:endParaRPr lang="en-US" sz="1200" b="0" i="0" u="none" strike="noStrike" cap="small" dirty="0" smtClean="0">
                        <a:solidFill>
                          <a:srgbClr val="F4F601"/>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3">
                        <a:lumMod val="20000"/>
                        <a:lumOff val="8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lnL w="38100" cap="flat" cmpd="sng" algn="ctr">
                      <a:solidFill>
                        <a:srgbClr val="3366FF"/>
                      </a:solidFill>
                      <a:prstDash val="solid"/>
                      <a:round/>
                      <a:headEnd type="none" w="med" len="med"/>
                      <a:tailEnd type="none" w="med" len="med"/>
                    </a:lnL>
                    <a:lnB w="38100" cap="flat" cmpd="sng" algn="ctr">
                      <a:solidFill>
                        <a:srgbClr val="3366FF"/>
                      </a:solidFill>
                      <a:prstDash val="solid"/>
                      <a:round/>
                      <a:headEnd type="none" w="med" len="med"/>
                      <a:tailEnd type="none" w="med" len="med"/>
                    </a:lnB>
                    <a:solidFill>
                      <a:schemeClr val="accent2">
                        <a:lumMod val="20000"/>
                        <a:lumOff val="80000"/>
                      </a:schemeClr>
                    </a:solidFill>
                  </a:tcPr>
                </a:tc>
                <a:tc>
                  <a:txBody>
                    <a:bodyPr/>
                    <a:lstStyle/>
                    <a:p>
                      <a:pPr algn="ctr" fontAlgn="b"/>
                      <a:r>
                        <a:rPr lang="en-US" sz="1050" b="1" u="none" strike="noStrike" cap="small" dirty="0" err="1" smtClean="0">
                          <a:effectLst/>
                        </a:rPr>
                        <a:t>TeleRadiology</a:t>
                      </a:r>
                      <a:endParaRPr lang="en-US" sz="1050" b="1" i="0" u="none" strike="noStrike" cap="small" dirty="0">
                        <a:solidFill>
                          <a:srgbClr val="000000"/>
                        </a:solidFill>
                        <a:effectLst/>
                        <a:latin typeface="Calibri"/>
                      </a:endParaRPr>
                    </a:p>
                  </a:txBody>
                  <a:tcPr marL="12700" marR="12700" marT="12700" marB="0">
                    <a:lnB w="28575" cap="flat" cmpd="sng" algn="ctr">
                      <a:solidFill>
                        <a:prstClr val="white">
                          <a:lumMod val="50000"/>
                        </a:prstClr>
                      </a:solidFill>
                      <a:prstDash val="solid"/>
                      <a:round/>
                      <a:headEnd type="none" w="med" len="med"/>
                      <a:tailEnd type="none" w="med" len="med"/>
                    </a:lnB>
                    <a:solidFill>
                      <a:schemeClr val="accent3">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B w="28575" cap="flat" cmpd="sng" algn="ctr">
                      <a:solidFill>
                        <a:prstClr val="white">
                          <a:lumMod val="50000"/>
                        </a:prstClr>
                      </a:solidFill>
                      <a:prstDash val="solid"/>
                      <a:round/>
                      <a:headEnd type="none" w="med" len="med"/>
                      <a:tailEnd type="none" w="med" len="med"/>
                    </a:lnB>
                    <a:solidFill>
                      <a:schemeClr val="accent3">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B w="28575" cap="flat" cmpd="sng" algn="ctr">
                      <a:solidFill>
                        <a:prstClr val="white">
                          <a:lumMod val="50000"/>
                        </a:prstClr>
                      </a:solidFill>
                      <a:prstDash val="solid"/>
                      <a:round/>
                      <a:headEnd type="none" w="med" len="med"/>
                      <a:tailEnd type="none" w="med" len="med"/>
                    </a:lnB>
                    <a:solidFill>
                      <a:schemeClr val="accent3">
                        <a:lumMod val="40000"/>
                        <a:lumOff val="60000"/>
                      </a:schemeClr>
                    </a:solidFill>
                  </a:tcPr>
                </a:tc>
                <a:tc>
                  <a:txBody>
                    <a:bodyPr/>
                    <a:lstStyle/>
                    <a:p>
                      <a:pPr algn="l" fontAlgn="b"/>
                      <a:r>
                        <a:rPr lang="en-US" sz="1200" u="none" strike="noStrike" cap="small" dirty="0" smtClean="0">
                          <a:solidFill>
                            <a:srgbClr val="01E204"/>
                          </a:solidFill>
                          <a:effectLst/>
                        </a:rPr>
                        <a:t>          </a:t>
                      </a:r>
                      <a:r>
                        <a:rPr lang="en-US" sz="1200" cap="small" dirty="0" smtClean="0">
                          <a:solidFill>
                            <a:srgbClr val="F4F601"/>
                          </a:solidFill>
                          <a:latin typeface="Wingdings"/>
                          <a:ea typeface="Wingdings"/>
                          <a:cs typeface="Wingdings"/>
                          <a:sym typeface="Wingdings"/>
                        </a:rPr>
                        <a:t></a:t>
                      </a:r>
                      <a:endParaRPr lang="en-US" sz="1200" b="0" i="0" u="none" strike="noStrike" cap="small" dirty="0">
                        <a:solidFill>
                          <a:srgbClr val="01E204"/>
                        </a:solidFill>
                        <a:effectLst/>
                        <a:latin typeface="Calibri"/>
                      </a:endParaRPr>
                    </a:p>
                  </a:txBody>
                  <a:tcPr marL="12700" marR="12700" marT="12700" marB="0" anchor="ctr">
                    <a:lnB w="28575" cap="flat" cmpd="sng" algn="ctr">
                      <a:solidFill>
                        <a:prstClr val="white">
                          <a:lumMod val="50000"/>
                        </a:prstClr>
                      </a:solidFill>
                      <a:prstDash val="solid"/>
                      <a:round/>
                      <a:headEnd type="none" w="med" len="med"/>
                      <a:tailEnd type="none" w="med" len="med"/>
                    </a:lnB>
                    <a:solidFill>
                      <a:schemeClr val="accent3">
                        <a:lumMod val="40000"/>
                        <a:lumOff val="6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lnB w="28575" cap="flat" cmpd="sng" algn="ctr">
                      <a:solidFill>
                        <a:prstClr val="white">
                          <a:lumMod val="50000"/>
                        </a:prstClr>
                      </a:solidFill>
                      <a:prstDash val="solid"/>
                      <a:round/>
                      <a:headEnd type="none" w="med" len="med"/>
                      <a:tailEnd type="none" w="med" len="med"/>
                    </a:lnB>
                    <a:solidFill>
                      <a:schemeClr val="accent3">
                        <a:lumMod val="40000"/>
                        <a:lumOff val="60000"/>
                      </a:schemeClr>
                    </a:solidFill>
                  </a:tcPr>
                </a:tc>
              </a:tr>
              <a:tr h="217093">
                <a:tc rowSpan="6">
                  <a:txBody>
                    <a:bodyPr/>
                    <a:lstStyle/>
                    <a:p>
                      <a:pPr algn="ctr" fontAlgn="b"/>
                      <a:r>
                        <a:rPr lang="en-US" sz="1600" b="0" i="0" u="none" strike="noStrike" cap="small" dirty="0" smtClean="0">
                          <a:solidFill>
                            <a:schemeClr val="bg1"/>
                          </a:solidFill>
                          <a:effectLst/>
                          <a:latin typeface="Calibri"/>
                        </a:rPr>
                        <a:t>Future State</a:t>
                      </a:r>
                      <a:endParaRPr lang="en-US" sz="1600" b="0" i="0" u="none" strike="noStrike" cap="small" dirty="0">
                        <a:solidFill>
                          <a:schemeClr val="bg1"/>
                        </a:solidFill>
                        <a:effectLst/>
                        <a:latin typeface="Calibri"/>
                      </a:endParaRPr>
                    </a:p>
                  </a:txBody>
                  <a:tcPr marL="12700" marR="12700" marT="12700" marB="0" vert="vert270" anchor="ctr">
                    <a:lnL w="38100" cap="flat" cmpd="sng" algn="ctr">
                      <a:solidFill>
                        <a:prstClr val="white">
                          <a:lumMod val="50000"/>
                        </a:prstClr>
                      </a:solidFill>
                      <a:prstDash val="solid"/>
                      <a:round/>
                      <a:headEnd type="none" w="med" len="med"/>
                      <a:tailEnd type="none" w="med" len="med"/>
                    </a:lnL>
                    <a:lnT w="28575" cap="flat" cmpd="sng" algn="ctr">
                      <a:solidFill>
                        <a:prstClr val="white">
                          <a:lumMod val="50000"/>
                        </a:prstClr>
                      </a:solidFill>
                      <a:prstDash val="solid"/>
                      <a:round/>
                      <a:headEnd type="none" w="med" len="med"/>
                      <a:tailEnd type="none" w="med" len="med"/>
                    </a:lnT>
                    <a:lnB w="38100" cap="flat" cmpd="sng" algn="ctr">
                      <a:solidFill>
                        <a:prstClr val="white">
                          <a:lumMod val="50000"/>
                        </a:prstClr>
                      </a:solidFill>
                      <a:prstDash val="solid"/>
                      <a:round/>
                      <a:headEnd type="none" w="med" len="med"/>
                      <a:tailEnd type="none" w="med" len="med"/>
                    </a:lnB>
                    <a:solidFill>
                      <a:schemeClr val="accent2"/>
                    </a:solidFill>
                  </a:tcPr>
                </a:tc>
                <a:tc>
                  <a:txBody>
                    <a:bodyPr/>
                    <a:lstStyle/>
                    <a:p>
                      <a:pPr algn="ctr" fontAlgn="b"/>
                      <a:r>
                        <a:rPr lang="en-US" sz="1050" b="1" u="none" strike="noStrike" cap="small" dirty="0">
                          <a:solidFill>
                            <a:schemeClr val="bg1"/>
                          </a:solidFill>
                          <a:effectLst/>
                        </a:rPr>
                        <a:t>Image Sharing</a:t>
                      </a:r>
                      <a:endParaRPr lang="en-US" sz="1050" b="1" i="0" u="none" strike="noStrike" cap="small" dirty="0">
                        <a:solidFill>
                          <a:schemeClr val="bg1"/>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2">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2">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2">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2">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lnT w="28575" cap="flat" cmpd="sng" algn="ctr">
                      <a:solidFill>
                        <a:prstClr val="white">
                          <a:lumMod val="50000"/>
                        </a:prstClr>
                      </a:solidFill>
                      <a:prstDash val="solid"/>
                      <a:round/>
                      <a:headEnd type="none" w="med" len="med"/>
                      <a:tailEnd type="none" w="med" len="med"/>
                    </a:lnT>
                    <a:solidFill>
                      <a:schemeClr val="accent2">
                        <a:lumMod val="20000"/>
                        <a:lumOff val="8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prstClr val="white">
                          <a:lumMod val="50000"/>
                        </a:prstClr>
                      </a:solidFill>
                      <a:prstDash val="solid"/>
                      <a:round/>
                      <a:headEnd type="none" w="med" len="med"/>
                      <a:tailEnd type="none" w="med" len="med"/>
                    </a:lnL>
                    <a:lnT w="38100" cap="flat" cmpd="sng" algn="ctr">
                      <a:solidFill>
                        <a:prstClr val="white">
                          <a:lumMod val="50000"/>
                        </a:prstClr>
                      </a:solidFill>
                      <a:prstDash val="solid"/>
                      <a:round/>
                      <a:headEnd type="none" w="med" len="med"/>
                      <a:tailEnd type="none" w="med" len="med"/>
                    </a:lnT>
                    <a:lnB w="38100" cap="flat" cmpd="sng" algn="ctr">
                      <a:solidFill>
                        <a:prstClr val="white">
                          <a:lumMod val="50000"/>
                        </a:prstClr>
                      </a:solidFill>
                      <a:prstDash val="solid"/>
                      <a:round/>
                      <a:headEnd type="none" w="med" len="med"/>
                      <a:tailEnd type="none" w="med" len="med"/>
                    </a:lnB>
                    <a:solidFill>
                      <a:schemeClr val="accent3"/>
                    </a:solidFill>
                  </a:tcPr>
                </a:tc>
                <a:tc>
                  <a:txBody>
                    <a:bodyPr/>
                    <a:lstStyle/>
                    <a:p>
                      <a:pPr algn="ctr" fontAlgn="b"/>
                      <a:r>
                        <a:rPr lang="en-US" sz="1050" b="1" u="none" strike="noStrike" cap="small" dirty="0" smtClean="0">
                          <a:effectLst/>
                        </a:rPr>
                        <a:t>Structured Reporting</a:t>
                      </a:r>
                      <a:endParaRPr lang="en-US" sz="1050" b="1" i="0" u="none" strike="noStrike" cap="small" dirty="0">
                        <a:solidFill>
                          <a:srgbClr val="000000"/>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2">
                        <a:lumMod val="40000"/>
                        <a:lumOff val="6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prstClr val="white">
                          <a:lumMod val="50000"/>
                        </a:prstClr>
                      </a:solidFill>
                      <a:prstDash val="solid"/>
                      <a:round/>
                      <a:headEnd type="none" w="med" len="med"/>
                      <a:tailEnd type="none" w="med" len="med"/>
                    </a:lnL>
                    <a:lnT w="38100" cap="flat" cmpd="sng" algn="ctr">
                      <a:solidFill>
                        <a:prstClr val="white">
                          <a:lumMod val="50000"/>
                        </a:prstClr>
                      </a:solidFill>
                      <a:prstDash val="solid"/>
                      <a:round/>
                      <a:headEnd type="none" w="med" len="med"/>
                      <a:tailEnd type="none" w="med" len="med"/>
                    </a:lnT>
                    <a:lnB w="38100" cap="flat" cmpd="sng" algn="ctr">
                      <a:solidFill>
                        <a:prstClr val="white">
                          <a:lumMod val="50000"/>
                        </a:prstClr>
                      </a:solidFill>
                      <a:prstDash val="solid"/>
                      <a:round/>
                      <a:headEnd type="none" w="med" len="med"/>
                      <a:tailEnd type="none" w="med" len="med"/>
                    </a:lnB>
                    <a:solidFill>
                      <a:schemeClr val="accent3"/>
                    </a:solidFill>
                  </a:tcPr>
                </a:tc>
                <a:tc>
                  <a:txBody>
                    <a:bodyPr/>
                    <a:lstStyle/>
                    <a:p>
                      <a:pPr algn="ctr" fontAlgn="b"/>
                      <a:r>
                        <a:rPr lang="en-US" sz="1050" b="1" u="none" strike="noStrike" cap="small" dirty="0" smtClean="0">
                          <a:effectLst/>
                        </a:rPr>
                        <a:t>Communication </a:t>
                      </a:r>
                      <a:r>
                        <a:rPr lang="en-US" sz="1050" b="1" u="none" strike="noStrike" cap="small" dirty="0">
                          <a:effectLst/>
                        </a:rPr>
                        <a:t>Tech</a:t>
                      </a:r>
                      <a:endParaRPr lang="en-US" sz="1050" b="1" i="0" u="none" strike="noStrike" cap="small" dirty="0">
                        <a:solidFill>
                          <a:srgbClr val="000000"/>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 </a:t>
                      </a:r>
                      <a:endParaRPr lang="en-US" sz="1200" b="0" i="0" u="none" strike="noStrike" cap="small" dirty="0">
                        <a:solidFill>
                          <a:srgbClr val="000000"/>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2">
                        <a:lumMod val="20000"/>
                        <a:lumOff val="8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prstClr val="white">
                          <a:lumMod val="50000"/>
                        </a:prstClr>
                      </a:solidFill>
                      <a:prstDash val="solid"/>
                      <a:round/>
                      <a:headEnd type="none" w="med" len="med"/>
                      <a:tailEnd type="none" w="med" len="med"/>
                    </a:lnL>
                    <a:lnT w="38100" cap="flat" cmpd="sng" algn="ctr">
                      <a:solidFill>
                        <a:prstClr val="white">
                          <a:lumMod val="50000"/>
                        </a:prstClr>
                      </a:solidFill>
                      <a:prstDash val="solid"/>
                      <a:round/>
                      <a:headEnd type="none" w="med" len="med"/>
                      <a:tailEnd type="none" w="med" len="med"/>
                    </a:lnT>
                    <a:lnB w="38100" cap="flat" cmpd="sng" algn="ctr">
                      <a:solidFill>
                        <a:prstClr val="white">
                          <a:lumMod val="50000"/>
                        </a:prstClr>
                      </a:solidFill>
                      <a:prstDash val="solid"/>
                      <a:round/>
                      <a:headEnd type="none" w="med" len="med"/>
                      <a:tailEnd type="none" w="med" len="med"/>
                    </a:lnB>
                    <a:solidFill>
                      <a:schemeClr val="accent3"/>
                    </a:solidFill>
                  </a:tcPr>
                </a:tc>
                <a:tc>
                  <a:txBody>
                    <a:bodyPr/>
                    <a:lstStyle/>
                    <a:p>
                      <a:pPr algn="ctr" fontAlgn="b"/>
                      <a:r>
                        <a:rPr lang="en-US" sz="1050" b="1" u="none" strike="noStrike" cap="small" dirty="0">
                          <a:effectLst/>
                        </a:rPr>
                        <a:t>Imaging CDS</a:t>
                      </a:r>
                      <a:endParaRPr lang="en-US" sz="1050" b="1" i="0" u="none" strike="noStrike" cap="small" dirty="0">
                        <a:solidFill>
                          <a:srgbClr val="000000"/>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2">
                        <a:lumMod val="40000"/>
                        <a:lumOff val="6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prstClr val="white">
                          <a:lumMod val="50000"/>
                        </a:prstClr>
                      </a:solidFill>
                      <a:prstDash val="solid"/>
                      <a:round/>
                      <a:headEnd type="none" w="med" len="med"/>
                      <a:tailEnd type="none" w="med" len="med"/>
                    </a:lnL>
                    <a:lnT w="38100" cap="flat" cmpd="sng" algn="ctr">
                      <a:solidFill>
                        <a:prstClr val="white">
                          <a:lumMod val="50000"/>
                        </a:prstClr>
                      </a:solidFill>
                      <a:prstDash val="solid"/>
                      <a:round/>
                      <a:headEnd type="none" w="med" len="med"/>
                      <a:tailEnd type="none" w="med" len="med"/>
                    </a:lnT>
                    <a:lnB w="38100" cap="flat" cmpd="sng" algn="ctr">
                      <a:solidFill>
                        <a:prstClr val="white">
                          <a:lumMod val="50000"/>
                        </a:prstClr>
                      </a:solidFill>
                      <a:prstDash val="solid"/>
                      <a:round/>
                      <a:headEnd type="none" w="med" len="med"/>
                      <a:tailEnd type="none" w="med" len="med"/>
                    </a:lnB>
                    <a:solidFill>
                      <a:schemeClr val="accent3"/>
                    </a:solidFill>
                  </a:tcPr>
                </a:tc>
                <a:tc>
                  <a:txBody>
                    <a:bodyPr/>
                    <a:lstStyle/>
                    <a:p>
                      <a:pPr algn="ctr" fontAlgn="b"/>
                      <a:r>
                        <a:rPr lang="en-US" sz="1050" b="1" u="none" strike="noStrike" cap="small" dirty="0">
                          <a:effectLst/>
                        </a:rPr>
                        <a:t>Imaging EHR</a:t>
                      </a:r>
                      <a:endParaRPr lang="en-US" sz="1050" b="1" i="0" u="none" strike="noStrike" cap="small" dirty="0">
                        <a:solidFill>
                          <a:srgbClr val="000000"/>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solidFill>
                      <a:schemeClr val="accent2">
                        <a:lumMod val="20000"/>
                        <a:lumOff val="8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cap="small" dirty="0" smtClean="0">
                          <a:solidFill>
                            <a:srgbClr val="00FC02"/>
                          </a:solidFill>
                          <a:effectLst/>
                          <a:latin typeface="Calibri"/>
                        </a:rPr>
                        <a:t>        </a:t>
                      </a:r>
                      <a:r>
                        <a:rPr lang="en-US" sz="1200" u="none" strike="noStrike" cap="small" dirty="0" smtClean="0">
                          <a:solidFill>
                            <a:srgbClr val="01E204"/>
                          </a:solidFill>
                          <a:effectLst/>
                        </a:rPr>
                        <a:t> </a:t>
                      </a:r>
                      <a:r>
                        <a:rPr lang="en-US" sz="1200" cap="small" dirty="0" smtClean="0">
                          <a:solidFill>
                            <a:srgbClr val="F4F601"/>
                          </a:solidFill>
                          <a:latin typeface="Wingdings"/>
                          <a:ea typeface="Wingdings"/>
                          <a:cs typeface="Wingdings"/>
                          <a:sym typeface="Wingdings"/>
                        </a:rPr>
                        <a:t></a:t>
                      </a:r>
                      <a:endParaRPr lang="en-US" sz="1200" b="0" i="0" u="none" strike="noStrike" cap="small" dirty="0">
                        <a:solidFill>
                          <a:srgbClr val="00FC02"/>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 </a:t>
                      </a:r>
                      <a:endParaRPr lang="en-US" sz="1200" b="0" i="0" u="none" strike="noStrike" cap="small" dirty="0">
                        <a:solidFill>
                          <a:srgbClr val="01E204"/>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2">
                        <a:lumMod val="20000"/>
                        <a:lumOff val="8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prstClr val="white">
                          <a:lumMod val="50000"/>
                        </a:prstClr>
                      </a:solidFill>
                      <a:prstDash val="solid"/>
                      <a:round/>
                      <a:headEnd type="none" w="med" len="med"/>
                      <a:tailEnd type="none" w="med" len="med"/>
                    </a:lnL>
                    <a:lnT w="38100" cap="flat" cmpd="sng" algn="ctr">
                      <a:solidFill>
                        <a:prstClr val="white">
                          <a:lumMod val="50000"/>
                        </a:prstClr>
                      </a:solidFill>
                      <a:prstDash val="solid"/>
                      <a:round/>
                      <a:headEnd type="none" w="med" len="med"/>
                      <a:tailEnd type="none" w="med" len="med"/>
                    </a:lnT>
                    <a:lnB w="38100" cap="flat" cmpd="sng" algn="ctr">
                      <a:solidFill>
                        <a:prstClr val="white">
                          <a:lumMod val="50000"/>
                        </a:prstClr>
                      </a:solidFill>
                      <a:prstDash val="solid"/>
                      <a:round/>
                      <a:headEnd type="none" w="med" len="med"/>
                      <a:tailEnd type="none" w="med" len="med"/>
                    </a:lnB>
                    <a:solidFill>
                      <a:schemeClr val="accent3"/>
                    </a:solidFill>
                  </a:tcPr>
                </a:tc>
                <a:tc>
                  <a:txBody>
                    <a:bodyPr/>
                    <a:lstStyle/>
                    <a:p>
                      <a:pPr algn="ctr" fontAlgn="b"/>
                      <a:r>
                        <a:rPr lang="en-US" sz="1050" b="1" u="none" strike="noStrike" cap="small" dirty="0">
                          <a:effectLst/>
                        </a:rPr>
                        <a:t>Imaging PHR</a:t>
                      </a:r>
                      <a:endParaRPr lang="en-US" sz="1050" b="1" i="0" u="none" strike="noStrike" cap="small" dirty="0">
                        <a:solidFill>
                          <a:srgbClr val="000000"/>
                        </a:solidFill>
                        <a:effectLst/>
                        <a:latin typeface="Calibri"/>
                      </a:endParaRPr>
                    </a:p>
                  </a:txBody>
                  <a:tcPr marL="12700" marR="12700" marT="12700" marB="0" anchor="ctr">
                    <a:lnB w="38100" cap="flat" cmpd="sng" algn="ctr">
                      <a:solidFill>
                        <a:prstClr val="white">
                          <a:lumMod val="50000"/>
                        </a:prstClr>
                      </a:solidFill>
                      <a:prstDash val="solid"/>
                      <a:round/>
                      <a:headEnd type="none" w="med" len="med"/>
                      <a:tailEnd type="none" w="med" len="med"/>
                    </a:lnB>
                    <a:solidFill>
                      <a:schemeClr val="accent2">
                        <a:lumMod val="40000"/>
                        <a:lumOff val="6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B w="38100" cap="flat" cmpd="sng" algn="ctr">
                      <a:solidFill>
                        <a:prstClr val="white">
                          <a:lumMod val="50000"/>
                        </a:prstClr>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cap="small" dirty="0" smtClean="0">
                          <a:solidFill>
                            <a:srgbClr val="FF0000"/>
                          </a:solidFill>
                          <a:effectLst/>
                          <a:latin typeface="Calibri"/>
                        </a:rPr>
                        <a:t>         </a:t>
                      </a:r>
                      <a:r>
                        <a:rPr lang="en-US" sz="1200" cap="small" dirty="0" smtClean="0">
                          <a:solidFill>
                            <a:srgbClr val="F4F601"/>
                          </a:solidFill>
                          <a:latin typeface="Wingdings"/>
                          <a:ea typeface="Wingdings"/>
                          <a:cs typeface="Wingdings"/>
                          <a:sym typeface="Wingdings"/>
                        </a:rPr>
                        <a:t></a:t>
                      </a:r>
                      <a:endParaRPr lang="en-US" sz="1200" b="0" i="0" u="none" strike="noStrike" cap="small" dirty="0" smtClean="0">
                        <a:solidFill>
                          <a:srgbClr val="FF0000"/>
                        </a:solidFill>
                        <a:effectLst/>
                        <a:latin typeface="Calibri"/>
                      </a:endParaRPr>
                    </a:p>
                  </a:txBody>
                  <a:tcPr marL="12700" marR="12700" marT="12700" marB="0" anchor="ctr">
                    <a:lnB w="38100" cap="flat" cmpd="sng" algn="ctr">
                      <a:solidFill>
                        <a:prstClr val="white">
                          <a:lumMod val="50000"/>
                        </a:prstClr>
                      </a:solidFill>
                      <a:prstDash val="solid"/>
                      <a:round/>
                      <a:headEnd type="none" w="med" len="med"/>
                      <a:tailEnd type="none" w="med" len="med"/>
                    </a:lnB>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B w="38100" cap="flat" cmpd="sng" algn="ctr">
                      <a:solidFill>
                        <a:prstClr val="white">
                          <a:lumMod val="50000"/>
                        </a:prstClr>
                      </a:solidFill>
                      <a:prstDash val="solid"/>
                      <a:round/>
                      <a:headEnd type="none" w="med" len="med"/>
                      <a:tailEnd type="none" w="med" len="med"/>
                    </a:lnB>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lnB w="38100" cap="flat" cmpd="sng" algn="ctr">
                      <a:solidFill>
                        <a:prstClr val="white">
                          <a:lumMod val="50000"/>
                        </a:prstClr>
                      </a:solidFill>
                      <a:prstDash val="solid"/>
                      <a:round/>
                      <a:headEnd type="none" w="med" len="med"/>
                      <a:tailEnd type="none" w="med" len="med"/>
                    </a:lnB>
                    <a:solidFill>
                      <a:schemeClr val="accent2">
                        <a:lumMod val="40000"/>
                        <a:lumOff val="60000"/>
                      </a:schemeClr>
                    </a:solidFill>
                  </a:tcPr>
                </a:tc>
              </a:tr>
            </a:tbl>
          </a:graphicData>
        </a:graphic>
      </p:graphicFrame>
      <p:graphicFrame>
        <p:nvGraphicFramePr>
          <p:cNvPr id="2" name="Chart 1"/>
          <p:cNvGraphicFramePr/>
          <p:nvPr>
            <p:extLst>
              <p:ext uri="{D42A27DB-BD31-4B8C-83A1-F6EECF244321}">
                <p14:modId xmlns:p14="http://schemas.microsoft.com/office/powerpoint/2010/main" val="2804849502"/>
              </p:ext>
            </p:extLst>
          </p:nvPr>
        </p:nvGraphicFramePr>
        <p:xfrm>
          <a:off x="532386" y="3934739"/>
          <a:ext cx="7861904" cy="2761500"/>
        </p:xfrm>
        <a:graphic>
          <a:graphicData uri="http://schemas.openxmlformats.org/drawingml/2006/chart">
            <c:chart xmlns:c="http://schemas.openxmlformats.org/drawingml/2006/chart" xmlns:r="http://schemas.openxmlformats.org/officeDocument/2006/relationships" r:id="rId3"/>
          </a:graphicData>
        </a:graphic>
      </p:graphicFrame>
      <p:sp>
        <p:nvSpPr>
          <p:cNvPr id="9" name="Down Arrow 8"/>
          <p:cNvSpPr/>
          <p:nvPr/>
        </p:nvSpPr>
        <p:spPr>
          <a:xfrm flipV="1">
            <a:off x="2082799" y="5006370"/>
            <a:ext cx="154666" cy="484998"/>
          </a:xfrm>
          <a:prstGeom prst="downArrow">
            <a:avLst/>
          </a:prstGeom>
          <a:gradFill flip="none" rotWithShape="1">
            <a:gsLst>
              <a:gs pos="0">
                <a:srgbClr val="006001">
                  <a:alpha val="87000"/>
                </a:srgbClr>
              </a:gs>
              <a:gs pos="100000">
                <a:srgbClr val="008000">
                  <a:alpha val="87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1" name="Down Arrow 10"/>
          <p:cNvSpPr/>
          <p:nvPr/>
        </p:nvSpPr>
        <p:spPr>
          <a:xfrm rot="10800000" flipV="1">
            <a:off x="2082799" y="5606445"/>
            <a:ext cx="154666" cy="484998"/>
          </a:xfrm>
          <a:prstGeom prst="downArrow">
            <a:avLst/>
          </a:prstGeom>
          <a:solidFill>
            <a:srgbClr val="FF0000">
              <a:alpha val="6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3" name="Picture 2"/>
          <p:cNvPicPr>
            <a:picLocks noChangeAspect="1"/>
          </p:cNvPicPr>
          <p:nvPr/>
        </p:nvPicPr>
        <p:blipFill>
          <a:blip r:embed="rId4"/>
          <a:stretch>
            <a:fillRect/>
          </a:stretch>
        </p:blipFill>
        <p:spPr>
          <a:xfrm>
            <a:off x="0" y="2597276"/>
            <a:ext cx="9144000" cy="1337463"/>
          </a:xfrm>
          <a:prstGeom prst="rect">
            <a:avLst/>
          </a:prstGeom>
        </p:spPr>
      </p:pic>
    </p:spTree>
    <p:extLst>
      <p:ext uri="{BB962C8B-B14F-4D97-AF65-F5344CB8AC3E}">
        <p14:creationId xmlns:p14="http://schemas.microsoft.com/office/powerpoint/2010/main" val="104245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graphicEl>
                                              <a:chart seriesIdx="-3" categoryIdx="-3" bldStep="gridLegend"/>
                                            </p:graphic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graphicEl>
                                              <a:chart seriesIdx="0" categoryIdx="-4" bldStep="series"/>
                                            </p:graphicEl>
                                          </p:spTgt>
                                        </p:tgtEl>
                                        <p:attrNameLst>
                                          <p:attrName>style.visibility</p:attrName>
                                        </p:attrNameLst>
                                      </p:cBhvr>
                                      <p:to>
                                        <p:strVal val="visible"/>
                                      </p:to>
                                    </p:se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24" dur="500"/>
                                        <p:tgtEl>
                                          <p:spTgt spid="2">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Grp="1" noChangeArrowheads="1"/>
          </p:cNvSpPr>
          <p:nvPr>
            <p:ph type="title"/>
          </p:nvPr>
        </p:nvSpPr>
        <p:spPr>
          <a:xfrm>
            <a:off x="457200" y="-114300"/>
            <a:ext cx="8229600" cy="1143000"/>
          </a:xfrm>
          <a:prstGeom prst="rect">
            <a:avLst/>
          </a:prstGeom>
        </p:spPr>
        <p:txBody>
          <a:bodyPr vert="horz" anchor="ctr">
            <a:normAutofit/>
          </a:bodyPr>
          <a:lstStyle/>
          <a:p>
            <a:pPr lvl="0" algn="ctr">
              <a:spcBef>
                <a:spcPct val="0"/>
              </a:spcBef>
            </a:pPr>
            <a:r>
              <a:rPr lang="en-US" sz="3200" kern="1200" dirty="0" smtClean="0">
                <a:solidFill>
                  <a:schemeClr val="tx1"/>
                </a:solidFill>
                <a:ea typeface="ＭＳ Ｐゴシック" pitchFamily="34" charset="-128"/>
                <a:cs typeface="+mj-cs"/>
              </a:rPr>
              <a:t>The Future of Imaging Informatics</a:t>
            </a:r>
            <a:endParaRPr lang="en-US" sz="3200" kern="1200" dirty="0">
              <a:solidFill>
                <a:schemeClr val="tx1"/>
              </a:solidFill>
              <a:ea typeface="ＭＳ Ｐゴシック" pitchFamily="34" charset="-128"/>
              <a:cs typeface="+mj-cs"/>
            </a:endParaRPr>
          </a:p>
        </p:txBody>
      </p:sp>
      <p:sp>
        <p:nvSpPr>
          <p:cNvPr id="3" name="Content Placeholder 2"/>
          <p:cNvSpPr>
            <a:spLocks noGrp="1"/>
          </p:cNvSpPr>
          <p:nvPr>
            <p:ph idx="4294967295"/>
          </p:nvPr>
        </p:nvSpPr>
        <p:spPr>
          <a:xfrm>
            <a:off x="739559" y="1475049"/>
            <a:ext cx="8229600" cy="4525963"/>
          </a:xfrm>
        </p:spPr>
        <p:txBody>
          <a:bodyPr>
            <a:normAutofit/>
          </a:bodyPr>
          <a:lstStyle/>
          <a:p>
            <a:r>
              <a:rPr lang="en-US" sz="3000" dirty="0">
                <a:ea typeface="ＭＳ Ｐゴシック" pitchFamily="34" charset="-128"/>
                <a:cs typeface="+mn-cs"/>
              </a:rPr>
              <a:t>Health and imaging reform</a:t>
            </a:r>
          </a:p>
          <a:p>
            <a:r>
              <a:rPr lang="en-US" sz="3000" dirty="0" smtClean="0">
                <a:ea typeface="ＭＳ Ｐゴシック" pitchFamily="34" charset="-128"/>
                <a:cs typeface="+mn-cs"/>
              </a:rPr>
              <a:t>US </a:t>
            </a:r>
            <a:r>
              <a:rPr lang="en-US" sz="3000" dirty="0">
                <a:ea typeface="ＭＳ Ｐゴシック" pitchFamily="34" charset="-128"/>
                <a:cs typeface="+mn-cs"/>
              </a:rPr>
              <a:t>healthcare represents 17% of the GDP</a:t>
            </a:r>
          </a:p>
          <a:p>
            <a:r>
              <a:rPr lang="en-US" sz="3000" dirty="0">
                <a:ea typeface="ＭＳ Ｐゴシック" pitchFamily="34" charset="-128"/>
                <a:cs typeface="+mn-cs"/>
              </a:rPr>
              <a:t>Cost is a </a:t>
            </a:r>
            <a:r>
              <a:rPr lang="en-US" sz="3000" dirty="0" smtClean="0">
                <a:ea typeface="ＭＳ Ｐゴシック" pitchFamily="34" charset="-128"/>
                <a:cs typeface="+mn-cs"/>
              </a:rPr>
              <a:t>primary </a:t>
            </a:r>
            <a:r>
              <a:rPr lang="en-US" sz="3000" dirty="0">
                <a:ea typeface="ＭＳ Ｐゴシック" pitchFamily="34" charset="-128"/>
                <a:cs typeface="+mn-cs"/>
              </a:rPr>
              <a:t>concern for all </a:t>
            </a:r>
            <a:r>
              <a:rPr lang="en-US" sz="3000" dirty="0" smtClean="0">
                <a:ea typeface="ＭＳ Ｐゴシック" pitchFamily="34" charset="-128"/>
                <a:cs typeface="+mn-cs"/>
              </a:rPr>
              <a:t>health reform</a:t>
            </a:r>
            <a:endParaRPr lang="en-US" sz="3000" dirty="0">
              <a:ea typeface="ＭＳ Ｐゴシック" pitchFamily="34" charset="-128"/>
              <a:cs typeface="+mn-cs"/>
            </a:endParaRPr>
          </a:p>
          <a:p>
            <a:r>
              <a:rPr lang="en-US" sz="3000" dirty="0">
                <a:ea typeface="ＭＳ Ｐゴシック" pitchFamily="34" charset="-128"/>
                <a:cs typeface="+mn-cs"/>
              </a:rPr>
              <a:t>CMS exploring </a:t>
            </a:r>
            <a:r>
              <a:rPr lang="en-US" sz="3000" dirty="0" smtClean="0">
                <a:ea typeface="ＭＳ Ｐゴシック" pitchFamily="34" charset="-128"/>
                <a:cs typeface="+mn-cs"/>
              </a:rPr>
              <a:t>fee</a:t>
            </a:r>
            <a:r>
              <a:rPr lang="en-US" sz="3000" dirty="0">
                <a:ea typeface="ＭＳ Ｐゴシック" pitchFamily="34" charset="-128"/>
                <a:cs typeface="+mn-cs"/>
              </a:rPr>
              <a:t>-for</a:t>
            </a:r>
            <a:r>
              <a:rPr lang="en-US" sz="3000" dirty="0" smtClean="0">
                <a:ea typeface="ＭＳ Ｐゴシック" pitchFamily="34" charset="-128"/>
                <a:cs typeface="+mn-cs"/>
              </a:rPr>
              <a:t>-service </a:t>
            </a:r>
            <a:r>
              <a:rPr lang="en-US" sz="3000" dirty="0">
                <a:ea typeface="ＭＳ Ｐゴシック" pitchFamily="34" charset="-128"/>
                <a:cs typeface="+mn-cs"/>
              </a:rPr>
              <a:t>alternatives</a:t>
            </a:r>
          </a:p>
          <a:p>
            <a:r>
              <a:rPr lang="en-US" sz="3000" dirty="0" smtClean="0">
                <a:ea typeface="ＭＳ Ｐゴシック" pitchFamily="34" charset="-128"/>
                <a:cs typeface="+mn-cs"/>
              </a:rPr>
              <a:t>Shifting </a:t>
            </a:r>
            <a:r>
              <a:rPr lang="en-US" sz="3000" dirty="0">
                <a:ea typeface="ＭＳ Ｐゴシック" pitchFamily="34" charset="-128"/>
                <a:cs typeface="+mn-cs"/>
              </a:rPr>
              <a:t>of </a:t>
            </a:r>
            <a:r>
              <a:rPr lang="en-US" sz="3000" dirty="0" smtClean="0">
                <a:ea typeface="ＭＳ Ｐゴシック" pitchFamily="34" charset="-128"/>
                <a:cs typeface="+mn-cs"/>
              </a:rPr>
              <a:t>risk </a:t>
            </a:r>
            <a:r>
              <a:rPr lang="en-US" sz="3000" dirty="0">
                <a:ea typeface="ＭＳ Ｐゴシック" pitchFamily="34" charset="-128"/>
                <a:cs typeface="+mn-cs"/>
              </a:rPr>
              <a:t>from </a:t>
            </a:r>
            <a:r>
              <a:rPr lang="en-US" sz="3000" dirty="0" smtClean="0">
                <a:ea typeface="ＭＳ Ｐゴシック" pitchFamily="34" charset="-128"/>
                <a:cs typeface="+mn-cs"/>
              </a:rPr>
              <a:t>payers </a:t>
            </a:r>
            <a:r>
              <a:rPr lang="en-US" sz="3000" dirty="0">
                <a:ea typeface="ＭＳ Ｐゴシック" pitchFamily="34" charset="-128"/>
                <a:cs typeface="+mn-cs"/>
              </a:rPr>
              <a:t>to </a:t>
            </a:r>
            <a:r>
              <a:rPr lang="en-US" sz="3000" dirty="0" smtClean="0">
                <a:ea typeface="ＭＳ Ｐゴシック" pitchFamily="34" charset="-128"/>
                <a:cs typeface="+mn-cs"/>
              </a:rPr>
              <a:t>providers</a:t>
            </a:r>
            <a:endParaRPr lang="en-US" sz="3000" dirty="0">
              <a:ea typeface="ＭＳ Ｐゴシック" pitchFamily="34" charset="-128"/>
              <a:cs typeface="+mn-cs"/>
            </a:endParaRPr>
          </a:p>
          <a:p>
            <a:endParaRPr lang="en-US" sz="22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endParaRPr>
          </a:p>
          <a:p>
            <a:endParaRPr lang="en-US" sz="24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endParaRPr>
          </a:p>
        </p:txBody>
      </p:sp>
      <p:cxnSp>
        <p:nvCxnSpPr>
          <p:cNvPr id="9" name="Straight Connector 8"/>
          <p:cNvCxnSpPr/>
          <p:nvPr/>
        </p:nvCxnSpPr>
        <p:spPr>
          <a:xfrm>
            <a:off x="-66837" y="787400"/>
            <a:ext cx="9210837" cy="0"/>
          </a:xfrm>
          <a:prstGeom prst="line">
            <a:avLst/>
          </a:prstGeom>
          <a:ln>
            <a:solidFill>
              <a:srgbClr val="94CC3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10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1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0" y="830069"/>
            <a:ext cx="9144000" cy="461665"/>
          </a:xfrm>
          <a:prstGeom prst="rect">
            <a:avLst/>
          </a:prstGeom>
        </p:spPr>
        <p:txBody>
          <a:bodyPr wrap="square">
            <a:spAutoFit/>
          </a:bodyPr>
          <a:lstStyle/>
          <a:p>
            <a:pPr algn="ctr"/>
            <a:r>
              <a:rPr lang="en-US" sz="24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Five Fundamental Goals</a:t>
            </a:r>
            <a:endParaRPr lang="en-US" sz="2400" cap="small"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endParaRPr>
          </a:p>
        </p:txBody>
      </p:sp>
      <p:pic>
        <p:nvPicPr>
          <p:cNvPr id="2" name="Picture 1"/>
          <p:cNvPicPr>
            <a:picLocks noChangeAspect="1"/>
          </p:cNvPicPr>
          <p:nvPr/>
        </p:nvPicPr>
        <p:blipFill>
          <a:blip r:embed="rId3"/>
          <a:stretch>
            <a:fillRect/>
          </a:stretch>
        </p:blipFill>
        <p:spPr>
          <a:xfrm>
            <a:off x="0" y="0"/>
            <a:ext cx="9144000" cy="787400"/>
          </a:xfrm>
          <a:prstGeom prst="rect">
            <a:avLst/>
          </a:prstGeom>
        </p:spPr>
      </p:pic>
      <p:sp>
        <p:nvSpPr>
          <p:cNvPr id="43" name="Rectangle 42"/>
          <p:cNvSpPr/>
          <p:nvPr/>
        </p:nvSpPr>
        <p:spPr>
          <a:xfrm>
            <a:off x="640075" y="193011"/>
            <a:ext cx="2872381" cy="584776"/>
          </a:xfrm>
          <a:prstGeom prst="rect">
            <a:avLst/>
          </a:prstGeom>
        </p:spPr>
        <p:txBody>
          <a:bodyPr wrap="none">
            <a:spAutoFit/>
          </a:bodyPr>
          <a:lstStyle/>
          <a:p>
            <a:r>
              <a:rPr lang="en-US" sz="3200" dirty="0">
                <a:latin typeface="+mj-lt"/>
                <a:ea typeface="ＭＳ Ｐゴシック" pitchFamily="34" charset="-128"/>
                <a:cs typeface="+mj-cs"/>
              </a:rPr>
              <a:t>Meaningful</a:t>
            </a:r>
            <a:r>
              <a:rPr lang="en-US" sz="28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 </a:t>
            </a:r>
            <a:r>
              <a:rPr lang="en-US" sz="3200" dirty="0">
                <a:latin typeface="+mj-lt"/>
                <a:ea typeface="ＭＳ Ｐゴシック" pitchFamily="34" charset="-128"/>
                <a:cs typeface="+mj-cs"/>
              </a:rPr>
              <a:t>Use</a:t>
            </a:r>
          </a:p>
        </p:txBody>
      </p:sp>
      <p:sp>
        <p:nvSpPr>
          <p:cNvPr id="52" name="Rectangle 51"/>
          <p:cNvSpPr/>
          <p:nvPr/>
        </p:nvSpPr>
        <p:spPr>
          <a:xfrm>
            <a:off x="91809" y="1291734"/>
            <a:ext cx="1652461" cy="479983"/>
          </a:xfrm>
          <a:prstGeom prst="rect">
            <a:avLst/>
          </a:prstGeom>
          <a:solidFill>
            <a:srgbClr val="3A79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effectLst>
                  <a:outerShdw blurRad="50800" dist="38100" dir="2700000" algn="tl" rotWithShape="0">
                    <a:prstClr val="black">
                      <a:alpha val="40000"/>
                    </a:prstClr>
                  </a:outerShdw>
                </a:effectLst>
                <a:latin typeface="Arial"/>
                <a:cs typeface="Arial"/>
              </a:rPr>
              <a:t>Improve Quality, Safety, Efficiency</a:t>
            </a:r>
            <a:endParaRPr lang="en-US" sz="1400" dirty="0">
              <a:effectLst>
                <a:outerShdw blurRad="50800" dist="38100" dir="2700000" algn="tl" rotWithShape="0">
                  <a:prstClr val="black">
                    <a:alpha val="40000"/>
                  </a:prstClr>
                </a:outerShdw>
              </a:effectLst>
              <a:latin typeface="Arial"/>
              <a:cs typeface="Arial"/>
            </a:endParaRPr>
          </a:p>
        </p:txBody>
      </p:sp>
      <p:sp>
        <p:nvSpPr>
          <p:cNvPr id="54" name="Rectangle 53"/>
          <p:cNvSpPr/>
          <p:nvPr/>
        </p:nvSpPr>
        <p:spPr>
          <a:xfrm>
            <a:off x="1924328" y="1291734"/>
            <a:ext cx="1650059" cy="479983"/>
          </a:xfrm>
          <a:prstGeom prst="rect">
            <a:avLst/>
          </a:prstGeom>
          <a:solidFill>
            <a:srgbClr val="80692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effectLst>
                  <a:outerShdw blurRad="50800" dist="38100" dir="2700000" algn="tl" rotWithShape="0">
                    <a:prstClr val="black">
                      <a:alpha val="40000"/>
                    </a:prstClr>
                  </a:outerShdw>
                </a:effectLst>
                <a:latin typeface="Arial"/>
                <a:cs typeface="Arial"/>
              </a:rPr>
              <a:t>Engage Patients</a:t>
            </a:r>
          </a:p>
          <a:p>
            <a:pPr algn="ctr"/>
            <a:r>
              <a:rPr lang="en-US" sz="1400" dirty="0" smtClean="0">
                <a:effectLst>
                  <a:outerShdw blurRad="50800" dist="38100" dir="2700000" algn="tl" rotWithShape="0">
                    <a:prstClr val="black">
                      <a:alpha val="40000"/>
                    </a:prstClr>
                  </a:outerShdw>
                </a:effectLst>
                <a:latin typeface="Arial"/>
                <a:cs typeface="Arial"/>
              </a:rPr>
              <a:t>and Families</a:t>
            </a:r>
            <a:endParaRPr lang="en-US" sz="1400" dirty="0">
              <a:effectLst>
                <a:outerShdw blurRad="50800" dist="38100" dir="2700000" algn="tl" rotWithShape="0">
                  <a:prstClr val="black">
                    <a:alpha val="40000"/>
                  </a:prstClr>
                </a:outerShdw>
              </a:effectLst>
              <a:latin typeface="Arial"/>
              <a:cs typeface="Arial"/>
            </a:endParaRPr>
          </a:p>
        </p:txBody>
      </p:sp>
      <p:sp>
        <p:nvSpPr>
          <p:cNvPr id="55" name="Rectangle 54"/>
          <p:cNvSpPr/>
          <p:nvPr/>
        </p:nvSpPr>
        <p:spPr>
          <a:xfrm>
            <a:off x="3719939" y="1291734"/>
            <a:ext cx="1650059" cy="479983"/>
          </a:xfrm>
          <a:prstGeom prst="rect">
            <a:avLst/>
          </a:prstGeom>
          <a:solidFill>
            <a:srgbClr val="6A7F3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effectLst>
                  <a:outerShdw blurRad="50800" dist="38100" dir="2700000" algn="tl" rotWithShape="0">
                    <a:prstClr val="black">
                      <a:alpha val="40000"/>
                    </a:prstClr>
                  </a:outerShdw>
                </a:effectLst>
                <a:latin typeface="Arial"/>
                <a:cs typeface="Arial"/>
              </a:rPr>
              <a:t>Improve Care Coordination</a:t>
            </a:r>
            <a:endParaRPr lang="en-US" sz="1400" dirty="0">
              <a:effectLst>
                <a:outerShdw blurRad="50800" dist="38100" dir="2700000" algn="tl" rotWithShape="0">
                  <a:prstClr val="black">
                    <a:alpha val="40000"/>
                  </a:prstClr>
                </a:outerShdw>
              </a:effectLst>
              <a:latin typeface="Arial"/>
              <a:cs typeface="Arial"/>
            </a:endParaRPr>
          </a:p>
        </p:txBody>
      </p:sp>
      <p:sp>
        <p:nvSpPr>
          <p:cNvPr id="56" name="Rectangle 55"/>
          <p:cNvSpPr/>
          <p:nvPr/>
        </p:nvSpPr>
        <p:spPr>
          <a:xfrm>
            <a:off x="5532803" y="1287788"/>
            <a:ext cx="1650059" cy="479983"/>
          </a:xfrm>
          <a:prstGeom prst="rect">
            <a:avLst/>
          </a:prstGeom>
          <a:solidFill>
            <a:srgbClr val="54517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350" dirty="0" smtClean="0">
                <a:effectLst>
                  <a:outerShdw blurRad="50800" dist="38100" dir="2700000" algn="tl" rotWithShape="0">
                    <a:prstClr val="black">
                      <a:alpha val="40000"/>
                    </a:prstClr>
                  </a:outerShdw>
                </a:effectLst>
                <a:latin typeface="Arial"/>
                <a:cs typeface="Arial"/>
              </a:rPr>
              <a:t>Improve Public &amp; Population Health</a:t>
            </a:r>
            <a:endParaRPr lang="en-US" sz="1350" dirty="0">
              <a:effectLst>
                <a:outerShdw blurRad="50800" dist="38100" dir="2700000" algn="tl" rotWithShape="0">
                  <a:prstClr val="black">
                    <a:alpha val="40000"/>
                  </a:prstClr>
                </a:outerShdw>
              </a:effectLst>
              <a:latin typeface="Arial"/>
              <a:cs typeface="Arial"/>
            </a:endParaRPr>
          </a:p>
        </p:txBody>
      </p:sp>
      <p:sp>
        <p:nvSpPr>
          <p:cNvPr id="57" name="Rectangle 56"/>
          <p:cNvSpPr/>
          <p:nvPr/>
        </p:nvSpPr>
        <p:spPr>
          <a:xfrm>
            <a:off x="7345667" y="1287788"/>
            <a:ext cx="1650059" cy="479983"/>
          </a:xfrm>
          <a:prstGeom prst="rect">
            <a:avLst/>
          </a:prstGeom>
          <a:solidFill>
            <a:srgbClr val="7F32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effectLst>
                  <a:outerShdw blurRad="50800" dist="38100" dir="2700000" algn="tl" rotWithShape="0">
                    <a:prstClr val="black">
                      <a:alpha val="40000"/>
                    </a:prstClr>
                  </a:outerShdw>
                </a:effectLst>
                <a:latin typeface="Arial"/>
                <a:cs typeface="Arial"/>
              </a:rPr>
              <a:t>Ensure Privacy and Security</a:t>
            </a:r>
            <a:endParaRPr lang="en-US" sz="1400" dirty="0">
              <a:effectLst>
                <a:outerShdw blurRad="50800" dist="38100" dir="2700000" algn="tl" rotWithShape="0">
                  <a:prstClr val="black">
                    <a:alpha val="40000"/>
                  </a:prstClr>
                </a:outerShdw>
              </a:effectLst>
              <a:latin typeface="Arial"/>
              <a:cs typeface="Arial"/>
            </a:endParaRPr>
          </a:p>
        </p:txBody>
      </p:sp>
      <p:sp>
        <p:nvSpPr>
          <p:cNvPr id="10" name="Rectangle 9"/>
          <p:cNvSpPr/>
          <p:nvPr/>
        </p:nvSpPr>
        <p:spPr>
          <a:xfrm>
            <a:off x="91809" y="1980371"/>
            <a:ext cx="1652461" cy="4751838"/>
          </a:xfrm>
          <a:prstGeom prst="rect">
            <a:avLst/>
          </a:prstGeom>
          <a:solidFill>
            <a:srgbClr val="244A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91440" rtlCol="0" anchor="t"/>
          <a:lstStyle/>
          <a:p>
            <a:r>
              <a:rPr lang="en-US" sz="1400" b="1" dirty="0" smtClean="0">
                <a:effectLst>
                  <a:outerShdw blurRad="50800" dist="38100" dir="2700000" algn="tl" rotWithShape="0">
                    <a:prstClr val="black">
                      <a:alpha val="40000"/>
                    </a:prstClr>
                  </a:outerShdw>
                </a:effectLst>
                <a:latin typeface="Arial"/>
                <a:cs typeface="Arial"/>
              </a:rPr>
              <a:t>Stage 1 Core</a:t>
            </a:r>
          </a:p>
          <a:p>
            <a:r>
              <a:rPr lang="en-US" sz="1400" dirty="0" smtClean="0">
                <a:effectLst>
                  <a:outerShdw blurRad="50800" dist="38100" dir="2700000" algn="tl" rotWithShape="0">
                    <a:prstClr val="black">
                      <a:alpha val="40000"/>
                    </a:prstClr>
                  </a:outerShdw>
                </a:effectLst>
                <a:latin typeface="Arial"/>
                <a:cs typeface="Arial"/>
              </a:rPr>
              <a:t> Order Entry</a:t>
            </a:r>
          </a:p>
          <a:p>
            <a:r>
              <a:rPr lang="en-US" sz="1400" dirty="0" smtClean="0">
                <a:effectLst>
                  <a:outerShdw blurRad="50800" dist="38100" dir="2700000" algn="tl" rotWithShape="0">
                    <a:prstClr val="black">
                      <a:alpha val="40000"/>
                    </a:prstClr>
                  </a:outerShdw>
                </a:effectLst>
                <a:latin typeface="Arial"/>
                <a:cs typeface="Arial"/>
              </a:rPr>
              <a:t> Drug Interaction</a:t>
            </a:r>
          </a:p>
          <a:p>
            <a:r>
              <a:rPr lang="en-US" sz="1400" dirty="0" smtClean="0">
                <a:effectLst>
                  <a:outerShdw blurRad="50800" dist="38100" dir="2700000" algn="tl" rotWithShape="0">
                    <a:prstClr val="black">
                      <a:alpha val="40000"/>
                    </a:prstClr>
                  </a:outerShdw>
                </a:effectLst>
                <a:latin typeface="Arial"/>
                <a:cs typeface="Arial"/>
              </a:rPr>
              <a:t> Problem Lists</a:t>
            </a:r>
          </a:p>
          <a:p>
            <a:r>
              <a:rPr lang="en-US" sz="1400" dirty="0" smtClean="0">
                <a:effectLst>
                  <a:outerShdw blurRad="50800" dist="38100" dir="2700000" algn="tl" rotWithShape="0">
                    <a:prstClr val="black">
                      <a:alpha val="40000"/>
                    </a:prstClr>
                  </a:outerShdw>
                </a:effectLst>
                <a:latin typeface="Arial"/>
                <a:cs typeface="Arial"/>
              </a:rPr>
              <a:t> e-Prescribing</a:t>
            </a:r>
          </a:p>
          <a:p>
            <a:r>
              <a:rPr lang="en-US" sz="1400" dirty="0" smtClean="0">
                <a:effectLst>
                  <a:outerShdw blurRad="50800" dist="38100" dir="2700000" algn="tl" rotWithShape="0">
                    <a:prstClr val="black">
                      <a:alpha val="40000"/>
                    </a:prstClr>
                  </a:outerShdw>
                </a:effectLst>
                <a:latin typeface="Arial"/>
                <a:cs typeface="Arial"/>
              </a:rPr>
              <a:t> Medication List</a:t>
            </a:r>
          </a:p>
          <a:p>
            <a:r>
              <a:rPr lang="en-US" sz="1400" dirty="0" smtClean="0">
                <a:effectLst>
                  <a:outerShdw blurRad="50800" dist="38100" dir="2700000" algn="tl" rotWithShape="0">
                    <a:prstClr val="black">
                      <a:alpha val="40000"/>
                    </a:prstClr>
                  </a:outerShdw>
                </a:effectLst>
                <a:latin typeface="Arial"/>
                <a:cs typeface="Arial"/>
              </a:rPr>
              <a:t> Allergy List</a:t>
            </a:r>
          </a:p>
          <a:p>
            <a:r>
              <a:rPr lang="en-US" sz="1400" dirty="0" smtClean="0">
                <a:effectLst>
                  <a:outerShdw blurRad="50800" dist="38100" dir="2700000" algn="tl" rotWithShape="0">
                    <a:prstClr val="black">
                      <a:alpha val="40000"/>
                    </a:prstClr>
                  </a:outerShdw>
                </a:effectLst>
                <a:latin typeface="Arial"/>
                <a:cs typeface="Arial"/>
              </a:rPr>
              <a:t> Demographics</a:t>
            </a:r>
          </a:p>
          <a:p>
            <a:r>
              <a:rPr lang="en-US" sz="1400" dirty="0" smtClean="0">
                <a:effectLst>
                  <a:outerShdw blurRad="50800" dist="38100" dir="2700000" algn="tl" rotWithShape="0">
                    <a:prstClr val="black">
                      <a:alpha val="40000"/>
                    </a:prstClr>
                  </a:outerShdw>
                </a:effectLst>
                <a:latin typeface="Arial"/>
                <a:cs typeface="Arial"/>
              </a:rPr>
              <a:t> Vital Signs</a:t>
            </a:r>
          </a:p>
          <a:p>
            <a:r>
              <a:rPr lang="en-US" sz="1400" dirty="0" smtClean="0">
                <a:effectLst>
                  <a:outerShdw blurRad="50800" dist="38100" dir="2700000" algn="tl" rotWithShape="0">
                    <a:prstClr val="black">
                      <a:alpha val="40000"/>
                    </a:prstClr>
                  </a:outerShdw>
                </a:effectLst>
                <a:latin typeface="Arial"/>
                <a:cs typeface="Arial"/>
              </a:rPr>
              <a:t> Smoking Status</a:t>
            </a:r>
          </a:p>
          <a:p>
            <a:r>
              <a:rPr lang="en-US" sz="1400" dirty="0" smtClean="0">
                <a:effectLst>
                  <a:outerShdw blurRad="50800" dist="38100" dir="2700000" algn="tl" rotWithShape="0">
                    <a:prstClr val="black">
                      <a:alpha val="40000"/>
                    </a:prstClr>
                  </a:outerShdw>
                </a:effectLst>
                <a:latin typeface="Arial"/>
                <a:cs typeface="Arial"/>
              </a:rPr>
              <a:t> Quality Measures</a:t>
            </a:r>
          </a:p>
          <a:p>
            <a:r>
              <a:rPr lang="en-US" sz="1400" dirty="0" smtClean="0">
                <a:effectLst>
                  <a:outerShdw blurRad="50800" dist="38100" dir="2700000" algn="tl" rotWithShape="0">
                    <a:prstClr val="black">
                      <a:alpha val="40000"/>
                    </a:prstClr>
                  </a:outerShdw>
                </a:effectLst>
                <a:latin typeface="Arial"/>
                <a:cs typeface="Arial"/>
              </a:rPr>
              <a:t> Decision Support</a:t>
            </a:r>
            <a:endParaRPr lang="en-US" sz="200" dirty="0" smtClean="0">
              <a:effectLst>
                <a:outerShdw blurRad="50800" dist="38100" dir="2700000" algn="tl" rotWithShape="0">
                  <a:prstClr val="black">
                    <a:alpha val="40000"/>
                  </a:prstClr>
                </a:outerShdw>
              </a:effectLst>
              <a:latin typeface="Arial"/>
              <a:cs typeface="Arial"/>
            </a:endParaRPr>
          </a:p>
          <a:p>
            <a:endParaRPr lang="en-US" sz="200" dirty="0" smtClean="0">
              <a:effectLst>
                <a:outerShdw blurRad="50800" dist="38100" dir="2700000" algn="tl" rotWithShape="0">
                  <a:prstClr val="black">
                    <a:alpha val="40000"/>
                  </a:prstClr>
                </a:outerShdw>
              </a:effectLst>
              <a:latin typeface="Arial"/>
              <a:cs typeface="Arial"/>
            </a:endParaRPr>
          </a:p>
          <a:p>
            <a:r>
              <a:rPr lang="en-US" sz="1400" b="1" dirty="0" smtClean="0">
                <a:effectLst>
                  <a:outerShdw blurRad="50800" dist="38100" dir="2700000" algn="tl" rotWithShape="0">
                    <a:prstClr val="black">
                      <a:alpha val="40000"/>
                    </a:prstClr>
                  </a:outerShdw>
                </a:effectLst>
                <a:latin typeface="Arial"/>
                <a:cs typeface="Arial"/>
              </a:rPr>
              <a:t>Stage 1 Menu</a:t>
            </a:r>
          </a:p>
          <a:p>
            <a:r>
              <a:rPr lang="en-US" sz="1400" dirty="0" smtClean="0">
                <a:effectLst>
                  <a:outerShdw blurRad="50800" dist="38100" dir="2700000" algn="tl" rotWithShape="0">
                    <a:prstClr val="black">
                      <a:alpha val="40000"/>
                    </a:prstClr>
                  </a:outerShdw>
                </a:effectLst>
                <a:latin typeface="Arial"/>
                <a:cs typeface="Arial"/>
              </a:rPr>
              <a:t> Drug Formulary</a:t>
            </a:r>
          </a:p>
          <a:p>
            <a:r>
              <a:rPr lang="en-US" sz="1400" dirty="0" smtClean="0">
                <a:effectLst>
                  <a:outerShdw blurRad="50800" dist="38100" dir="2700000" algn="tl" rotWithShape="0">
                    <a:prstClr val="black">
                      <a:alpha val="40000"/>
                    </a:prstClr>
                  </a:outerShdw>
                </a:effectLst>
                <a:latin typeface="Arial"/>
                <a:cs typeface="Arial"/>
              </a:rPr>
              <a:t> Lab Test Results</a:t>
            </a:r>
          </a:p>
          <a:p>
            <a:r>
              <a:rPr lang="en-US" sz="1400" dirty="0" smtClean="0">
                <a:effectLst>
                  <a:outerShdw blurRad="50800" dist="38100" dir="2700000" algn="tl" rotWithShape="0">
                    <a:prstClr val="black">
                      <a:alpha val="40000"/>
                    </a:prstClr>
                  </a:outerShdw>
                </a:effectLst>
                <a:latin typeface="Arial"/>
                <a:cs typeface="Arial"/>
              </a:rPr>
              <a:t> Patient List</a:t>
            </a:r>
          </a:p>
          <a:p>
            <a:r>
              <a:rPr lang="en-US" sz="1400" dirty="0" smtClean="0">
                <a:effectLst>
                  <a:outerShdw blurRad="50800" dist="38100" dir="2700000" algn="tl" rotWithShape="0">
                    <a:prstClr val="black">
                      <a:alpha val="40000"/>
                    </a:prstClr>
                  </a:outerShdw>
                </a:effectLst>
                <a:latin typeface="Arial"/>
                <a:cs typeface="Arial"/>
              </a:rPr>
              <a:t> Patient Reminder</a:t>
            </a:r>
            <a:endParaRPr lang="en-US" sz="400" dirty="0" smtClean="0">
              <a:effectLst>
                <a:outerShdw blurRad="50800" dist="38100" dir="2700000" algn="tl" rotWithShape="0">
                  <a:prstClr val="black">
                    <a:alpha val="40000"/>
                  </a:prstClr>
                </a:outerShdw>
              </a:effectLst>
              <a:latin typeface="Arial"/>
              <a:cs typeface="Arial"/>
            </a:endParaRPr>
          </a:p>
          <a:p>
            <a:endParaRPr lang="en-US" sz="400" dirty="0" smtClean="0">
              <a:effectLst>
                <a:outerShdw blurRad="50800" dist="38100" dir="2700000" algn="tl" rotWithShape="0">
                  <a:prstClr val="black">
                    <a:alpha val="40000"/>
                  </a:prstClr>
                </a:outerShdw>
              </a:effectLst>
              <a:latin typeface="Arial"/>
              <a:cs typeface="Arial"/>
            </a:endParaRPr>
          </a:p>
          <a:p>
            <a:r>
              <a:rPr lang="en-US" sz="1400" b="1" dirty="0" smtClean="0">
                <a:effectLst>
                  <a:outerShdw blurRad="50800" dist="38100" dir="2700000" algn="tl" rotWithShape="0">
                    <a:prstClr val="black">
                      <a:alpha val="40000"/>
                    </a:prstClr>
                  </a:outerShdw>
                </a:effectLst>
                <a:latin typeface="Arial"/>
                <a:cs typeface="Arial"/>
              </a:rPr>
              <a:t>Stage 2 Menu</a:t>
            </a:r>
          </a:p>
          <a:p>
            <a:r>
              <a:rPr lang="en-US" sz="1400" dirty="0">
                <a:effectLst>
                  <a:outerShdw blurRad="50800" dist="38100" dir="2700000" algn="tl" rotWithShape="0">
                    <a:prstClr val="black">
                      <a:alpha val="40000"/>
                    </a:prstClr>
                  </a:outerShdw>
                </a:effectLst>
                <a:latin typeface="Arial"/>
                <a:cs typeface="Arial"/>
              </a:rPr>
              <a:t> </a:t>
            </a:r>
            <a:r>
              <a:rPr lang="en-US" sz="1400" dirty="0" smtClean="0">
                <a:effectLst>
                  <a:outerShdw blurRad="50800" dist="38100" dir="2700000" algn="tl" rotWithShape="0">
                    <a:prstClr val="black">
                      <a:alpha val="40000"/>
                    </a:prstClr>
                  </a:outerShdw>
                </a:effectLst>
                <a:latin typeface="Arial"/>
                <a:cs typeface="Arial"/>
              </a:rPr>
              <a:t>Progress Note</a:t>
            </a:r>
          </a:p>
          <a:p>
            <a:r>
              <a:rPr lang="en-US" sz="1400" dirty="0">
                <a:effectLst>
                  <a:outerShdw blurRad="50800" dist="38100" dir="2700000" algn="tl" rotWithShape="0">
                    <a:prstClr val="black">
                      <a:alpha val="40000"/>
                    </a:prstClr>
                  </a:outerShdw>
                </a:effectLst>
                <a:latin typeface="Arial"/>
                <a:cs typeface="Arial"/>
              </a:rPr>
              <a:t> </a:t>
            </a:r>
            <a:r>
              <a:rPr lang="en-US" sz="1400" dirty="0" smtClean="0">
                <a:effectLst>
                  <a:outerShdw blurRad="50800" dist="38100" dir="2700000" algn="tl" rotWithShape="0">
                    <a:prstClr val="black">
                      <a:alpha val="40000"/>
                    </a:prstClr>
                  </a:outerShdw>
                </a:effectLst>
                <a:latin typeface="Arial"/>
                <a:cs typeface="Arial"/>
              </a:rPr>
              <a:t>Family History</a:t>
            </a:r>
          </a:p>
          <a:p>
            <a:r>
              <a:rPr lang="en-US" sz="1400" dirty="0" smtClean="0">
                <a:effectLst>
                  <a:outerShdw blurRad="50800" dist="38100" dir="2700000" algn="tl" rotWithShape="0">
                    <a:prstClr val="black">
                      <a:alpha val="40000"/>
                    </a:prstClr>
                  </a:outerShdw>
                </a:effectLst>
                <a:latin typeface="Arial"/>
                <a:cs typeface="Arial"/>
              </a:rPr>
              <a:t> Imaging Results</a:t>
            </a:r>
          </a:p>
          <a:p>
            <a:endParaRPr lang="en-US" sz="1400" dirty="0" smtClean="0">
              <a:effectLst>
                <a:outerShdw blurRad="50800" dist="38100" dir="2700000" algn="tl" rotWithShape="0">
                  <a:prstClr val="black">
                    <a:alpha val="40000"/>
                  </a:prstClr>
                </a:outerShdw>
              </a:effectLst>
              <a:latin typeface="Arial"/>
              <a:cs typeface="Arial"/>
            </a:endParaRPr>
          </a:p>
          <a:p>
            <a:endParaRPr lang="en-US" sz="1400" dirty="0" smtClean="0">
              <a:effectLst>
                <a:outerShdw blurRad="50800" dist="38100" dir="2700000" algn="tl" rotWithShape="0">
                  <a:prstClr val="black">
                    <a:alpha val="40000"/>
                  </a:prstClr>
                </a:outerShdw>
              </a:effectLst>
              <a:latin typeface="Arial"/>
              <a:cs typeface="Arial"/>
            </a:endParaRPr>
          </a:p>
          <a:p>
            <a:endParaRPr lang="en-US" sz="1400" dirty="0">
              <a:effectLst>
                <a:outerShdw blurRad="50800" dist="38100" dir="2700000" algn="tl" rotWithShape="0">
                  <a:prstClr val="black">
                    <a:alpha val="40000"/>
                  </a:prstClr>
                </a:outerShdw>
              </a:effectLst>
              <a:latin typeface="Arial"/>
              <a:cs typeface="Arial"/>
            </a:endParaRPr>
          </a:p>
        </p:txBody>
      </p:sp>
      <p:sp>
        <p:nvSpPr>
          <p:cNvPr id="11" name="Rectangle 10"/>
          <p:cNvSpPr/>
          <p:nvPr/>
        </p:nvSpPr>
        <p:spPr>
          <a:xfrm>
            <a:off x="1837873" y="1987272"/>
            <a:ext cx="1736514" cy="2323518"/>
          </a:xfrm>
          <a:prstGeom prst="rect">
            <a:avLst/>
          </a:prstGeom>
          <a:solidFill>
            <a:srgbClr val="5949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t"/>
          <a:lstStyle/>
          <a:p>
            <a:r>
              <a:rPr lang="en-US" sz="1400" b="1" dirty="0" smtClean="0">
                <a:effectLst>
                  <a:outerShdw blurRad="50800" dist="38100" dir="2700000" algn="tl" rotWithShape="0">
                    <a:prstClr val="black">
                      <a:alpha val="40000"/>
                    </a:prstClr>
                  </a:outerShdw>
                </a:effectLst>
                <a:latin typeface="Arial"/>
                <a:cs typeface="Arial"/>
              </a:rPr>
              <a:t>Stage 1 Core</a:t>
            </a:r>
          </a:p>
          <a:p>
            <a:r>
              <a:rPr lang="en-US" sz="1400" dirty="0">
                <a:effectLst>
                  <a:outerShdw blurRad="50800" dist="38100" dir="2700000" algn="tl" rotWithShape="0">
                    <a:prstClr val="black">
                      <a:alpha val="40000"/>
                    </a:prstClr>
                  </a:outerShdw>
                </a:effectLst>
                <a:latin typeface="Arial"/>
                <a:cs typeface="Arial"/>
              </a:rPr>
              <a:t> </a:t>
            </a:r>
            <a:r>
              <a:rPr lang="en-US" sz="1400" dirty="0" err="1" smtClean="0">
                <a:effectLst>
                  <a:outerShdw blurRad="50800" dist="38100" dir="2700000" algn="tl" rotWithShape="0">
                    <a:prstClr val="black">
                      <a:alpha val="40000"/>
                    </a:prstClr>
                  </a:outerShdw>
                </a:effectLst>
                <a:latin typeface="Arial"/>
                <a:cs typeface="Arial"/>
              </a:rPr>
              <a:t>eHealth</a:t>
            </a:r>
            <a:r>
              <a:rPr lang="en-US" sz="1400" dirty="0" smtClean="0">
                <a:effectLst>
                  <a:outerShdw blurRad="50800" dist="38100" dir="2700000" algn="tl" rotWithShape="0">
                    <a:prstClr val="black">
                      <a:alpha val="40000"/>
                    </a:prstClr>
                  </a:outerShdw>
                </a:effectLst>
                <a:latin typeface="Arial"/>
                <a:cs typeface="Arial"/>
              </a:rPr>
              <a:t> Info Copy</a:t>
            </a:r>
          </a:p>
          <a:p>
            <a:r>
              <a:rPr lang="en-US" sz="1400" dirty="0">
                <a:effectLst>
                  <a:outerShdw blurRad="50800" dist="38100" dir="2700000" algn="tl" rotWithShape="0">
                    <a:prstClr val="black">
                      <a:alpha val="40000"/>
                    </a:prstClr>
                  </a:outerShdw>
                </a:effectLst>
                <a:latin typeface="Arial"/>
                <a:cs typeface="Arial"/>
              </a:rPr>
              <a:t> </a:t>
            </a:r>
            <a:r>
              <a:rPr lang="en-US" sz="1400" dirty="0" smtClean="0">
                <a:effectLst>
                  <a:outerShdw blurRad="50800" dist="38100" dir="2700000" algn="tl" rotWithShape="0">
                    <a:prstClr val="black">
                      <a:alpha val="40000"/>
                    </a:prstClr>
                  </a:outerShdw>
                </a:effectLst>
                <a:latin typeface="Arial"/>
                <a:cs typeface="Arial"/>
              </a:rPr>
              <a:t>Clinical Summary</a:t>
            </a:r>
            <a:endParaRPr lang="en-US" sz="400" dirty="0" smtClean="0">
              <a:effectLst>
                <a:outerShdw blurRad="50800" dist="38100" dir="2700000" algn="tl" rotWithShape="0">
                  <a:prstClr val="black">
                    <a:alpha val="40000"/>
                  </a:prstClr>
                </a:outerShdw>
              </a:effectLst>
              <a:latin typeface="Arial"/>
              <a:cs typeface="Arial"/>
            </a:endParaRPr>
          </a:p>
          <a:p>
            <a:endParaRPr lang="en-US" sz="400" dirty="0" smtClean="0">
              <a:effectLst>
                <a:outerShdw blurRad="50800" dist="38100" dir="2700000" algn="tl" rotWithShape="0">
                  <a:prstClr val="black">
                    <a:alpha val="40000"/>
                  </a:prstClr>
                </a:outerShdw>
              </a:effectLst>
              <a:latin typeface="Arial"/>
              <a:cs typeface="Arial"/>
            </a:endParaRPr>
          </a:p>
          <a:p>
            <a:r>
              <a:rPr lang="en-US" sz="1400" b="1" dirty="0" smtClean="0">
                <a:effectLst>
                  <a:outerShdw blurRad="50800" dist="38100" dir="2700000" algn="tl" rotWithShape="0">
                    <a:prstClr val="black">
                      <a:alpha val="40000"/>
                    </a:prstClr>
                  </a:outerShdw>
                </a:effectLst>
                <a:latin typeface="Arial"/>
                <a:cs typeface="Arial"/>
              </a:rPr>
              <a:t>Stage 1 Menu</a:t>
            </a:r>
            <a:endParaRPr lang="en-US" sz="1400" b="1" dirty="0">
              <a:effectLst>
                <a:outerShdw blurRad="50800" dist="38100" dir="2700000" algn="tl" rotWithShape="0">
                  <a:prstClr val="black">
                    <a:alpha val="40000"/>
                  </a:prstClr>
                </a:outerShdw>
              </a:effectLst>
              <a:latin typeface="Arial"/>
              <a:cs typeface="Arial"/>
            </a:endParaRPr>
          </a:p>
          <a:p>
            <a:r>
              <a:rPr lang="en-US" sz="1400" dirty="0" smtClean="0">
                <a:effectLst>
                  <a:outerShdw blurRad="50800" dist="38100" dir="2700000" algn="tl" rotWithShape="0">
                    <a:prstClr val="black">
                      <a:alpha val="40000"/>
                    </a:prstClr>
                  </a:outerShdw>
                </a:effectLst>
                <a:latin typeface="Arial"/>
                <a:cs typeface="Arial"/>
              </a:rPr>
              <a:t> Electronic Access</a:t>
            </a:r>
          </a:p>
          <a:p>
            <a:r>
              <a:rPr lang="en-US" sz="1400" dirty="0" smtClean="0">
                <a:effectLst>
                  <a:outerShdw blurRad="50800" dist="38100" dir="2700000" algn="tl" rotWithShape="0">
                    <a:prstClr val="black">
                      <a:alpha val="40000"/>
                    </a:prstClr>
                  </a:outerShdw>
                </a:effectLst>
                <a:latin typeface="Arial"/>
                <a:cs typeface="Arial"/>
              </a:rPr>
              <a:t> Educational Info</a:t>
            </a:r>
            <a:endParaRPr lang="en-US" sz="400" dirty="0" smtClean="0">
              <a:effectLst>
                <a:outerShdw blurRad="50800" dist="38100" dir="2700000" algn="tl" rotWithShape="0">
                  <a:prstClr val="black">
                    <a:alpha val="40000"/>
                  </a:prstClr>
                </a:outerShdw>
              </a:effectLst>
              <a:latin typeface="Arial"/>
              <a:cs typeface="Arial"/>
            </a:endParaRPr>
          </a:p>
          <a:p>
            <a:endParaRPr lang="en-US" sz="400" dirty="0">
              <a:effectLst>
                <a:outerShdw blurRad="50800" dist="38100" dir="2700000" algn="tl" rotWithShape="0">
                  <a:prstClr val="black">
                    <a:alpha val="40000"/>
                  </a:prstClr>
                </a:outerShdw>
              </a:effectLst>
              <a:latin typeface="Arial"/>
              <a:cs typeface="Arial"/>
            </a:endParaRPr>
          </a:p>
          <a:p>
            <a:r>
              <a:rPr lang="en-US" sz="1400" b="1" dirty="0" smtClean="0">
                <a:effectLst>
                  <a:outerShdw blurRad="50800" dist="38100" dir="2700000" algn="tl" rotWithShape="0">
                    <a:prstClr val="black">
                      <a:alpha val="40000"/>
                    </a:prstClr>
                  </a:outerShdw>
                </a:effectLst>
                <a:latin typeface="Arial"/>
                <a:cs typeface="Arial"/>
              </a:rPr>
              <a:t>Stage 2 Core</a:t>
            </a:r>
          </a:p>
          <a:p>
            <a:r>
              <a:rPr lang="en-US" sz="1400" dirty="0" smtClean="0">
                <a:effectLst>
                  <a:outerShdw blurRad="50800" dist="38100" dir="2700000" algn="tl" rotWithShape="0">
                    <a:prstClr val="black">
                      <a:alpha val="40000"/>
                    </a:prstClr>
                  </a:outerShdw>
                </a:effectLst>
                <a:latin typeface="Arial"/>
                <a:cs typeface="Arial"/>
              </a:rPr>
              <a:t>Secure Messaging</a:t>
            </a:r>
          </a:p>
          <a:p>
            <a:endParaRPr lang="en-US" sz="1400" dirty="0">
              <a:effectLst>
                <a:outerShdw blurRad="50800" dist="38100" dir="2700000" algn="tl" rotWithShape="0">
                  <a:prstClr val="black">
                    <a:alpha val="40000"/>
                  </a:prstClr>
                </a:outerShdw>
              </a:effectLst>
              <a:latin typeface="Arial"/>
              <a:cs typeface="Arial"/>
            </a:endParaRPr>
          </a:p>
        </p:txBody>
      </p:sp>
      <p:sp>
        <p:nvSpPr>
          <p:cNvPr id="12" name="Rectangle 11"/>
          <p:cNvSpPr/>
          <p:nvPr/>
        </p:nvSpPr>
        <p:spPr>
          <a:xfrm>
            <a:off x="3719939" y="1987272"/>
            <a:ext cx="1650059" cy="1654438"/>
          </a:xfrm>
          <a:prstGeom prst="rect">
            <a:avLst/>
          </a:prstGeom>
          <a:solidFill>
            <a:srgbClr val="46532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t"/>
          <a:lstStyle/>
          <a:p>
            <a:endParaRPr lang="en-US" sz="100" b="1" dirty="0" smtClean="0">
              <a:effectLst>
                <a:outerShdw blurRad="50800" dist="38100" dir="2700000" algn="tl" rotWithShape="0">
                  <a:prstClr val="black">
                    <a:alpha val="40000"/>
                  </a:prstClr>
                </a:outerShdw>
              </a:effectLst>
              <a:latin typeface="Arial"/>
              <a:cs typeface="Arial"/>
            </a:endParaRPr>
          </a:p>
          <a:p>
            <a:r>
              <a:rPr lang="en-US" sz="1400" b="1" dirty="0" smtClean="0">
                <a:effectLst>
                  <a:outerShdw blurRad="50800" dist="38100" dir="2700000" algn="tl" rotWithShape="0">
                    <a:prstClr val="black">
                      <a:alpha val="40000"/>
                    </a:prstClr>
                  </a:outerShdw>
                </a:effectLst>
                <a:latin typeface="Arial"/>
                <a:cs typeface="Arial"/>
              </a:rPr>
              <a:t>Stage 1 Core</a:t>
            </a:r>
            <a:endParaRPr lang="en-US" sz="1400" b="1" dirty="0">
              <a:effectLst>
                <a:outerShdw blurRad="50800" dist="38100" dir="2700000" algn="tl" rotWithShape="0">
                  <a:prstClr val="black">
                    <a:alpha val="40000"/>
                  </a:prstClr>
                </a:outerShdw>
              </a:effectLst>
              <a:latin typeface="Arial"/>
              <a:cs typeface="Arial"/>
            </a:endParaRPr>
          </a:p>
          <a:p>
            <a:r>
              <a:rPr lang="en-US" sz="1400" dirty="0">
                <a:effectLst>
                  <a:outerShdw blurRad="50800" dist="38100" dir="2700000" algn="tl" rotWithShape="0">
                    <a:prstClr val="black">
                      <a:alpha val="40000"/>
                    </a:prstClr>
                  </a:outerShdw>
                </a:effectLst>
                <a:latin typeface="Arial"/>
                <a:cs typeface="Arial"/>
              </a:rPr>
              <a:t> </a:t>
            </a:r>
            <a:r>
              <a:rPr lang="en-US" sz="1400" dirty="0" smtClean="0">
                <a:effectLst>
                  <a:outerShdw blurRad="50800" dist="38100" dir="2700000" algn="tl" rotWithShape="0">
                    <a:prstClr val="black">
                      <a:alpha val="40000"/>
                    </a:prstClr>
                  </a:outerShdw>
                </a:effectLst>
                <a:latin typeface="Arial"/>
                <a:cs typeface="Arial"/>
              </a:rPr>
              <a:t>Electronic </a:t>
            </a:r>
            <a:r>
              <a:rPr lang="en-US" sz="1400" dirty="0" err="1" smtClean="0">
                <a:effectLst>
                  <a:outerShdw blurRad="50800" dist="38100" dir="2700000" algn="tl" rotWithShape="0">
                    <a:prstClr val="black">
                      <a:alpha val="40000"/>
                    </a:prstClr>
                  </a:outerShdw>
                </a:effectLst>
                <a:latin typeface="Arial"/>
                <a:cs typeface="Arial"/>
              </a:rPr>
              <a:t>Exchng</a:t>
            </a:r>
            <a:endParaRPr lang="en-US" sz="1100" dirty="0">
              <a:effectLst>
                <a:outerShdw blurRad="50800" dist="38100" dir="2700000" algn="tl" rotWithShape="0">
                  <a:prstClr val="black">
                    <a:alpha val="40000"/>
                  </a:prstClr>
                </a:outerShdw>
              </a:effectLst>
              <a:latin typeface="Arial"/>
              <a:cs typeface="Arial"/>
            </a:endParaRPr>
          </a:p>
          <a:p>
            <a:endParaRPr lang="en-US" sz="1100" dirty="0">
              <a:effectLst>
                <a:outerShdw blurRad="50800" dist="38100" dir="2700000" algn="tl" rotWithShape="0">
                  <a:prstClr val="black">
                    <a:alpha val="40000"/>
                  </a:prstClr>
                </a:outerShdw>
              </a:effectLst>
              <a:latin typeface="Arial"/>
              <a:cs typeface="Arial"/>
            </a:endParaRPr>
          </a:p>
          <a:p>
            <a:r>
              <a:rPr lang="en-US" sz="1400" b="1" dirty="0" smtClean="0">
                <a:effectLst>
                  <a:outerShdw blurRad="50800" dist="38100" dir="2700000" algn="tl" rotWithShape="0">
                    <a:prstClr val="black">
                      <a:alpha val="40000"/>
                    </a:prstClr>
                  </a:outerShdw>
                </a:effectLst>
                <a:latin typeface="Arial"/>
                <a:cs typeface="Arial"/>
              </a:rPr>
              <a:t>Stage 1 Menu</a:t>
            </a:r>
          </a:p>
          <a:p>
            <a:r>
              <a:rPr lang="en-US" sz="1400" b="1" dirty="0">
                <a:effectLst>
                  <a:outerShdw blurRad="50800" dist="38100" dir="2700000" algn="tl" rotWithShape="0">
                    <a:prstClr val="black">
                      <a:alpha val="40000"/>
                    </a:prstClr>
                  </a:outerShdw>
                </a:effectLst>
                <a:latin typeface="Arial"/>
                <a:cs typeface="Arial"/>
              </a:rPr>
              <a:t> </a:t>
            </a:r>
            <a:r>
              <a:rPr lang="en-US" sz="1400" dirty="0" smtClean="0">
                <a:effectLst>
                  <a:outerShdw blurRad="50800" dist="38100" dir="2700000" algn="tl" rotWithShape="0">
                    <a:prstClr val="black">
                      <a:alpha val="40000"/>
                    </a:prstClr>
                  </a:outerShdw>
                </a:effectLst>
                <a:latin typeface="Arial"/>
                <a:cs typeface="Arial"/>
              </a:rPr>
              <a:t>Reconcile Meds</a:t>
            </a:r>
          </a:p>
          <a:p>
            <a:r>
              <a:rPr lang="en-US" sz="1400" dirty="0">
                <a:effectLst>
                  <a:outerShdw blurRad="50800" dist="38100" dir="2700000" algn="tl" rotWithShape="0">
                    <a:prstClr val="black">
                      <a:alpha val="40000"/>
                    </a:prstClr>
                  </a:outerShdw>
                </a:effectLst>
                <a:latin typeface="Arial"/>
                <a:cs typeface="Arial"/>
              </a:rPr>
              <a:t> </a:t>
            </a:r>
            <a:r>
              <a:rPr lang="en-US" sz="1400" dirty="0" smtClean="0">
                <a:effectLst>
                  <a:outerShdw blurRad="50800" dist="38100" dir="2700000" algn="tl" rotWithShape="0">
                    <a:prstClr val="black">
                      <a:alpha val="40000"/>
                    </a:prstClr>
                  </a:outerShdw>
                </a:effectLst>
                <a:latin typeface="Arial"/>
                <a:cs typeface="Arial"/>
              </a:rPr>
              <a:t>Transition of Care</a:t>
            </a:r>
            <a:endParaRPr lang="en-US" sz="1400" dirty="0">
              <a:effectLst>
                <a:outerShdw blurRad="50800" dist="38100" dir="2700000" algn="tl" rotWithShape="0">
                  <a:prstClr val="black">
                    <a:alpha val="40000"/>
                  </a:prstClr>
                </a:outerShdw>
              </a:effectLst>
              <a:latin typeface="Arial"/>
              <a:cs typeface="Arial"/>
            </a:endParaRPr>
          </a:p>
        </p:txBody>
      </p:sp>
      <p:sp>
        <p:nvSpPr>
          <p:cNvPr id="13" name="Rectangle 12"/>
          <p:cNvSpPr/>
          <p:nvPr/>
        </p:nvSpPr>
        <p:spPr>
          <a:xfrm>
            <a:off x="5532803" y="1980370"/>
            <a:ext cx="1650059" cy="1661340"/>
          </a:xfrm>
          <a:prstGeom prst="rect">
            <a:avLst/>
          </a:prstGeom>
          <a:solidFill>
            <a:srgbClr val="3432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t"/>
          <a:lstStyle/>
          <a:p>
            <a:endParaRPr lang="en-US" sz="300" b="1" dirty="0" smtClean="0">
              <a:effectLst>
                <a:outerShdw blurRad="50800" dist="38100" dir="2700000" algn="tl" rotWithShape="0">
                  <a:prstClr val="black">
                    <a:alpha val="40000"/>
                  </a:prstClr>
                </a:outerShdw>
              </a:effectLst>
              <a:latin typeface="Arial"/>
              <a:cs typeface="Arial"/>
            </a:endParaRPr>
          </a:p>
          <a:p>
            <a:r>
              <a:rPr lang="en-US" sz="1400" b="1" dirty="0" smtClean="0">
                <a:effectLst>
                  <a:outerShdw blurRad="50800" dist="38100" dir="2700000" algn="tl" rotWithShape="0">
                    <a:prstClr val="black">
                      <a:alpha val="40000"/>
                    </a:prstClr>
                  </a:outerShdw>
                </a:effectLst>
                <a:latin typeface="Arial"/>
                <a:cs typeface="Arial"/>
              </a:rPr>
              <a:t>Stage 1 Menu</a:t>
            </a:r>
            <a:endParaRPr lang="en-US" sz="1400" b="1" dirty="0">
              <a:effectLst>
                <a:outerShdw blurRad="50800" dist="38100" dir="2700000" algn="tl" rotWithShape="0">
                  <a:prstClr val="black">
                    <a:alpha val="40000"/>
                  </a:prstClr>
                </a:outerShdw>
              </a:effectLst>
              <a:latin typeface="Arial"/>
              <a:cs typeface="Arial"/>
            </a:endParaRPr>
          </a:p>
          <a:p>
            <a:r>
              <a:rPr lang="en-US" sz="1400" b="1" dirty="0">
                <a:effectLst>
                  <a:outerShdw blurRad="50800" dist="38100" dir="2700000" algn="tl" rotWithShape="0">
                    <a:prstClr val="black">
                      <a:alpha val="40000"/>
                    </a:prstClr>
                  </a:outerShdw>
                </a:effectLst>
                <a:latin typeface="Arial"/>
                <a:cs typeface="Arial"/>
              </a:rPr>
              <a:t> </a:t>
            </a:r>
            <a:r>
              <a:rPr lang="en-US" sz="1400" dirty="0" smtClean="0">
                <a:effectLst>
                  <a:outerShdw blurRad="50800" dist="38100" dir="2700000" algn="tl" rotWithShape="0">
                    <a:prstClr val="black">
                      <a:alpha val="40000"/>
                    </a:prstClr>
                  </a:outerShdw>
                </a:effectLst>
                <a:latin typeface="Arial"/>
                <a:cs typeface="Arial"/>
              </a:rPr>
              <a:t>Immunizations</a:t>
            </a:r>
          </a:p>
          <a:p>
            <a:r>
              <a:rPr lang="en-US" sz="1400" dirty="0" smtClean="0">
                <a:effectLst>
                  <a:outerShdw blurRad="50800" dist="38100" dir="2700000" algn="tl" rotWithShape="0">
                    <a:prstClr val="black">
                      <a:alpha val="40000"/>
                    </a:prstClr>
                  </a:outerShdw>
                </a:effectLst>
                <a:latin typeface="Arial"/>
                <a:cs typeface="Arial"/>
              </a:rPr>
              <a:t> </a:t>
            </a:r>
            <a:r>
              <a:rPr lang="en-US" sz="1400" dirty="0" err="1" smtClean="0">
                <a:effectLst>
                  <a:outerShdw blurRad="50800" dist="38100" dir="2700000" algn="tl" rotWithShape="0">
                    <a:prstClr val="black">
                      <a:alpha val="40000"/>
                    </a:prstClr>
                  </a:outerShdw>
                </a:effectLst>
                <a:latin typeface="Arial"/>
                <a:cs typeface="Arial"/>
              </a:rPr>
              <a:t>Syndromic</a:t>
            </a:r>
            <a:r>
              <a:rPr lang="en-US" sz="1400" dirty="0" smtClean="0">
                <a:effectLst>
                  <a:outerShdw blurRad="50800" dist="38100" dir="2700000" algn="tl" rotWithShape="0">
                    <a:prstClr val="black">
                      <a:alpha val="40000"/>
                    </a:prstClr>
                  </a:outerShdw>
                </a:effectLst>
                <a:latin typeface="Arial"/>
                <a:cs typeface="Arial"/>
              </a:rPr>
              <a:t> Data</a:t>
            </a:r>
            <a:endParaRPr lang="en-US" sz="400" dirty="0" smtClean="0">
              <a:effectLst>
                <a:outerShdw blurRad="50800" dist="38100" dir="2700000" algn="tl" rotWithShape="0">
                  <a:prstClr val="black">
                    <a:alpha val="40000"/>
                  </a:prstClr>
                </a:outerShdw>
              </a:effectLst>
              <a:latin typeface="Arial"/>
              <a:cs typeface="Arial"/>
            </a:endParaRPr>
          </a:p>
          <a:p>
            <a:endParaRPr lang="en-US" sz="400" dirty="0">
              <a:effectLst>
                <a:outerShdw blurRad="50800" dist="38100" dir="2700000" algn="tl" rotWithShape="0">
                  <a:prstClr val="black">
                    <a:alpha val="40000"/>
                  </a:prstClr>
                </a:outerShdw>
              </a:effectLst>
              <a:latin typeface="Arial"/>
              <a:cs typeface="Arial"/>
            </a:endParaRPr>
          </a:p>
          <a:p>
            <a:r>
              <a:rPr lang="en-US" sz="1400" b="1" dirty="0" smtClean="0">
                <a:effectLst>
                  <a:outerShdw blurRad="50800" dist="38100" dir="2700000" algn="tl" rotWithShape="0">
                    <a:prstClr val="black">
                      <a:alpha val="40000"/>
                    </a:prstClr>
                  </a:outerShdw>
                </a:effectLst>
                <a:latin typeface="Arial"/>
                <a:cs typeface="Arial"/>
              </a:rPr>
              <a:t>Stage 2 Menu</a:t>
            </a:r>
          </a:p>
          <a:p>
            <a:r>
              <a:rPr lang="en-US" sz="1400" dirty="0">
                <a:effectLst>
                  <a:outerShdw blurRad="50800" dist="38100" dir="2700000" algn="tl" rotWithShape="0">
                    <a:prstClr val="black">
                      <a:alpha val="40000"/>
                    </a:prstClr>
                  </a:outerShdw>
                </a:effectLst>
                <a:latin typeface="Arial"/>
                <a:cs typeface="Arial"/>
              </a:rPr>
              <a:t> </a:t>
            </a:r>
            <a:r>
              <a:rPr lang="en-US" sz="1400" dirty="0" smtClean="0">
                <a:effectLst>
                  <a:outerShdw blurRad="50800" dist="38100" dir="2700000" algn="tl" rotWithShape="0">
                    <a:prstClr val="black">
                      <a:alpha val="40000"/>
                    </a:prstClr>
                  </a:outerShdw>
                </a:effectLst>
                <a:latin typeface="Arial"/>
                <a:cs typeface="Arial"/>
              </a:rPr>
              <a:t>Cancer Registry</a:t>
            </a:r>
          </a:p>
          <a:p>
            <a:r>
              <a:rPr lang="en-US" sz="1400" dirty="0" smtClean="0">
                <a:effectLst>
                  <a:outerShdw blurRad="50800" dist="38100" dir="2700000" algn="tl" rotWithShape="0">
                    <a:prstClr val="black">
                      <a:alpha val="40000"/>
                    </a:prstClr>
                  </a:outerShdw>
                </a:effectLst>
                <a:latin typeface="Arial"/>
                <a:cs typeface="Arial"/>
              </a:rPr>
              <a:t> Specialty Registry</a:t>
            </a:r>
            <a:endParaRPr lang="en-US" sz="1400" dirty="0">
              <a:effectLst>
                <a:outerShdw blurRad="50800" dist="38100" dir="2700000" algn="tl" rotWithShape="0">
                  <a:prstClr val="black">
                    <a:alpha val="40000"/>
                  </a:prstClr>
                </a:outerShdw>
              </a:effectLst>
              <a:latin typeface="Arial"/>
              <a:cs typeface="Arial"/>
            </a:endParaRPr>
          </a:p>
        </p:txBody>
      </p:sp>
      <p:sp>
        <p:nvSpPr>
          <p:cNvPr id="14" name="Rectangle 13"/>
          <p:cNvSpPr/>
          <p:nvPr/>
        </p:nvSpPr>
        <p:spPr>
          <a:xfrm>
            <a:off x="7345667" y="1980371"/>
            <a:ext cx="1650059" cy="804567"/>
          </a:xfrm>
          <a:prstGeom prst="rect">
            <a:avLst/>
          </a:prstGeom>
          <a:solidFill>
            <a:srgbClr val="51201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r>
              <a:rPr lang="en-US" sz="1400" b="1" dirty="0" smtClean="0">
                <a:effectLst>
                  <a:outerShdw blurRad="50800" dist="38100" dir="2700000" algn="tl" rotWithShape="0">
                    <a:prstClr val="black">
                      <a:alpha val="40000"/>
                    </a:prstClr>
                  </a:outerShdw>
                </a:effectLst>
                <a:latin typeface="Arial"/>
                <a:cs typeface="Arial"/>
              </a:rPr>
              <a:t>Stage 1 Core</a:t>
            </a:r>
            <a:endParaRPr lang="en-US" sz="1400" b="1" dirty="0">
              <a:effectLst>
                <a:outerShdw blurRad="50800" dist="38100" dir="2700000" algn="tl" rotWithShape="0">
                  <a:prstClr val="black">
                    <a:alpha val="40000"/>
                  </a:prstClr>
                </a:outerShdw>
              </a:effectLst>
              <a:latin typeface="Arial"/>
              <a:cs typeface="Arial"/>
            </a:endParaRPr>
          </a:p>
          <a:p>
            <a:r>
              <a:rPr lang="en-US" sz="1400" dirty="0">
                <a:effectLst>
                  <a:outerShdw blurRad="50800" dist="38100" dir="2700000" algn="tl" rotWithShape="0">
                    <a:prstClr val="black">
                      <a:alpha val="40000"/>
                    </a:prstClr>
                  </a:outerShdw>
                </a:effectLst>
                <a:latin typeface="Arial"/>
                <a:cs typeface="Arial"/>
              </a:rPr>
              <a:t> </a:t>
            </a:r>
            <a:r>
              <a:rPr lang="en-US" sz="1400" dirty="0" smtClean="0">
                <a:effectLst>
                  <a:outerShdw blurRad="50800" dist="38100" dir="2700000" algn="tl" rotWithShape="0">
                    <a:prstClr val="black">
                      <a:alpha val="40000"/>
                    </a:prstClr>
                  </a:outerShdw>
                </a:effectLst>
                <a:latin typeface="Arial"/>
                <a:cs typeface="Arial"/>
              </a:rPr>
              <a:t>Protect Electronic</a:t>
            </a:r>
          </a:p>
          <a:p>
            <a:r>
              <a:rPr lang="en-US" sz="1400" dirty="0" smtClean="0">
                <a:effectLst>
                  <a:outerShdw blurRad="50800" dist="38100" dir="2700000" algn="tl" rotWithShape="0">
                    <a:prstClr val="black">
                      <a:alpha val="40000"/>
                    </a:prstClr>
                  </a:outerShdw>
                </a:effectLst>
                <a:latin typeface="Arial"/>
                <a:cs typeface="Arial"/>
              </a:rPr>
              <a:t>Health Information</a:t>
            </a:r>
            <a:endParaRPr lang="en-US" sz="1100" dirty="0">
              <a:effectLst>
                <a:outerShdw blurRad="50800" dist="38100" dir="2700000" algn="tl" rotWithShape="0">
                  <a:prstClr val="black">
                    <a:alpha val="40000"/>
                  </a:prstClr>
                </a:outerShdw>
              </a:effectLst>
              <a:latin typeface="Arial"/>
              <a:cs typeface="Arial"/>
            </a:endParaRPr>
          </a:p>
        </p:txBody>
      </p:sp>
      <p:sp>
        <p:nvSpPr>
          <p:cNvPr id="15" name="Rectangle 14"/>
          <p:cNvSpPr/>
          <p:nvPr/>
        </p:nvSpPr>
        <p:spPr>
          <a:xfrm>
            <a:off x="2013019" y="4718566"/>
            <a:ext cx="5819901" cy="461665"/>
          </a:xfrm>
          <a:prstGeom prst="rect">
            <a:avLst/>
          </a:prstGeom>
        </p:spPr>
        <p:txBody>
          <a:bodyPr wrap="none">
            <a:spAutoFit/>
          </a:bodyPr>
          <a:lstStyle/>
          <a:p>
            <a:r>
              <a:rPr lang="en-US" sz="24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25 Objectives and Measures: Stage 1</a:t>
            </a:r>
            <a:endParaRPr lang="en-US" sz="2400" cap="small"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endParaRPr>
          </a:p>
        </p:txBody>
      </p:sp>
      <p:sp>
        <p:nvSpPr>
          <p:cNvPr id="16" name="Rectangle 15"/>
          <p:cNvSpPr/>
          <p:nvPr/>
        </p:nvSpPr>
        <p:spPr>
          <a:xfrm>
            <a:off x="2765512" y="5439594"/>
            <a:ext cx="5819901" cy="461665"/>
          </a:xfrm>
          <a:prstGeom prst="rect">
            <a:avLst/>
          </a:prstGeom>
        </p:spPr>
        <p:txBody>
          <a:bodyPr wrap="none">
            <a:spAutoFit/>
          </a:bodyPr>
          <a:lstStyle/>
          <a:p>
            <a:r>
              <a:rPr lang="en-US" sz="2400"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33 Objectives and Measures: Stage 2</a:t>
            </a:r>
            <a:endParaRPr lang="en-US" sz="2400" cap="small"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endParaRPr>
          </a:p>
        </p:txBody>
      </p:sp>
      <p:cxnSp>
        <p:nvCxnSpPr>
          <p:cNvPr id="18" name="Straight Connector 17"/>
          <p:cNvCxnSpPr/>
          <p:nvPr/>
        </p:nvCxnSpPr>
        <p:spPr>
          <a:xfrm>
            <a:off x="-66837" y="787400"/>
            <a:ext cx="9210837" cy="0"/>
          </a:xfrm>
          <a:prstGeom prst="line">
            <a:avLst/>
          </a:prstGeom>
          <a:ln>
            <a:solidFill>
              <a:srgbClr val="94CC3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038308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1" nodeType="withEffect">
                                  <p:stCondLst>
                                    <p:cond delay="10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1" nodeType="withEffect">
                                  <p:stCondLst>
                                    <p:cond delay="20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1" nodeType="withEffect">
                                  <p:stCondLst>
                                    <p:cond delay="30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1" nodeType="withEffect">
                                  <p:stCondLst>
                                    <p:cond delay="40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3.14985E-6 -2.26673E-6 L -0.1087 -0.1461 " pathEditMode="relative" rAng="0" ptsTypes="AA">
                                      <p:cBhvr>
                                        <p:cTn id="23" dur="1000" fill="hold"/>
                                        <p:tgtEl>
                                          <p:spTgt spid="52"/>
                                        </p:tgtEl>
                                        <p:attrNameLst>
                                          <p:attrName>ppt_x</p:attrName>
                                          <p:attrName>ppt_y</p:attrName>
                                        </p:attrNameLst>
                                      </p:cBhvr>
                                      <p:rCtr x="-5435" y="-7317"/>
                                    </p:animMotion>
                                  </p:childTnLst>
                                </p:cTn>
                              </p:par>
                              <p:par>
                                <p:cTn id="24" presetID="42" presetClass="path" presetSubtype="0" accel="50000" decel="50000" fill="hold" grpId="0" nodeType="withEffect">
                                  <p:stCondLst>
                                    <p:cond delay="0"/>
                                  </p:stCondLst>
                                  <p:childTnLst>
                                    <p:animMotion origin="layout" path="M -4.16667E-6 4.81481E-6 L -0.04079 -0.26899 " pathEditMode="relative" rAng="0" ptsTypes="AA">
                                      <p:cBhvr>
                                        <p:cTn id="25" dur="1000" fill="hold"/>
                                        <p:tgtEl>
                                          <p:spTgt spid="54"/>
                                        </p:tgtEl>
                                        <p:attrNameLst>
                                          <p:attrName>ppt_x</p:attrName>
                                          <p:attrName>ppt_y</p:attrName>
                                        </p:attrNameLst>
                                      </p:cBhvr>
                                      <p:rCtr x="-2049" y="-13449"/>
                                    </p:animMotion>
                                  </p:childTnLst>
                                </p:cTn>
                              </p:par>
                              <p:par>
                                <p:cTn id="26" presetID="42" presetClass="path" presetSubtype="0" accel="50000" decel="50000" fill="hold" grpId="0" nodeType="withEffect">
                                  <p:stCondLst>
                                    <p:cond delay="0"/>
                                  </p:stCondLst>
                                  <p:childTnLst>
                                    <p:animMotion origin="layout" path="M -1.38889E-6 -1.85185E-6 L 0.02535 -0.3919 " pathEditMode="relative" rAng="0" ptsTypes="AA">
                                      <p:cBhvr>
                                        <p:cTn id="27" dur="1000" fill="hold"/>
                                        <p:tgtEl>
                                          <p:spTgt spid="55"/>
                                        </p:tgtEl>
                                        <p:attrNameLst>
                                          <p:attrName>ppt_x</p:attrName>
                                          <p:attrName>ppt_y</p:attrName>
                                        </p:attrNameLst>
                                      </p:cBhvr>
                                      <p:rCtr x="1267" y="-19606"/>
                                    </p:animMotion>
                                  </p:childTnLst>
                                </p:cTn>
                              </p:par>
                              <p:par>
                                <p:cTn id="28" presetID="42" presetClass="path" presetSubtype="0" accel="50000" decel="50000" fill="hold" grpId="0" nodeType="withEffect">
                                  <p:stCondLst>
                                    <p:cond delay="0"/>
                                  </p:stCondLst>
                                  <p:childTnLst>
                                    <p:animMotion origin="layout" path="M -3.08974E-7 5.34598E-7 L 0.09339 -0.5147 " pathEditMode="relative" rAng="0" ptsTypes="AA">
                                      <p:cBhvr>
                                        <p:cTn id="29" dur="1000" fill="hold"/>
                                        <p:tgtEl>
                                          <p:spTgt spid="56"/>
                                        </p:tgtEl>
                                        <p:attrNameLst>
                                          <p:attrName>ppt_x</p:attrName>
                                          <p:attrName>ppt_y</p:attrName>
                                        </p:attrNameLst>
                                      </p:cBhvr>
                                      <p:rCtr x="4669" y="-25735"/>
                                    </p:animMotion>
                                  </p:childTnLst>
                                </p:cTn>
                              </p:par>
                              <p:par>
                                <p:cTn id="30" presetID="42" presetClass="path" presetSubtype="0" accel="50000" decel="50000" fill="hold" grpId="0" nodeType="withEffect">
                                  <p:stCondLst>
                                    <p:cond delay="0"/>
                                  </p:stCondLst>
                                  <p:childTnLst>
                                    <p:animMotion origin="layout" path="M -1.10745E-6 2.31428E-6 L 0.16039 -0.63759 " pathEditMode="relative" rAng="0" ptsTypes="AA">
                                      <p:cBhvr>
                                        <p:cTn id="31" dur="1000" fill="hold"/>
                                        <p:tgtEl>
                                          <p:spTgt spid="57"/>
                                        </p:tgtEl>
                                        <p:attrNameLst>
                                          <p:attrName>ppt_x</p:attrName>
                                          <p:attrName>ppt_y</p:attrName>
                                        </p:attrNameLst>
                                      </p:cBhvr>
                                      <p:rCtr x="8019" y="-31891"/>
                                    </p:animMotion>
                                  </p:childTnLst>
                                </p:cTn>
                              </p:par>
                              <p:par>
                                <p:cTn id="32" presetID="22" presetClass="entr" presetSubtype="1" fill="hold" grpId="0" nodeType="withEffect">
                                  <p:stCondLst>
                                    <p:cond delay="6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par>
                                <p:cTn id="35" presetID="22" presetClass="entr" presetSubtype="1" fill="hold" grpId="0" nodeType="withEffect">
                                  <p:stCondLst>
                                    <p:cond delay="70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1" fill="hold" grpId="0" nodeType="withEffect">
                                  <p:stCondLst>
                                    <p:cond delay="80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par>
                                <p:cTn id="41" presetID="22" presetClass="entr" presetSubtype="1" fill="hold" grpId="0" nodeType="withEffect">
                                  <p:stCondLst>
                                    <p:cond delay="90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par>
                                <p:cTn id="44" presetID="22" presetClass="entr" presetSubtype="1" fill="hold" grpId="0" nodeType="withEffect">
                                  <p:stCondLst>
                                    <p:cond delay="100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4" grpId="0" animBg="1"/>
      <p:bldP spid="54" grpId="1" animBg="1"/>
      <p:bldP spid="55" grpId="0" animBg="1"/>
      <p:bldP spid="55" grpId="1" animBg="1"/>
      <p:bldP spid="56" grpId="0" animBg="1"/>
      <p:bldP spid="56" grpId="1" animBg="1"/>
      <p:bldP spid="57" grpId="0" animBg="1"/>
      <p:bldP spid="57" grpId="1" animBg="1"/>
      <p:bldP spid="10" grpId="0" animBg="1"/>
      <p:bldP spid="11" grpId="0" animBg="1"/>
      <p:bldP spid="12" grpId="0" animBg="1"/>
      <p:bldP spid="13" grpId="0" animBg="1"/>
      <p:bldP spid="14" grpId="0" animBg="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kern="1200" dirty="0" smtClean="0">
                <a:solidFill>
                  <a:schemeClr val="tx1"/>
                </a:solidFill>
                <a:ea typeface="ＭＳ Ｐゴシック" pitchFamily="34" charset="-128"/>
                <a:cs typeface="+mj-cs"/>
              </a:rPr>
              <a:t>Meaningful Use (MU)</a:t>
            </a:r>
            <a:endParaRPr lang="en-US" sz="4000" kern="1200" dirty="0">
              <a:solidFill>
                <a:schemeClr val="tx1"/>
              </a:solidFill>
              <a:ea typeface="ＭＳ Ｐゴシック" pitchFamily="34" charset="-128"/>
              <a:cs typeface="+mj-cs"/>
            </a:endParaRPr>
          </a:p>
        </p:txBody>
      </p:sp>
      <p:sp>
        <p:nvSpPr>
          <p:cNvPr id="10" name="Content Placeholder 2"/>
          <p:cNvSpPr>
            <a:spLocks noGrp="1"/>
          </p:cNvSpPr>
          <p:nvPr>
            <p:ph idx="1"/>
          </p:nvPr>
        </p:nvSpPr>
        <p:spPr/>
        <p:txBody>
          <a:bodyPr anchor="t">
            <a:noAutofit/>
          </a:bodyPr>
          <a:lstStyle/>
          <a:p>
            <a:pPr marL="0" indent="0">
              <a:lnSpc>
                <a:spcPct val="110000"/>
              </a:lnSpc>
              <a:buNone/>
            </a:pPr>
            <a:r>
              <a:rPr lang="en-US" sz="2800" kern="1200" dirty="0">
                <a:latin typeface="+mj-lt"/>
                <a:ea typeface="ＭＳ Ｐゴシック" pitchFamily="34" charset="-128"/>
                <a:cs typeface="+mj-cs"/>
              </a:rPr>
              <a:t>A voluntary CMS incentive program to promote use of Certified Electronic Health Record Technology (CEHRT) to improve the safety, quality and cost of health care</a:t>
            </a:r>
            <a:r>
              <a:rPr lang="en-US" sz="2800" kern="1200" dirty="0" smtClean="0">
                <a:latin typeface="+mj-lt"/>
                <a:ea typeface="ＭＳ Ｐゴシック" pitchFamily="34" charset="-128"/>
                <a:cs typeface="+mj-cs"/>
              </a:rPr>
              <a:t>.</a:t>
            </a:r>
          </a:p>
        </p:txBody>
      </p:sp>
    </p:spTree>
    <p:extLst>
      <p:ext uri="{BB962C8B-B14F-4D97-AF65-F5344CB8AC3E}">
        <p14:creationId xmlns:p14="http://schemas.microsoft.com/office/powerpoint/2010/main" val="192118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3"/>
    </p:bldLst>
  </p:timing>
</p:sld>
</file>

<file path=ppt/theme/theme1.xml><?xml version="1.0" encoding="utf-8"?>
<a:theme xmlns:a="http://schemas.openxmlformats.org/drawingml/2006/main" name="ACR Blue Background">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21908</TotalTime>
  <Words>2740</Words>
  <Application>Microsoft Office PowerPoint</Application>
  <PresentationFormat>On-screen Show (4:3)</PresentationFormat>
  <Paragraphs>493</Paragraphs>
  <Slides>18</Slides>
  <Notes>18</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ACR Blue Background</vt:lpstr>
      <vt:lpstr>Twilight</vt:lpstr>
      <vt:lpstr>1_Twilight</vt:lpstr>
      <vt:lpstr> ACR Economics Update: The Future of Imaging Informatics</vt:lpstr>
      <vt:lpstr>What’s Driving Imaging Informatics?</vt:lpstr>
      <vt:lpstr>What’s Driving Imaging Informatics?</vt:lpstr>
      <vt:lpstr>Our Current State</vt:lpstr>
      <vt:lpstr>PowerPoint Presentation</vt:lpstr>
      <vt:lpstr>PowerPoint Presentation</vt:lpstr>
      <vt:lpstr>The Future of Imaging Informatics</vt:lpstr>
      <vt:lpstr>PowerPoint Presentation</vt:lpstr>
      <vt:lpstr>Meaningful Use (MU)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Imaging 3.0 – Preparing for the Future </vt:lpstr>
    </vt:vector>
  </TitlesOfParts>
  <Company>BRG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Bibb Allen</dc:creator>
  <cp:lastModifiedBy>Hobson, Christopher</cp:lastModifiedBy>
  <cp:revision>405</cp:revision>
  <cp:lastPrinted>2013-02-20T12:19:25Z</cp:lastPrinted>
  <dcterms:created xsi:type="dcterms:W3CDTF">2013-02-14T12:37:11Z</dcterms:created>
  <dcterms:modified xsi:type="dcterms:W3CDTF">2014-03-07T16:23:31Z</dcterms:modified>
</cp:coreProperties>
</file>