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6" r:id="rId2"/>
    <p:sldMasterId id="2147483772" r:id="rId3"/>
  </p:sldMasterIdLst>
  <p:notesMasterIdLst>
    <p:notesMasterId r:id="rId29"/>
  </p:notesMasterIdLst>
  <p:sldIdLst>
    <p:sldId id="369" r:id="rId4"/>
    <p:sldId id="584" r:id="rId5"/>
    <p:sldId id="397" r:id="rId6"/>
    <p:sldId id="399" r:id="rId7"/>
    <p:sldId id="400" r:id="rId8"/>
    <p:sldId id="401" r:id="rId9"/>
    <p:sldId id="402" r:id="rId10"/>
    <p:sldId id="403" r:id="rId11"/>
    <p:sldId id="404" r:id="rId12"/>
    <p:sldId id="405" r:id="rId13"/>
    <p:sldId id="408" r:id="rId14"/>
    <p:sldId id="407" r:id="rId15"/>
    <p:sldId id="595" r:id="rId16"/>
    <p:sldId id="596" r:id="rId17"/>
    <p:sldId id="599" r:id="rId18"/>
    <p:sldId id="420" r:id="rId19"/>
    <p:sldId id="597" r:id="rId20"/>
    <p:sldId id="423" r:id="rId21"/>
    <p:sldId id="319" r:id="rId22"/>
    <p:sldId id="605" r:id="rId23"/>
    <p:sldId id="333" r:id="rId24"/>
    <p:sldId id="606" r:id="rId25"/>
    <p:sldId id="275" r:id="rId26"/>
    <p:sldId id="554" r:id="rId27"/>
    <p:sldId id="46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bson, Christopher" initials="H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A"/>
    <a:srgbClr val="900000"/>
    <a:srgbClr val="B9C2C4"/>
    <a:srgbClr val="EFEFEF"/>
    <a:srgbClr val="F6F6F6"/>
    <a:srgbClr val="FAFAFA"/>
    <a:srgbClr val="E5E5E5"/>
    <a:srgbClr val="365D74"/>
    <a:srgbClr val="B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4" autoAdjust="0"/>
    <p:restoredTop sz="66881" autoAdjust="0"/>
  </p:normalViewPr>
  <p:slideViewPr>
    <p:cSldViewPr snapToGrid="0" snapToObjects="1" showGuides="1">
      <p:cViewPr>
        <p:scale>
          <a:sx n="79" d="100"/>
          <a:sy n="79" d="100"/>
        </p:scale>
        <p:origin x="-1824" y="-72"/>
      </p:cViewPr>
      <p:guideLst>
        <p:guide orient="horz" pos="686"/>
        <p:guide pos="297"/>
      </p:guideLst>
    </p:cSldViewPr>
  </p:slideViewPr>
  <p:notesTextViewPr>
    <p:cViewPr>
      <p:scale>
        <a:sx n="100" d="100"/>
        <a:sy n="100" d="100"/>
      </p:scale>
      <p:origin x="0" y="0"/>
    </p:cViewPr>
  </p:notesTextViewPr>
  <p:sorterViewPr>
    <p:cViewPr>
      <p:scale>
        <a:sx n="132" d="100"/>
        <a:sy n="132" d="100"/>
      </p:scale>
      <p:origin x="0" y="48760"/>
    </p:cViewPr>
  </p:sorterViewPr>
  <p:notesViewPr>
    <p:cSldViewPr snapToGrid="0" snapToObjects="1">
      <p:cViewPr varScale="1">
        <p:scale>
          <a:sx n="106" d="100"/>
          <a:sy n="106" d="100"/>
        </p:scale>
        <p:origin x="-249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Baseline</c:v>
                </c:pt>
              </c:strCache>
            </c:strRef>
          </c:tx>
          <c:spPr>
            <a:ln>
              <a:solidFill>
                <a:schemeClr val="tx1"/>
              </a:solidFill>
            </a:ln>
          </c:spPr>
          <c:marker>
            <c:symbol val="circle"/>
            <c:size val="5"/>
            <c:spPr>
              <a:solidFill>
                <a:schemeClr val="tx1"/>
              </a:solidFill>
              <a:ln>
                <a:solidFill>
                  <a:schemeClr val="tx1"/>
                </a:solidFill>
              </a:ln>
            </c:spPr>
          </c:marker>
          <c:dPt>
            <c:idx val="1"/>
            <c:bubble3D val="0"/>
            <c:spPr>
              <a:ln>
                <a:noFill/>
              </a:ln>
            </c:spPr>
          </c:dPt>
          <c:dPt>
            <c:idx val="2"/>
            <c:bubble3D val="0"/>
            <c:spPr>
              <a:ln>
                <a:noFill/>
              </a:ln>
            </c:spPr>
          </c:dPt>
          <c:dPt>
            <c:idx val="3"/>
            <c:bubble3D val="0"/>
            <c:spPr>
              <a:ln>
                <a:noFill/>
              </a:ln>
            </c:spPr>
          </c:dPt>
          <c:cat>
            <c:strRef>
              <c:f>Sheet1!$A$2:$A$5</c:f>
              <c:strCache>
                <c:ptCount val="4"/>
                <c:pt idx="0">
                  <c:v>Productivity</c:v>
                </c:pt>
                <c:pt idx="1">
                  <c:v>Profitability</c:v>
                </c:pt>
                <c:pt idx="2">
                  <c:v>Performance</c:v>
                </c:pt>
                <c:pt idx="3">
                  <c:v>Presence</c:v>
                </c:pt>
              </c:strCache>
            </c:strRef>
          </c:cat>
          <c:val>
            <c:numRef>
              <c:f>Sheet1!$B$2:$B$5</c:f>
              <c:numCache>
                <c:formatCode>General</c:formatCode>
                <c:ptCount val="4"/>
                <c:pt idx="0">
                  <c:v>0</c:v>
                </c:pt>
                <c:pt idx="1">
                  <c:v>0</c:v>
                </c:pt>
                <c:pt idx="2">
                  <c:v>0</c:v>
                </c:pt>
                <c:pt idx="3">
                  <c:v>0</c:v>
                </c:pt>
              </c:numCache>
            </c:numRef>
          </c:val>
          <c:smooth val="1"/>
        </c:ser>
        <c:ser>
          <c:idx val="1"/>
          <c:order val="1"/>
          <c:tx>
            <c:strRef>
              <c:f>Sheet1!$C$1</c:f>
              <c:strCache>
                <c:ptCount val="1"/>
                <c:pt idx="0">
                  <c:v>Current</c:v>
                </c:pt>
              </c:strCache>
            </c:strRef>
          </c:tx>
          <c:spPr>
            <a:ln>
              <a:solidFill>
                <a:schemeClr val="accent3"/>
              </a:solidFill>
            </a:ln>
          </c:spPr>
          <c:marker>
            <c:symbol val="circle"/>
            <c:size val="5"/>
            <c:spPr>
              <a:solidFill>
                <a:schemeClr val="accent3"/>
              </a:solidFill>
              <a:ln>
                <a:solidFill>
                  <a:schemeClr val="accent3"/>
                </a:solidFill>
              </a:ln>
            </c:spPr>
          </c:marker>
          <c:cat>
            <c:strRef>
              <c:f>Sheet1!$A$2:$A$5</c:f>
              <c:strCache>
                <c:ptCount val="4"/>
                <c:pt idx="0">
                  <c:v>Productivity</c:v>
                </c:pt>
                <c:pt idx="1">
                  <c:v>Profitability</c:v>
                </c:pt>
                <c:pt idx="2">
                  <c:v>Performance</c:v>
                </c:pt>
                <c:pt idx="3">
                  <c:v>Presence</c:v>
                </c:pt>
              </c:strCache>
            </c:strRef>
          </c:cat>
          <c:val>
            <c:numRef>
              <c:f>Sheet1!$C$2:$C$5</c:f>
              <c:numCache>
                <c:formatCode>General</c:formatCode>
                <c:ptCount val="4"/>
                <c:pt idx="0">
                  <c:v>11</c:v>
                </c:pt>
                <c:pt idx="1">
                  <c:v>10</c:v>
                </c:pt>
                <c:pt idx="2">
                  <c:v>4</c:v>
                </c:pt>
                <c:pt idx="3">
                  <c:v>-8</c:v>
                </c:pt>
              </c:numCache>
            </c:numRef>
          </c:val>
          <c:smooth val="1"/>
        </c:ser>
        <c:dLbls>
          <c:showLegendKey val="0"/>
          <c:showVal val="0"/>
          <c:showCatName val="0"/>
          <c:showSerName val="0"/>
          <c:showPercent val="0"/>
          <c:showBubbleSize val="0"/>
        </c:dLbls>
        <c:marker val="1"/>
        <c:smooth val="0"/>
        <c:axId val="35303808"/>
        <c:axId val="35305728"/>
      </c:lineChart>
      <c:catAx>
        <c:axId val="35303808"/>
        <c:scaling>
          <c:orientation val="minMax"/>
        </c:scaling>
        <c:delete val="0"/>
        <c:axPos val="b"/>
        <c:numFmt formatCode="General" sourceLinked="1"/>
        <c:majorTickMark val="none"/>
        <c:minorTickMark val="none"/>
        <c:tickLblPos val="nextTo"/>
        <c:spPr>
          <a:ln>
            <a:solidFill>
              <a:schemeClr val="bg2">
                <a:lumMod val="25000"/>
                <a:lumOff val="75000"/>
              </a:schemeClr>
            </a:solidFill>
          </a:ln>
        </c:spPr>
        <c:txPr>
          <a:bodyPr/>
          <a:lstStyle/>
          <a:p>
            <a:pPr>
              <a:defRPr cap="small"/>
            </a:pPr>
            <a:endParaRPr lang="en-US"/>
          </a:p>
        </c:txPr>
        <c:crossAx val="35305728"/>
        <c:crosses val="autoZero"/>
        <c:auto val="1"/>
        <c:lblAlgn val="ctr"/>
        <c:lblOffset val="1000"/>
        <c:noMultiLvlLbl val="0"/>
      </c:catAx>
      <c:valAx>
        <c:axId val="35305728"/>
        <c:scaling>
          <c:orientation val="minMax"/>
          <c:max val="15"/>
        </c:scaling>
        <c:delete val="1"/>
        <c:axPos val="l"/>
        <c:numFmt formatCode="General" sourceLinked="1"/>
        <c:majorTickMark val="out"/>
        <c:minorTickMark val="none"/>
        <c:tickLblPos val="nextTo"/>
        <c:crossAx val="35303808"/>
        <c:crosses val="autoZero"/>
        <c:crossBetween val="between"/>
      </c:valAx>
      <c:spPr>
        <a:noFill/>
        <a:ln w="25399">
          <a:noFill/>
        </a:ln>
      </c:spPr>
    </c:plotArea>
    <c:legend>
      <c:legendPos val="l"/>
      <c:legendEntry>
        <c:idx val="0"/>
        <c:delete val="1"/>
      </c:legendEntry>
      <c:layout>
        <c:manualLayout>
          <c:xMode val="edge"/>
          <c:yMode val="edge"/>
          <c:x val="1.2923064055536299E-2"/>
          <c:y val="0.21143723766046801"/>
          <c:w val="0.153901282066601"/>
          <c:h val="0.27359447286987898"/>
        </c:manualLayout>
      </c:layout>
      <c:overlay val="0"/>
      <c:txPr>
        <a:bodyPr/>
        <a:lstStyle/>
        <a:p>
          <a:pPr>
            <a:defRPr cap="small"/>
          </a:pPr>
          <a:endParaRPr lang="en-US"/>
        </a:p>
      </c:txPr>
    </c:legend>
    <c:plotVisOnly val="1"/>
    <c:dispBlanksAs val="gap"/>
    <c:showDLblsOverMax val="0"/>
  </c:chart>
  <c:txPr>
    <a:bodyPr/>
    <a:lstStyle/>
    <a:p>
      <a:pPr>
        <a:defRPr sz="1797"/>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Baseline</c:v>
                </c:pt>
              </c:strCache>
            </c:strRef>
          </c:tx>
          <c:spPr>
            <a:ln>
              <a:solidFill>
                <a:schemeClr val="tx1"/>
              </a:solidFill>
            </a:ln>
          </c:spPr>
          <c:marker>
            <c:symbol val="circle"/>
            <c:size val="9"/>
            <c:spPr>
              <a:solidFill>
                <a:schemeClr val="tx1"/>
              </a:solidFill>
              <a:ln>
                <a:solidFill>
                  <a:schemeClr val="tx1"/>
                </a:solidFill>
              </a:ln>
            </c:spPr>
          </c:marker>
          <c:dPt>
            <c:idx val="1"/>
            <c:bubble3D val="0"/>
            <c:spPr>
              <a:ln>
                <a:noFill/>
              </a:ln>
            </c:spPr>
          </c:dPt>
          <c:dPt>
            <c:idx val="2"/>
            <c:bubble3D val="0"/>
            <c:spPr>
              <a:ln>
                <a:noFill/>
              </a:ln>
            </c:spPr>
          </c:dPt>
          <c:dPt>
            <c:idx val="3"/>
            <c:bubble3D val="0"/>
            <c:spPr>
              <a:ln>
                <a:noFill/>
              </a:ln>
            </c:spPr>
          </c:dPt>
          <c:cat>
            <c:strRef>
              <c:f>Sheet1!$A$2:$A$5</c:f>
              <c:strCache>
                <c:ptCount val="4"/>
                <c:pt idx="0">
                  <c:v>Productivity</c:v>
                </c:pt>
                <c:pt idx="1">
                  <c:v>Profitability</c:v>
                </c:pt>
                <c:pt idx="2">
                  <c:v>Performance</c:v>
                </c:pt>
                <c:pt idx="3">
                  <c:v>Presence</c:v>
                </c:pt>
              </c:strCache>
            </c:strRef>
          </c:cat>
          <c:val>
            <c:numRef>
              <c:f>Sheet1!$B$2:$B$5</c:f>
              <c:numCache>
                <c:formatCode>General</c:formatCode>
                <c:ptCount val="4"/>
                <c:pt idx="0">
                  <c:v>0</c:v>
                </c:pt>
                <c:pt idx="1">
                  <c:v>0</c:v>
                </c:pt>
                <c:pt idx="2">
                  <c:v>0</c:v>
                </c:pt>
                <c:pt idx="3">
                  <c:v>0</c:v>
                </c:pt>
              </c:numCache>
            </c:numRef>
          </c:val>
          <c:smooth val="1"/>
        </c:ser>
        <c:ser>
          <c:idx val="1"/>
          <c:order val="1"/>
          <c:tx>
            <c:strRef>
              <c:f>Sheet1!$C$1</c:f>
              <c:strCache>
                <c:ptCount val="1"/>
                <c:pt idx="0">
                  <c:v>Current</c:v>
                </c:pt>
              </c:strCache>
            </c:strRef>
          </c:tx>
          <c:spPr>
            <a:ln>
              <a:solidFill>
                <a:schemeClr val="accent3"/>
              </a:solidFill>
            </a:ln>
          </c:spPr>
          <c:marker>
            <c:symbol val="circle"/>
            <c:size val="9"/>
            <c:spPr>
              <a:solidFill>
                <a:schemeClr val="accent3"/>
              </a:solidFill>
              <a:ln>
                <a:solidFill>
                  <a:schemeClr val="accent3"/>
                </a:solidFill>
              </a:ln>
            </c:spPr>
          </c:marker>
          <c:cat>
            <c:strRef>
              <c:f>Sheet1!$A$2:$A$5</c:f>
              <c:strCache>
                <c:ptCount val="4"/>
                <c:pt idx="0">
                  <c:v>Productivity</c:v>
                </c:pt>
                <c:pt idx="1">
                  <c:v>Profitability</c:v>
                </c:pt>
                <c:pt idx="2">
                  <c:v>Performance</c:v>
                </c:pt>
                <c:pt idx="3">
                  <c:v>Presence</c:v>
                </c:pt>
              </c:strCache>
            </c:strRef>
          </c:cat>
          <c:val>
            <c:numRef>
              <c:f>Sheet1!$C$2:$C$5</c:f>
              <c:numCache>
                <c:formatCode>General</c:formatCode>
                <c:ptCount val="4"/>
                <c:pt idx="0">
                  <c:v>11</c:v>
                </c:pt>
                <c:pt idx="1">
                  <c:v>10</c:v>
                </c:pt>
                <c:pt idx="2">
                  <c:v>4</c:v>
                </c:pt>
                <c:pt idx="3">
                  <c:v>-8</c:v>
                </c:pt>
              </c:numCache>
            </c:numRef>
          </c:val>
          <c:smooth val="1"/>
        </c:ser>
        <c:ser>
          <c:idx val="2"/>
          <c:order val="2"/>
          <c:tx>
            <c:strRef>
              <c:f>Sheet1!$D$1</c:f>
              <c:strCache>
                <c:ptCount val="1"/>
                <c:pt idx="0">
                  <c:v>Future</c:v>
                </c:pt>
              </c:strCache>
            </c:strRef>
          </c:tx>
          <c:spPr>
            <a:ln>
              <a:solidFill>
                <a:schemeClr val="accent2"/>
              </a:solidFill>
            </a:ln>
          </c:spPr>
          <c:marker>
            <c:symbol val="circle"/>
            <c:size val="9"/>
            <c:spPr>
              <a:solidFill>
                <a:schemeClr val="accent2"/>
              </a:solidFill>
              <a:ln>
                <a:solidFill>
                  <a:schemeClr val="accent2"/>
                </a:solidFill>
              </a:ln>
            </c:spPr>
          </c:marker>
          <c:cat>
            <c:strRef>
              <c:f>Sheet1!$A$2:$A$5</c:f>
              <c:strCache>
                <c:ptCount val="4"/>
                <c:pt idx="0">
                  <c:v>Productivity</c:v>
                </c:pt>
                <c:pt idx="1">
                  <c:v>Profitability</c:v>
                </c:pt>
                <c:pt idx="2">
                  <c:v>Performance</c:v>
                </c:pt>
                <c:pt idx="3">
                  <c:v>Presence</c:v>
                </c:pt>
              </c:strCache>
            </c:strRef>
          </c:cat>
          <c:val>
            <c:numRef>
              <c:f>Sheet1!$D$2:$D$5</c:f>
              <c:numCache>
                <c:formatCode>General</c:formatCode>
                <c:ptCount val="4"/>
                <c:pt idx="0">
                  <c:v>6</c:v>
                </c:pt>
                <c:pt idx="1">
                  <c:v>5</c:v>
                </c:pt>
                <c:pt idx="2">
                  <c:v>13</c:v>
                </c:pt>
                <c:pt idx="3">
                  <c:v>4</c:v>
                </c:pt>
              </c:numCache>
            </c:numRef>
          </c:val>
          <c:smooth val="1"/>
        </c:ser>
        <c:dLbls>
          <c:showLegendKey val="0"/>
          <c:showVal val="0"/>
          <c:showCatName val="0"/>
          <c:showSerName val="0"/>
          <c:showPercent val="0"/>
          <c:showBubbleSize val="0"/>
        </c:dLbls>
        <c:marker val="1"/>
        <c:smooth val="0"/>
        <c:axId val="34778112"/>
        <c:axId val="34792192"/>
      </c:lineChart>
      <c:catAx>
        <c:axId val="34778112"/>
        <c:scaling>
          <c:orientation val="minMax"/>
        </c:scaling>
        <c:delete val="0"/>
        <c:axPos val="b"/>
        <c:majorTickMark val="none"/>
        <c:minorTickMark val="none"/>
        <c:tickLblPos val="nextTo"/>
        <c:spPr>
          <a:ln>
            <a:solidFill>
              <a:schemeClr val="bg2">
                <a:lumMod val="25000"/>
                <a:lumOff val="75000"/>
              </a:schemeClr>
            </a:solidFill>
          </a:ln>
        </c:spPr>
        <c:txPr>
          <a:bodyPr/>
          <a:lstStyle/>
          <a:p>
            <a:pPr>
              <a:defRPr cap="small"/>
            </a:pPr>
            <a:endParaRPr lang="en-US"/>
          </a:p>
        </c:txPr>
        <c:crossAx val="34792192"/>
        <c:crosses val="autoZero"/>
        <c:auto val="1"/>
        <c:lblAlgn val="ctr"/>
        <c:lblOffset val="1000"/>
        <c:noMultiLvlLbl val="0"/>
      </c:catAx>
      <c:valAx>
        <c:axId val="34792192"/>
        <c:scaling>
          <c:orientation val="minMax"/>
          <c:max val="15"/>
        </c:scaling>
        <c:delete val="1"/>
        <c:axPos val="l"/>
        <c:numFmt formatCode="General" sourceLinked="1"/>
        <c:majorTickMark val="none"/>
        <c:minorTickMark val="none"/>
        <c:tickLblPos val="nextTo"/>
        <c:crossAx val="34778112"/>
        <c:crosses val="autoZero"/>
        <c:crossBetween val="between"/>
      </c:valAx>
    </c:plotArea>
    <c:legend>
      <c:legendPos val="l"/>
      <c:legendEntry>
        <c:idx val="0"/>
        <c:delete val="1"/>
      </c:legendEntry>
      <c:layout>
        <c:manualLayout>
          <c:xMode val="edge"/>
          <c:yMode val="edge"/>
          <c:x val="1.2923078175464901E-2"/>
          <c:y val="0.211437262357414"/>
          <c:w val="0.15390152309160701"/>
          <c:h val="0.273594785442694"/>
        </c:manualLayout>
      </c:layout>
      <c:overlay val="0"/>
      <c:txPr>
        <a:bodyPr/>
        <a:lstStyle/>
        <a:p>
          <a:pPr>
            <a:defRPr cap="small"/>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A0DCC-F716-AF41-B8B1-B2B7CECEE624}"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64B88-558C-8645-80EA-7A97754F2BC0}" type="slidenum">
              <a:rPr lang="en-US" smtClean="0"/>
              <a:t>‹#›</a:t>
            </a:fld>
            <a:endParaRPr lang="en-US"/>
          </a:p>
        </p:txBody>
      </p:sp>
    </p:spTree>
    <p:extLst>
      <p:ext uri="{BB962C8B-B14F-4D97-AF65-F5344CB8AC3E}">
        <p14:creationId xmlns:p14="http://schemas.microsoft.com/office/powerpoint/2010/main" val="24733954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here today to talk about a</a:t>
            </a:r>
            <a:r>
              <a:rPr lang="en-US" baseline="0" dirty="0" smtClean="0"/>
              <a:t> concept called </a:t>
            </a:r>
            <a:r>
              <a:rPr lang="en-US" dirty="0" smtClean="0"/>
              <a:t>Imaging 3.0</a:t>
            </a:r>
            <a:r>
              <a:rPr lang="en-US" baseline="0" dirty="0" smtClean="0"/>
              <a:t> that has been put forth by </a:t>
            </a:r>
            <a:r>
              <a:rPr lang="en-US" dirty="0" smtClean="0"/>
              <a:t>the American College of Radiology.</a:t>
            </a:r>
          </a:p>
          <a:p>
            <a:endParaRPr lang="en-US" dirty="0" smtClean="0"/>
          </a:p>
          <a:p>
            <a:r>
              <a:rPr lang="en-US" dirty="0" smtClean="0"/>
              <a:t>Imaging 3.0 is more than an initiative of the ACR. It is a critical framework for the future of radiology—one that involves all radiologists, support professionals, IT teams, and vendors.</a:t>
            </a:r>
          </a:p>
          <a:p>
            <a:endParaRPr lang="en-US" dirty="0" smtClean="0"/>
          </a:p>
          <a:p>
            <a:r>
              <a:rPr lang="en-US" dirty="0" smtClean="0"/>
              <a:t>Simply put, Imaging 3.0 brings together the information and tools to create a framework that will help the radiology community navigate the transition from volume-based care to value-based care.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a:t>
            </a:fld>
            <a:endParaRPr lang="en-US"/>
          </a:p>
        </p:txBody>
      </p:sp>
    </p:spTree>
    <p:extLst>
      <p:ext uri="{BB962C8B-B14F-4D97-AF65-F5344CB8AC3E}">
        <p14:creationId xmlns:p14="http://schemas.microsoft.com/office/powerpoint/2010/main" val="226562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exactly is Imaging 3.0?</a:t>
            </a:r>
          </a:p>
          <a:p>
            <a:endParaRPr lang="en-US" dirty="0" smtClean="0"/>
          </a:p>
          <a:p>
            <a:r>
              <a:rPr lang="en-US" dirty="0" smtClean="0"/>
              <a:t>Imaging 3.0 is our framework for the future of radiology. It is our blueprint for providing high-value care. As we move beyond interpretation, we must:</a:t>
            </a:r>
          </a:p>
          <a:p>
            <a:endParaRPr lang="en-US" dirty="0" smtClean="0"/>
          </a:p>
          <a:p>
            <a:pPr marL="171450" indent="-171450">
              <a:buFont typeface="Arial"/>
              <a:buChar char="•"/>
            </a:pPr>
            <a:r>
              <a:rPr lang="en-US" dirty="0" smtClean="0"/>
              <a:t>Assure that what we do is appropriate.</a:t>
            </a:r>
          </a:p>
          <a:p>
            <a:pPr marL="171450" indent="-171450">
              <a:buFont typeface="Arial"/>
              <a:buChar char="•"/>
            </a:pPr>
            <a:r>
              <a:rPr lang="en-US" dirty="0" smtClean="0"/>
              <a:t>Document our</a:t>
            </a:r>
            <a:r>
              <a:rPr lang="en-US" baseline="0" dirty="0" smtClean="0"/>
              <a:t> quality and safety.</a:t>
            </a:r>
          </a:p>
          <a:p>
            <a:pPr marL="171450" indent="-171450">
              <a:buFont typeface="Arial"/>
              <a:buChar char="•"/>
            </a:pPr>
            <a:r>
              <a:rPr lang="en-US" baseline="0" dirty="0" smtClean="0"/>
              <a:t>Ensure actionable ways to report our results and evidence-based recommendations.</a:t>
            </a:r>
          </a:p>
          <a:p>
            <a:pPr marL="171450" indent="-171450">
              <a:buFont typeface="Arial"/>
              <a:buChar char="•"/>
            </a:pPr>
            <a:r>
              <a:rPr lang="en-US" baseline="0" dirty="0" smtClean="0"/>
              <a:t>We must empower our patients.</a:t>
            </a:r>
          </a:p>
        </p:txBody>
      </p:sp>
      <p:sp>
        <p:nvSpPr>
          <p:cNvPr id="4" name="Slide Number Placeholder 3"/>
          <p:cNvSpPr>
            <a:spLocks noGrp="1"/>
          </p:cNvSpPr>
          <p:nvPr>
            <p:ph type="sldNum" sz="quarter" idx="10"/>
          </p:nvPr>
        </p:nvSpPr>
        <p:spPr/>
        <p:txBody>
          <a:bodyPr/>
          <a:lstStyle/>
          <a:p>
            <a:fld id="{98064B88-558C-8645-80EA-7A97754F2BC0}" type="slidenum">
              <a:rPr lang="en-US" smtClean="0"/>
              <a:t>10</a:t>
            </a:fld>
            <a:endParaRPr lang="en-US"/>
          </a:p>
        </p:txBody>
      </p:sp>
    </p:spTree>
    <p:extLst>
      <p:ext uri="{BB962C8B-B14F-4D97-AF65-F5344CB8AC3E}">
        <p14:creationId xmlns:p14="http://schemas.microsoft.com/office/powerpoint/2010/main" val="243604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a:t>
            </a:r>
            <a:r>
              <a:rPr lang="en-US" baseline="0" dirty="0" smtClean="0"/>
              <a:t> Imaging 3.0 are to:</a:t>
            </a:r>
          </a:p>
          <a:p>
            <a:endParaRPr lang="en-US" baseline="0" dirty="0" smtClean="0"/>
          </a:p>
          <a:p>
            <a:pPr marL="171450" indent="-171450">
              <a:buFont typeface="Arial"/>
              <a:buChar char="•"/>
            </a:pPr>
            <a:r>
              <a:rPr lang="en-US" baseline="0" dirty="0" smtClean="0"/>
              <a:t>Maximize radiologists’ value</a:t>
            </a:r>
          </a:p>
          <a:p>
            <a:pPr marL="171450" indent="-171450">
              <a:buFont typeface="Arial"/>
              <a:buChar char="•"/>
            </a:pPr>
            <a:r>
              <a:rPr lang="en-US" baseline="0" dirty="0" smtClean="0"/>
              <a:t>Collaborate with other physicians to improve imaging care</a:t>
            </a:r>
          </a:p>
          <a:p>
            <a:pPr marL="171450" indent="-171450">
              <a:buFont typeface="Arial"/>
              <a:buChar char="•"/>
            </a:pPr>
            <a:r>
              <a:rPr lang="en-US" baseline="0" dirty="0" smtClean="0"/>
              <a:t>Empower patients</a:t>
            </a:r>
          </a:p>
          <a:p>
            <a:pPr marL="171450" indent="-171450">
              <a:buFont typeface="Arial"/>
              <a:buChar char="•"/>
            </a:pPr>
            <a:r>
              <a:rPr lang="en-US" baseline="0" dirty="0" smtClean="0"/>
              <a:t>Change the discussion in Washington</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11</a:t>
            </a:fld>
            <a:endParaRPr lang="en-US"/>
          </a:p>
        </p:txBody>
      </p:sp>
    </p:spTree>
    <p:extLst>
      <p:ext uri="{BB962C8B-B14F-4D97-AF65-F5344CB8AC3E}">
        <p14:creationId xmlns:p14="http://schemas.microsoft.com/office/powerpoint/2010/main" val="197379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the way, we must work to leverage radiologists’ tools and</a:t>
            </a:r>
            <a:r>
              <a:rPr lang="en-US" baseline="0" dirty="0" smtClean="0"/>
              <a:t> expertise to optimize patient care from the time imaging is first considered until referring physicians and patients fully understand the imaging results and recommendations.</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12</a:t>
            </a:fld>
            <a:endParaRPr lang="en-US"/>
          </a:p>
        </p:txBody>
      </p:sp>
    </p:spTree>
    <p:extLst>
      <p:ext uri="{BB962C8B-B14F-4D97-AF65-F5344CB8AC3E}">
        <p14:creationId xmlns:p14="http://schemas.microsoft.com/office/powerpoint/2010/main" val="248093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 little about</a:t>
            </a:r>
            <a:r>
              <a:rPr lang="en-US" baseline="0" dirty="0" smtClean="0"/>
              <a:t> what’s driving the shift to a new generation of radiology. There are three primary drivers to move us to Imaging 3.0:</a:t>
            </a:r>
          </a:p>
          <a:p>
            <a:endParaRPr lang="en-US" baseline="0" dirty="0" smtClean="0"/>
          </a:p>
          <a:p>
            <a:pPr marL="228600" indent="-228600">
              <a:buAutoNum type="arabicParenR"/>
            </a:pPr>
            <a:r>
              <a:rPr lang="en-US" baseline="0" dirty="0" smtClean="0"/>
              <a:t>Health care reform</a:t>
            </a:r>
          </a:p>
          <a:p>
            <a:pPr marL="228600" indent="-228600">
              <a:buAutoNum type="arabicParenR"/>
            </a:pPr>
            <a:r>
              <a:rPr lang="en-US" baseline="0" dirty="0" smtClean="0"/>
              <a:t>Gap in costs between specialist payments and primary care</a:t>
            </a:r>
          </a:p>
          <a:p>
            <a:pPr marL="228600" indent="-228600">
              <a:buAutoNum type="arabicParenR"/>
            </a:pPr>
            <a:r>
              <a:rPr lang="en-US" baseline="0" dirty="0" smtClean="0"/>
              <a:t>Our current imaging culture</a:t>
            </a:r>
          </a:p>
        </p:txBody>
      </p:sp>
      <p:sp>
        <p:nvSpPr>
          <p:cNvPr id="4" name="Slide Number Placeholder 3"/>
          <p:cNvSpPr>
            <a:spLocks noGrp="1"/>
          </p:cNvSpPr>
          <p:nvPr>
            <p:ph type="sldNum" sz="quarter" idx="10"/>
          </p:nvPr>
        </p:nvSpPr>
        <p:spPr/>
        <p:txBody>
          <a:bodyPr/>
          <a:lstStyle/>
          <a:p>
            <a:fld id="{98064B88-558C-8645-80EA-7A97754F2BC0}" type="slidenum">
              <a:rPr lang="en-US" smtClean="0"/>
              <a:t>13</a:t>
            </a:fld>
            <a:endParaRPr lang="en-US"/>
          </a:p>
        </p:txBody>
      </p:sp>
    </p:spTree>
    <p:extLst>
      <p:ext uri="{BB962C8B-B14F-4D97-AF65-F5344CB8AC3E}">
        <p14:creationId xmlns:p14="http://schemas.microsoft.com/office/powerpoint/2010/main" val="1018971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pressures</a:t>
            </a:r>
            <a:r>
              <a:rPr lang="en-US" baseline="0" dirty="0" smtClean="0"/>
              <a:t> </a:t>
            </a:r>
            <a:r>
              <a:rPr lang="en-US" dirty="0" smtClean="0"/>
              <a:t>are not news to most radiologists. Policy makers are looking at things like new payment models, population health, and Accountable Care Organizations. Cost is a primary concern for policy makers right now.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fact, imaging payments have been cut 12 times in the last six years—with more cuts projected in 2014.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14</a:t>
            </a:fld>
            <a:endParaRPr lang="en-US"/>
          </a:p>
        </p:txBody>
      </p:sp>
    </p:spTree>
    <p:extLst>
      <p:ext uri="{BB962C8B-B14F-4D97-AF65-F5344CB8AC3E}">
        <p14:creationId xmlns:p14="http://schemas.microsoft.com/office/powerpoint/2010/main" val="85126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of the reasons the imaging profession has been a prime target for cuts</a:t>
            </a:r>
            <a:r>
              <a:rPr lang="en-US" baseline="0" dirty="0" smtClean="0"/>
              <a:t> </a:t>
            </a:r>
            <a:r>
              <a:rPr lang="en-US" dirty="0" smtClean="0"/>
              <a:t>is due to gaps in physician compensation.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Policy</a:t>
            </a:r>
            <a:r>
              <a:rPr lang="en-US" baseline="0" dirty="0" smtClean="0"/>
              <a:t> makers are looking at ways to close the rising cost gap between primary care and the top specialties. They are asking: Do radiologists really provide that much additional value?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Of course, we think we do, but we need to figure out how to demonstrate it and how to align our incentives as we shift our culture from volume-based success to value-based success.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15</a:t>
            </a:fld>
            <a:endParaRPr lang="en-US"/>
          </a:p>
        </p:txBody>
      </p:sp>
    </p:spTree>
    <p:extLst>
      <p:ext uri="{BB962C8B-B14F-4D97-AF65-F5344CB8AC3E}">
        <p14:creationId xmlns:p14="http://schemas.microsoft.com/office/powerpoint/2010/main" val="954924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our current culture, you will see that our payment</a:t>
            </a:r>
            <a:r>
              <a:rPr lang="en-US" baseline="0" dirty="0" smtClean="0"/>
              <a:t> models are driving the way we practice. FFS provides incentives for more volume…and is neutral on value.</a:t>
            </a:r>
          </a:p>
          <a:p>
            <a:endParaRPr lang="en-US" baseline="0" dirty="0" smtClean="0"/>
          </a:p>
          <a:p>
            <a:r>
              <a:rPr lang="en-US" baseline="0" dirty="0" smtClean="0"/>
              <a:t>We can promote our value, but FFS doesn’t drive it.</a:t>
            </a:r>
          </a:p>
          <a:p>
            <a:endParaRPr lang="en-US" baseline="0" dirty="0" smtClean="0"/>
          </a:p>
          <a:p>
            <a:r>
              <a:rPr lang="en-US" baseline="0" dirty="0" smtClean="0"/>
              <a:t>Our practice patterns have driven us to maximize our productivity and volume. </a:t>
            </a:r>
          </a:p>
          <a:p>
            <a:endParaRPr lang="en-US" baseline="0" dirty="0" smtClean="0"/>
          </a:p>
          <a:p>
            <a:r>
              <a:rPr lang="en-US" baseline="0" dirty="0" smtClean="0"/>
              <a:t>And technology has supported that push to productivity. </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16</a:t>
            </a:fld>
            <a:endParaRPr lang="en-US"/>
          </a:p>
        </p:txBody>
      </p:sp>
    </p:spTree>
    <p:extLst>
      <p:ext uri="{BB962C8B-B14F-4D97-AF65-F5344CB8AC3E}">
        <p14:creationId xmlns:p14="http://schemas.microsoft.com/office/powerpoint/2010/main" val="277822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Under our current Imaging</a:t>
            </a:r>
            <a:r>
              <a:rPr lang="en-US" baseline="0" dirty="0" smtClean="0"/>
              <a:t> 2.0 culture, our t</a:t>
            </a:r>
            <a:r>
              <a:rPr lang="en-US" dirty="0" smtClean="0"/>
              <a:t>echnology development has been focused internally to help radiologists’ productivity</a:t>
            </a:r>
          </a:p>
          <a:p>
            <a:pPr marL="628650" lvl="1" indent="-171450">
              <a:buFont typeface="Arial"/>
              <a:buChar char="•"/>
            </a:pPr>
            <a:r>
              <a:rPr lang="en-US" dirty="0" smtClean="0"/>
              <a:t>Not optimized for the system or the patients</a:t>
            </a:r>
          </a:p>
          <a:p>
            <a:pPr marL="628650" lvl="1" indent="-171450">
              <a:buFont typeface="Arial"/>
              <a:buChar char="•"/>
            </a:pPr>
            <a:r>
              <a:rPr lang="en-US" dirty="0" smtClean="0"/>
              <a:t>Not optimized for reporting performance metrics for quality, safety, access, or patient outcomes</a:t>
            </a:r>
          </a:p>
          <a:p>
            <a:endParaRPr lang="en-US" dirty="0" smtClean="0"/>
          </a:p>
          <a:p>
            <a:r>
              <a:rPr lang="en-US" dirty="0" smtClean="0"/>
              <a:t>The technologies that emerged under Imaging 2.0 are:</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PACS, which have greatly improved radiologists’ productivity;</a:t>
            </a:r>
            <a:r>
              <a:rPr lang="en-US" baseline="0" dirty="0" smtClean="0"/>
              <a:t> and </a:t>
            </a:r>
            <a:endParaRPr lang="en-US"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smtClean="0"/>
              <a:t>Teleradiology</a:t>
            </a:r>
            <a:r>
              <a:rPr lang="en-US" dirty="0" smtClean="0"/>
              <a:t>, which provides access for remote radiology</a:t>
            </a:r>
          </a:p>
          <a:p>
            <a:pPr lvl="1"/>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Unfortunately, </a:t>
            </a:r>
            <a:r>
              <a:rPr lang="en-US" dirty="0" err="1" smtClean="0"/>
              <a:t>teleradiology</a:t>
            </a:r>
            <a:r>
              <a:rPr lang="en-US" dirty="0" smtClean="0"/>
              <a:t> has proven to be a two-edged sword.</a:t>
            </a:r>
            <a:r>
              <a:rPr lang="en-US" baseline="0" dirty="0" smtClean="0"/>
              <a:t> It is not really being used for regional coverage or for patient care; it is mostly being used for radiologists’ convenience.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there have been u</a:t>
            </a:r>
            <a:r>
              <a:rPr lang="en-US" dirty="0" smtClean="0"/>
              <a:t>nintended consequence:</a:t>
            </a:r>
          </a:p>
          <a:p>
            <a:pPr marL="628650" lvl="1" indent="-171450">
              <a:buFont typeface="Arial"/>
              <a:buChar char="•"/>
            </a:pPr>
            <a:r>
              <a:rPr lang="en-US" dirty="0" smtClean="0"/>
              <a:t>Potential conduit for commoditization</a:t>
            </a:r>
          </a:p>
          <a:p>
            <a:pPr marL="628650" lvl="1" indent="-171450">
              <a:buFont typeface="Arial"/>
              <a:buChar char="•"/>
            </a:pPr>
            <a:r>
              <a:rPr lang="en-US" dirty="0" smtClean="0"/>
              <a:t>Fueled the development of national radiology companies</a:t>
            </a:r>
          </a:p>
          <a:p>
            <a:pPr lvl="1"/>
            <a:endParaRPr lang="en-US" dirty="0" smtClean="0"/>
          </a:p>
          <a:p>
            <a:pPr lvl="0"/>
            <a:r>
              <a:rPr lang="en-US" dirty="0" smtClean="0"/>
              <a:t>All of which has seriously impacted</a:t>
            </a:r>
            <a:r>
              <a:rPr lang="en-US" baseline="0" dirty="0" smtClean="0"/>
              <a:t> our relevance.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17</a:t>
            </a:fld>
            <a:endParaRPr lang="en-US"/>
          </a:p>
        </p:txBody>
      </p:sp>
    </p:spTree>
    <p:extLst>
      <p:ext uri="{BB962C8B-B14F-4D97-AF65-F5344CB8AC3E}">
        <p14:creationId xmlns:p14="http://schemas.microsoft.com/office/powerpoint/2010/main" val="255137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how radiologists are perceived today,</a:t>
            </a:r>
            <a:r>
              <a:rPr lang="en-US" baseline="0" dirty="0" smtClean="0"/>
              <a:t> there are several noteworthy perceptions to consider:</a:t>
            </a:r>
          </a:p>
          <a:p>
            <a:endParaRPr lang="en-US" baseline="0" dirty="0" smtClean="0"/>
          </a:p>
          <a:p>
            <a:pPr marL="228600" indent="-228600">
              <a:buAutoNum type="arabicParenR"/>
            </a:pPr>
            <a:r>
              <a:rPr lang="en-US" baseline="0" dirty="0" smtClean="0"/>
              <a:t>The public may not even realize we are physicians. In fact, many people think the technician who performs their scan is the radiologist.</a:t>
            </a:r>
          </a:p>
          <a:p>
            <a:pPr marL="228600" indent="-228600">
              <a:buAutoNum type="arabicParenR"/>
            </a:pPr>
            <a:r>
              <a:rPr lang="en-US" baseline="0" dirty="0" smtClean="0"/>
              <a:t>Other physicians may hold the perception that we are “underworked, overpaid, and unavailable.”</a:t>
            </a:r>
          </a:p>
          <a:p>
            <a:pPr marL="228600" indent="-228600">
              <a:buAutoNum type="arabicParenR"/>
            </a:pPr>
            <a:r>
              <a:rPr lang="en-US" baseline="0" dirty="0" smtClean="0"/>
              <a:t>Hospital administrators may wonder if we are aligned with their interests. They might even see local radiology centers trying to compete with the hospital.</a:t>
            </a:r>
          </a:p>
          <a:p>
            <a:pPr marL="228600" indent="-228600">
              <a:buAutoNum type="arabicParenR"/>
            </a:pPr>
            <a:r>
              <a:rPr lang="en-US" baseline="0" dirty="0" smtClean="0"/>
              <a:t>Policy makers only hear us complain about self-referral and cuts to our pay.</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18</a:t>
            </a:fld>
            <a:endParaRPr lang="en-US"/>
          </a:p>
        </p:txBody>
      </p:sp>
    </p:spTree>
    <p:extLst>
      <p:ext uri="{BB962C8B-B14F-4D97-AF65-F5344CB8AC3E}">
        <p14:creationId xmlns:p14="http://schemas.microsoft.com/office/powerpoint/2010/main" val="2732428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a:t>
            </a:r>
            <a:r>
              <a:rPr lang="en-US" baseline="0" dirty="0" smtClean="0"/>
              <a:t> put, our perception is shaped by two things: our presence and our relevance. Our current business models have focused on maximizing our productivity and profitability, but they have put us very low on the presence and relevance scale.</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19</a:t>
            </a:fld>
            <a:endParaRPr lang="en-US"/>
          </a:p>
        </p:txBody>
      </p:sp>
    </p:spTree>
    <p:extLst>
      <p:ext uri="{BB962C8B-B14F-4D97-AF65-F5344CB8AC3E}">
        <p14:creationId xmlns:p14="http://schemas.microsoft.com/office/powerpoint/2010/main" val="41135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started, I’d like to play</a:t>
            </a:r>
            <a:r>
              <a:rPr lang="en-US" baseline="0" dirty="0" smtClean="0"/>
              <a:t> a short video introduction of Imaging 3.0 by the ACR’s Chair of the Economics Commission, Dr. Geraldine </a:t>
            </a:r>
            <a:r>
              <a:rPr lang="en-US" baseline="0" dirty="0" err="1" smtClean="0"/>
              <a:t>McGinty</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98064B88-558C-8645-80EA-7A97754F2BC0}" type="slidenum">
              <a:rPr lang="en-US" smtClean="0"/>
              <a:t>2</a:t>
            </a:fld>
            <a:endParaRPr lang="en-US"/>
          </a:p>
        </p:txBody>
      </p:sp>
    </p:spTree>
    <p:extLst>
      <p:ext uri="{BB962C8B-B14F-4D97-AF65-F5344CB8AC3E}">
        <p14:creationId xmlns:p14="http://schemas.microsoft.com/office/powerpoint/2010/main" val="4028104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move forward from Imaging 2.0</a:t>
            </a:r>
            <a:r>
              <a:rPr lang="en-US" baseline="0" dirty="0" smtClean="0"/>
              <a:t> to Imaging 3.0, it is imperative for us to change. For those of you who don’t like change…you will like irrelevance even less.</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20</a:t>
            </a:fld>
            <a:endParaRPr lang="en-US"/>
          </a:p>
        </p:txBody>
      </p:sp>
    </p:spTree>
    <p:extLst>
      <p:ext uri="{BB962C8B-B14F-4D97-AF65-F5344CB8AC3E}">
        <p14:creationId xmlns:p14="http://schemas.microsoft.com/office/powerpoint/2010/main" val="393259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Imaging 3.0 is our blueprint for change</a:t>
            </a:r>
            <a:r>
              <a:rPr lang="en-US" sz="1200" baseline="0" dirty="0" smtClean="0">
                <a:latin typeface="Arial" panose="020B0604020202020204" pitchFamily="34" charset="0"/>
                <a:cs typeface="Arial" panose="020B0604020202020204" pitchFamily="34" charset="0"/>
              </a:rPr>
              <a:t>. It is our framework to move imaging beyond interpretation and ensure our relevance across the entire spectrum of patient care.</a:t>
            </a:r>
          </a:p>
          <a:p>
            <a:endParaRPr lang="en-US" sz="1200" baseline="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That is critical because a considerable amount of imaging care occurs prior to and following exam interpretation.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Most radiologists, however, do not seem to be involved across the spectrum of patient care. Most often, patients show up on our doorstep with an imaging exam order in hand. After we render the report, it’s off our radar screen, and we don’t know whether</a:t>
            </a:r>
            <a:r>
              <a:rPr lang="en-US" sz="1200" baseline="0" dirty="0" smtClean="0">
                <a:latin typeface="Arial" panose="020B0604020202020204" pitchFamily="34" charset="0"/>
                <a:cs typeface="Arial" panose="020B0604020202020204" pitchFamily="34" charset="0"/>
              </a:rPr>
              <a:t> our recommendations are even followed.</a:t>
            </a:r>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pPr>
              <a:lnSpc>
                <a:spcPct val="120000"/>
              </a:lnSpc>
            </a:pPr>
            <a:r>
              <a:rPr lang="en-US" sz="2200" dirty="0" smtClean="0">
                <a:latin typeface="Arial" panose="020B0604020202020204" pitchFamily="34" charset="0"/>
                <a:cs typeface="Arial" panose="020B0604020202020204" pitchFamily="34" charset="0"/>
              </a:rPr>
              <a:t>If we were involved beyond the interpretation—from beginning to end—the results would be:</a:t>
            </a:r>
          </a:p>
          <a:p>
            <a:pPr>
              <a:lnSpc>
                <a:spcPct val="120000"/>
              </a:lnSpc>
            </a:pPr>
            <a:endParaRPr lang="en-US" sz="2200" dirty="0" smtClean="0">
              <a:latin typeface="Arial" panose="020B0604020202020204" pitchFamily="34" charset="0"/>
              <a:cs typeface="Arial" panose="020B0604020202020204" pitchFamily="34" charset="0"/>
            </a:endParaRPr>
          </a:p>
          <a:p>
            <a:pPr marL="800100" lvl="1" indent="-342900">
              <a:lnSpc>
                <a:spcPct val="120000"/>
              </a:lnSpc>
              <a:buClr>
                <a:srgbClr val="92D050"/>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Improved patient safety and outcomes</a:t>
            </a:r>
          </a:p>
          <a:p>
            <a:pPr marL="800100" lvl="1" indent="-342900">
              <a:lnSpc>
                <a:spcPct val="120000"/>
              </a:lnSpc>
              <a:buClr>
                <a:srgbClr val="92D050"/>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More cost effective care</a:t>
            </a:r>
          </a:p>
          <a:p>
            <a:pPr marL="800100" lvl="1" indent="-342900">
              <a:lnSpc>
                <a:spcPct val="120000"/>
              </a:lnSpc>
              <a:buClr>
                <a:srgbClr val="92D050"/>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Increased radiologists’ relevance to the health care system</a:t>
            </a:r>
          </a:p>
          <a:p>
            <a:pPr marL="800100" lvl="1" indent="-342900">
              <a:lnSpc>
                <a:spcPct val="120000"/>
              </a:lnSpc>
              <a:buClr>
                <a:srgbClr val="92D050"/>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A measurable role for radiologists in improving population health</a:t>
            </a:r>
          </a:p>
          <a:p>
            <a:pPr marL="800100" lvl="1" indent="-342900">
              <a:lnSpc>
                <a:spcPct val="120000"/>
              </a:lnSpc>
              <a:buClr>
                <a:srgbClr val="92D050"/>
              </a:buClr>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A calculation of radiology’s value in reducing per capita cost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21</a:t>
            </a:fld>
            <a:endParaRPr lang="en-US"/>
          </a:p>
        </p:txBody>
      </p:sp>
    </p:spTree>
    <p:extLst>
      <p:ext uri="{BB962C8B-B14F-4D97-AF65-F5344CB8AC3E}">
        <p14:creationId xmlns:p14="http://schemas.microsoft.com/office/powerpoint/2010/main" val="2860494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 we get there from here?</a:t>
            </a:r>
            <a:endParaRPr lang="en-US" dirty="0" smtClean="0"/>
          </a:p>
          <a:p>
            <a:endParaRPr lang="en-US" dirty="0" smtClean="0"/>
          </a:p>
          <a:p>
            <a:r>
              <a:rPr lang="en-US" dirty="0" smtClean="0"/>
              <a:t>Number</a:t>
            </a:r>
            <a:r>
              <a:rPr lang="en-US" baseline="0" dirty="0" smtClean="0"/>
              <a:t> one </a:t>
            </a:r>
            <a:r>
              <a:rPr lang="en-US" dirty="0" smtClean="0"/>
              <a:t>is the</a:t>
            </a:r>
            <a:r>
              <a:rPr lang="en-US" baseline="0" dirty="0" smtClean="0"/>
              <a:t> cultural shift:</a:t>
            </a:r>
          </a:p>
          <a:p>
            <a:endParaRPr lang="en-US" baseline="0" dirty="0" smtClean="0"/>
          </a:p>
          <a:p>
            <a:pPr marL="800100" lvl="1" indent="-342900">
              <a:lnSpc>
                <a:spcPct val="100000"/>
              </a:lnSpc>
              <a:buClr>
                <a:srgbClr val="92D050"/>
              </a:buClr>
              <a:buFont typeface="Arial"/>
              <a:buChar char="•"/>
            </a:pP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We must encourage radiologists to own all aspects of imaging.</a:t>
            </a:r>
          </a:p>
          <a:p>
            <a:pPr marL="800100" lvl="1" indent="-342900">
              <a:lnSpc>
                <a:spcPct val="100000"/>
              </a:lnSpc>
              <a:buClr>
                <a:srgbClr val="92D050"/>
              </a:buClr>
              <a:buFont typeface="Arial"/>
              <a:buChar char="•"/>
            </a:pP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It is critical</a:t>
            </a:r>
            <a:r>
              <a:rPr lang="en-US" sz="2400" kern="1200" spc="50" baseline="0" dirty="0" smtClean="0">
                <a:ln w="13500">
                  <a:solidFill>
                    <a:schemeClr val="accent1">
                      <a:shade val="2500"/>
                      <a:alpha val="6500"/>
                    </a:schemeClr>
                  </a:solidFill>
                  <a:prstDash val="solid"/>
                </a:ln>
                <a:solidFill>
                  <a:srgbClr val="000000">
                    <a:alpha val="95000"/>
                  </a:srgbClr>
                </a:solidFill>
                <a:latin typeface="+mn-lt"/>
                <a:ea typeface="+mn-ea"/>
                <a:cs typeface="Arial"/>
              </a:rPr>
              <a:t> to p</a:t>
            </a: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rovide better, not more, care by delivering ALL imaging care that is necessary, safe, and beneficial and NO imaging care that is not.</a:t>
            </a:r>
          </a:p>
          <a:p>
            <a:pPr lvl="1">
              <a:lnSpc>
                <a:spcPct val="100000"/>
              </a:lnSpc>
              <a:buClr>
                <a:srgbClr val="92D050"/>
              </a:buClr>
              <a:buFont typeface="Wingdings" panose="05000000000000000000" pitchFamily="2" charset="2"/>
              <a:buChar char="§"/>
            </a:pPr>
            <a:endPar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lvl="0">
              <a:lnSpc>
                <a:spcPct val="100000"/>
              </a:lnSpc>
              <a:buClr>
                <a:srgbClr val="92D050"/>
              </a:buClr>
              <a:buFont typeface="Wingdings" panose="05000000000000000000" pitchFamily="2" charset="2"/>
              <a:buNone/>
            </a:pP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Second is getting evidence-based medicine into our practices:</a:t>
            </a:r>
          </a:p>
          <a:p>
            <a:pPr lvl="0">
              <a:lnSpc>
                <a:spcPct val="100000"/>
              </a:lnSpc>
              <a:buClr>
                <a:srgbClr val="92D050"/>
              </a:buClr>
              <a:buFont typeface="Wingdings" panose="05000000000000000000" pitchFamily="2" charset="2"/>
              <a:buNone/>
            </a:pPr>
            <a:endPar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marL="800100" lvl="1" indent="-342900">
              <a:lnSpc>
                <a:spcPct val="100000"/>
              </a:lnSpc>
              <a:buClr>
                <a:srgbClr val="92D050"/>
              </a:buClr>
              <a:buFont typeface="Arial"/>
              <a:buChar char="•"/>
            </a:pP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Clinical Decision Support is a start, but it’s only a start.</a:t>
            </a:r>
          </a:p>
          <a:p>
            <a:pPr marL="800100" lvl="1" indent="-342900">
              <a:lnSpc>
                <a:spcPct val="100000"/>
              </a:lnSpc>
              <a:buClr>
                <a:srgbClr val="92D050"/>
              </a:buClr>
              <a:buFont typeface="Arial"/>
              <a:buChar char="•"/>
            </a:pP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We must move forward</a:t>
            </a:r>
            <a:r>
              <a:rPr lang="en-US" sz="2400" kern="1200" spc="50" baseline="0" dirty="0" smtClean="0">
                <a:ln w="13500">
                  <a:solidFill>
                    <a:schemeClr val="accent1">
                      <a:shade val="2500"/>
                      <a:alpha val="6500"/>
                    </a:schemeClr>
                  </a:solidFill>
                  <a:prstDash val="solid"/>
                </a:ln>
                <a:solidFill>
                  <a:srgbClr val="000000">
                    <a:alpha val="95000"/>
                  </a:srgbClr>
                </a:solidFill>
                <a:latin typeface="+mn-lt"/>
                <a:ea typeface="+mn-ea"/>
                <a:cs typeface="Arial"/>
              </a:rPr>
              <a:t> with d</a:t>
            </a: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ecision support at the point of care for referring physicians and for radiologists.</a:t>
            </a:r>
          </a:p>
          <a:p>
            <a:pPr marL="800100" lvl="1" indent="-342900">
              <a:lnSpc>
                <a:spcPct val="100000"/>
              </a:lnSpc>
              <a:buClr>
                <a:srgbClr val="92D050"/>
              </a:buClr>
              <a:buFont typeface="Arial"/>
              <a:buChar char="•"/>
            </a:pP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We must look for opportunities all the way through the chain where we can leverage evidence-based practice.</a:t>
            </a:r>
          </a:p>
          <a:p>
            <a:pPr lvl="0">
              <a:lnSpc>
                <a:spcPct val="100000"/>
              </a:lnSpc>
              <a:buClr>
                <a:srgbClr val="92D050"/>
              </a:buClr>
              <a:buFont typeface="Wingdings" panose="05000000000000000000" pitchFamily="2" charset="2"/>
              <a:buNone/>
            </a:pPr>
            <a:endPar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marL="0" marR="0" lvl="0" indent="0" algn="l" defTabSz="457200" rtl="0" eaLnBrk="1" fontAlgn="auto" latinLnBrk="0" hangingPunct="1">
              <a:lnSpc>
                <a:spcPct val="100000"/>
              </a:lnSpc>
              <a:spcBef>
                <a:spcPts val="0"/>
              </a:spcBef>
              <a:spcAft>
                <a:spcPts val="0"/>
              </a:spcAft>
              <a:buClr>
                <a:srgbClr val="92D050"/>
              </a:buClr>
              <a:buSzTx/>
              <a:buFont typeface="Wingdings" panose="05000000000000000000" pitchFamily="2" charset="2"/>
              <a:buNone/>
              <a:tabLst/>
              <a:defRPr/>
            </a:pPr>
            <a:r>
              <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Next, we need to empower patients to become more involved in their care:</a:t>
            </a:r>
          </a:p>
          <a:p>
            <a:pPr marL="0" marR="0" lvl="0" indent="0" algn="l" defTabSz="457200" rtl="0" eaLnBrk="1" fontAlgn="auto" latinLnBrk="0" hangingPunct="1">
              <a:lnSpc>
                <a:spcPct val="100000"/>
              </a:lnSpc>
              <a:spcBef>
                <a:spcPts val="0"/>
              </a:spcBef>
              <a:spcAft>
                <a:spcPts val="0"/>
              </a:spcAft>
              <a:buClr>
                <a:srgbClr val="92D050"/>
              </a:buClr>
              <a:buSzTx/>
              <a:buFont typeface="Wingdings" panose="05000000000000000000" pitchFamily="2" charset="2"/>
              <a:buNone/>
              <a:tabLst/>
              <a:defRPr/>
            </a:pPr>
            <a:endPar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marL="800100" lvl="1" indent="-342900">
              <a:lnSpc>
                <a:spcPct val="100000"/>
              </a:lnSpc>
              <a:buClr>
                <a:srgbClr val="92D050"/>
              </a:buClr>
              <a:buFont typeface="Arial"/>
              <a:buChar char="•"/>
            </a:pPr>
            <a:r>
              <a:rPr lang="en-US" sz="22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Radiation dose—how can we help patients understand radiation safety issues and their personal dose?</a:t>
            </a:r>
            <a:r>
              <a:rPr lang="en-US" sz="2200" kern="1200" spc="50" baseline="0" dirty="0" smtClean="0">
                <a:ln w="13500">
                  <a:solidFill>
                    <a:schemeClr val="accent1">
                      <a:shade val="2500"/>
                      <a:alpha val="6500"/>
                    </a:schemeClr>
                  </a:solidFill>
                  <a:prstDash val="solid"/>
                </a:ln>
                <a:solidFill>
                  <a:srgbClr val="000000">
                    <a:alpha val="95000"/>
                  </a:srgbClr>
                </a:solidFill>
                <a:latin typeface="+mn-lt"/>
                <a:ea typeface="+mn-ea"/>
                <a:cs typeface="Arial"/>
              </a:rPr>
              <a:t> </a:t>
            </a:r>
            <a:endParaRPr lang="en-US" sz="22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marL="800100" lvl="1" indent="-342900">
              <a:lnSpc>
                <a:spcPct val="100000"/>
              </a:lnSpc>
              <a:buClr>
                <a:srgbClr val="92D050"/>
              </a:buClr>
              <a:buFont typeface="Arial"/>
              <a:buChar char="•"/>
            </a:pPr>
            <a:r>
              <a:rPr lang="en-US" sz="22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Personal health and imaging records—how can we put patients in charge of owning and sharing their own imaging records,</a:t>
            </a:r>
            <a:r>
              <a:rPr lang="en-US" sz="2200" kern="1200" spc="50" baseline="0" dirty="0" smtClean="0">
                <a:ln w="13500">
                  <a:solidFill>
                    <a:schemeClr val="accent1">
                      <a:shade val="2500"/>
                      <a:alpha val="6500"/>
                    </a:schemeClr>
                  </a:solidFill>
                  <a:prstDash val="solid"/>
                </a:ln>
                <a:solidFill>
                  <a:srgbClr val="000000">
                    <a:alpha val="95000"/>
                  </a:srgbClr>
                </a:solidFill>
                <a:latin typeface="+mn-lt"/>
                <a:ea typeface="+mn-ea"/>
                <a:cs typeface="Arial"/>
              </a:rPr>
              <a:t> so we don’t repeat exams?</a:t>
            </a:r>
            <a:r>
              <a:rPr lang="en-US" sz="2200" kern="1200" spc="50" dirty="0" smtClean="0">
                <a:ln w="13500">
                  <a:solidFill>
                    <a:schemeClr val="accent1">
                      <a:shade val="2500"/>
                      <a:alpha val="6500"/>
                    </a:schemeClr>
                  </a:solidFill>
                  <a:prstDash val="solid"/>
                </a:ln>
                <a:solidFill>
                  <a:srgbClr val="000000">
                    <a:alpha val="95000"/>
                  </a:srgbClr>
                </a:solidFill>
                <a:latin typeface="+mn-lt"/>
                <a:ea typeface="+mn-ea"/>
                <a:cs typeface="Arial"/>
              </a:rPr>
              <a:t> </a:t>
            </a:r>
          </a:p>
          <a:p>
            <a:pPr lvl="1">
              <a:lnSpc>
                <a:spcPct val="100000"/>
              </a:lnSpc>
              <a:buClr>
                <a:srgbClr val="92D050"/>
              </a:buClr>
              <a:buFont typeface="Wingdings" panose="05000000000000000000" pitchFamily="2" charset="2"/>
              <a:buNone/>
            </a:pPr>
            <a:endParaRPr lang="en-US" sz="22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marL="0" marR="0" lvl="0" indent="0" algn="l" defTabSz="457200" rtl="0" eaLnBrk="1" fontAlgn="auto" latinLnBrk="0" hangingPunct="1">
              <a:lnSpc>
                <a:spcPct val="100000"/>
              </a:lnSpc>
              <a:spcBef>
                <a:spcPts val="0"/>
              </a:spcBef>
              <a:spcAft>
                <a:spcPts val="0"/>
              </a:spcAft>
              <a:buClr>
                <a:srgbClr val="92D050"/>
              </a:buClr>
              <a:buSzTx/>
              <a:buFont typeface="Wingdings" panose="05000000000000000000" pitchFamily="2" charset="2"/>
              <a:buNone/>
              <a:tabLst/>
              <a:defRPr/>
            </a:pPr>
            <a:r>
              <a:rPr lang="en-US" sz="2000" spc="50" dirty="0" smtClean="0">
                <a:ln w="13500">
                  <a:solidFill>
                    <a:schemeClr val="accent1">
                      <a:shade val="2500"/>
                      <a:alpha val="6500"/>
                    </a:schemeClr>
                  </a:solidFill>
                  <a:prstDash val="solid"/>
                </a:ln>
                <a:solidFill>
                  <a:srgbClr val="000000">
                    <a:alpha val="95000"/>
                  </a:srgbClr>
                </a:solidFill>
                <a:cs typeface="Arial"/>
              </a:rPr>
              <a:t>Fourth, we must provide a framework for IT developers to create tools physicians can use at the point of care.</a:t>
            </a:r>
          </a:p>
          <a:p>
            <a:pPr marL="800100" marR="0" lvl="1" indent="-342900" algn="l" defTabSz="457200" rtl="0" eaLnBrk="1" fontAlgn="auto" latinLnBrk="0" hangingPunct="1">
              <a:lnSpc>
                <a:spcPct val="100000"/>
              </a:lnSpc>
              <a:spcBef>
                <a:spcPts val="0"/>
              </a:spcBef>
              <a:spcAft>
                <a:spcPts val="0"/>
              </a:spcAft>
              <a:buClr>
                <a:srgbClr val="92D050"/>
              </a:buClr>
              <a:buSzTx/>
              <a:buFont typeface="Arial"/>
              <a:buChar char="•"/>
              <a:tabLst/>
              <a:defRPr/>
            </a:pPr>
            <a:r>
              <a:rPr lang="en-US" sz="2000" spc="50" dirty="0" smtClean="0">
                <a:ln w="13500">
                  <a:solidFill>
                    <a:schemeClr val="accent1">
                      <a:shade val="2500"/>
                      <a:alpha val="6500"/>
                    </a:schemeClr>
                  </a:solidFill>
                  <a:prstDash val="solid"/>
                </a:ln>
                <a:solidFill>
                  <a:srgbClr val="000000">
                    <a:alpha val="95000"/>
                  </a:srgbClr>
                </a:solidFill>
                <a:cs typeface="Arial"/>
              </a:rPr>
              <a:t>All of this will be the framework</a:t>
            </a:r>
            <a:r>
              <a:rPr lang="en-US" sz="2000" spc="50" baseline="0" dirty="0" smtClean="0">
                <a:ln w="13500">
                  <a:solidFill>
                    <a:schemeClr val="accent1">
                      <a:shade val="2500"/>
                      <a:alpha val="6500"/>
                    </a:schemeClr>
                  </a:solidFill>
                  <a:prstDash val="solid"/>
                </a:ln>
                <a:solidFill>
                  <a:srgbClr val="000000">
                    <a:alpha val="95000"/>
                  </a:srgbClr>
                </a:solidFill>
                <a:cs typeface="Arial"/>
              </a:rPr>
              <a:t> for IT to develop tools that physicians can use at the point of care—right from the PACS workstation.</a:t>
            </a:r>
            <a:r>
              <a:rPr lang="en-US" sz="2000" spc="50" dirty="0" smtClean="0">
                <a:ln w="13500">
                  <a:solidFill>
                    <a:schemeClr val="accent1">
                      <a:shade val="2500"/>
                      <a:alpha val="6500"/>
                    </a:schemeClr>
                  </a:solidFill>
                  <a:prstDash val="solid"/>
                </a:ln>
                <a:solidFill>
                  <a:srgbClr val="000000">
                    <a:alpha val="95000"/>
                  </a:srgbClr>
                </a:solidFill>
                <a:cs typeface="Arial"/>
              </a:rPr>
              <a:t>	</a:t>
            </a:r>
          </a:p>
          <a:p>
            <a:pPr marL="0" marR="0" lvl="0" indent="0" algn="l" defTabSz="457200" rtl="0" eaLnBrk="1" fontAlgn="auto" latinLnBrk="0" hangingPunct="1">
              <a:lnSpc>
                <a:spcPct val="100000"/>
              </a:lnSpc>
              <a:spcBef>
                <a:spcPts val="0"/>
              </a:spcBef>
              <a:spcAft>
                <a:spcPts val="0"/>
              </a:spcAft>
              <a:buClr>
                <a:srgbClr val="92D050"/>
              </a:buClr>
              <a:buSzTx/>
              <a:buFont typeface="Wingdings" panose="05000000000000000000" pitchFamily="2" charset="2"/>
              <a:buNone/>
              <a:tabLst/>
              <a:defRPr/>
            </a:pPr>
            <a:endParaRPr lang="en-US" sz="2000" spc="50" dirty="0" smtClean="0">
              <a:ln w="13500">
                <a:solidFill>
                  <a:schemeClr val="accent1">
                    <a:shade val="2500"/>
                    <a:alpha val="6500"/>
                  </a:schemeClr>
                </a:solidFill>
                <a:prstDash val="solid"/>
              </a:ln>
              <a:solidFill>
                <a:srgbClr val="000000">
                  <a:alpha val="95000"/>
                </a:srgbClr>
              </a:solidFill>
              <a:cs typeface="Arial"/>
            </a:endParaRPr>
          </a:p>
          <a:p>
            <a:pPr marL="0" marR="0" lvl="0" indent="0" algn="l" defTabSz="457200" rtl="0" eaLnBrk="1" fontAlgn="auto" latinLnBrk="0" hangingPunct="1">
              <a:lnSpc>
                <a:spcPct val="100000"/>
              </a:lnSpc>
              <a:spcBef>
                <a:spcPts val="0"/>
              </a:spcBef>
              <a:spcAft>
                <a:spcPts val="0"/>
              </a:spcAft>
              <a:buClr>
                <a:srgbClr val="92D050"/>
              </a:buClr>
              <a:buSzTx/>
              <a:buFont typeface="Wingdings" panose="05000000000000000000" pitchFamily="2" charset="2"/>
              <a:buNone/>
              <a:tabLst/>
              <a:defRPr/>
            </a:pPr>
            <a:r>
              <a:rPr lang="en-US" sz="2000" spc="50" dirty="0" smtClean="0">
                <a:ln w="13500">
                  <a:solidFill>
                    <a:schemeClr val="accent1">
                      <a:shade val="2500"/>
                      <a:alpha val="6500"/>
                    </a:schemeClr>
                  </a:solidFill>
                  <a:prstDash val="solid"/>
                </a:ln>
                <a:solidFill>
                  <a:srgbClr val="000000">
                    <a:alpha val="95000"/>
                  </a:srgbClr>
                </a:solidFill>
                <a:cs typeface="Arial"/>
              </a:rPr>
              <a:t>Finally, and</a:t>
            </a:r>
            <a:r>
              <a:rPr lang="en-US" sz="2000" spc="50" baseline="0" dirty="0" smtClean="0">
                <a:ln w="13500">
                  <a:solidFill>
                    <a:schemeClr val="accent1">
                      <a:shade val="2500"/>
                      <a:alpha val="6500"/>
                    </a:schemeClr>
                  </a:solidFill>
                  <a:prstDash val="solid"/>
                </a:ln>
                <a:solidFill>
                  <a:srgbClr val="000000">
                    <a:alpha val="95000"/>
                  </a:srgbClr>
                </a:solidFill>
                <a:cs typeface="Arial"/>
              </a:rPr>
              <a:t> perhaps most important, we must align incentives:</a:t>
            </a:r>
            <a:endParaRPr lang="en-US" sz="2000" spc="50" dirty="0" smtClean="0">
              <a:ln w="13500">
                <a:solidFill>
                  <a:schemeClr val="accent1">
                    <a:shade val="2500"/>
                    <a:alpha val="6500"/>
                  </a:schemeClr>
                </a:solidFill>
                <a:prstDash val="solid"/>
              </a:ln>
              <a:solidFill>
                <a:srgbClr val="000000">
                  <a:alpha val="95000"/>
                </a:srgbClr>
              </a:solidFill>
              <a:cs typeface="Arial"/>
            </a:endParaRPr>
          </a:p>
          <a:p>
            <a:pPr lvl="0">
              <a:lnSpc>
                <a:spcPct val="100000"/>
              </a:lnSpc>
              <a:buClr>
                <a:srgbClr val="92D050"/>
              </a:buClr>
              <a:buFont typeface="Wingdings" panose="05000000000000000000" pitchFamily="2" charset="2"/>
              <a:buNone/>
            </a:pPr>
            <a:endParaRPr lang="en-US" sz="22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marL="800100" marR="0" lvl="1" indent="-342900" algn="l" defTabSz="457200" rtl="0" eaLnBrk="1" fontAlgn="auto" latinLnBrk="0" hangingPunct="1">
              <a:lnSpc>
                <a:spcPct val="100000"/>
              </a:lnSpc>
              <a:spcBef>
                <a:spcPts val="0"/>
              </a:spcBef>
              <a:spcAft>
                <a:spcPts val="0"/>
              </a:spcAft>
              <a:buClr>
                <a:srgbClr val="92D050"/>
              </a:buClr>
              <a:buSzTx/>
              <a:buFont typeface="Arial"/>
              <a:buChar char="•"/>
              <a:tabLst/>
              <a:defRPr/>
            </a:pPr>
            <a:r>
              <a:rPr lang="en-US" sz="2400" spc="50" dirty="0" smtClean="0">
                <a:ln w="13500">
                  <a:solidFill>
                    <a:schemeClr val="accent1">
                      <a:shade val="2500"/>
                      <a:alpha val="6500"/>
                    </a:schemeClr>
                  </a:solidFill>
                  <a:prstDash val="solid"/>
                </a:ln>
                <a:solidFill>
                  <a:srgbClr val="000000">
                    <a:alpha val="95000"/>
                  </a:srgbClr>
                </a:solidFill>
                <a:cs typeface="Arial"/>
              </a:rPr>
              <a:t>And that means changing the discussion in Washington and with local payers as we move from volume-based</a:t>
            </a:r>
            <a:r>
              <a:rPr lang="en-US" sz="2400" spc="50" baseline="0" dirty="0" smtClean="0">
                <a:ln w="13500">
                  <a:solidFill>
                    <a:schemeClr val="accent1">
                      <a:shade val="2500"/>
                      <a:alpha val="6500"/>
                    </a:schemeClr>
                  </a:solidFill>
                  <a:prstDash val="solid"/>
                </a:ln>
                <a:solidFill>
                  <a:srgbClr val="000000">
                    <a:alpha val="95000"/>
                  </a:srgbClr>
                </a:solidFill>
                <a:cs typeface="Arial"/>
              </a:rPr>
              <a:t> care to value-based care.</a:t>
            </a:r>
            <a:endParaRPr lang="en-US" sz="2400" spc="50" dirty="0" smtClean="0">
              <a:ln w="13500">
                <a:solidFill>
                  <a:schemeClr val="accent1">
                    <a:shade val="2500"/>
                    <a:alpha val="6500"/>
                  </a:schemeClr>
                </a:solidFill>
                <a:prstDash val="solid"/>
              </a:ln>
              <a:solidFill>
                <a:srgbClr val="000000">
                  <a:alpha val="95000"/>
                </a:srgbClr>
              </a:solidFill>
              <a:cs typeface="Arial"/>
            </a:endParaRPr>
          </a:p>
          <a:p>
            <a:pPr lvl="1">
              <a:lnSpc>
                <a:spcPct val="100000"/>
              </a:lnSpc>
              <a:buClr>
                <a:srgbClr val="92D050"/>
              </a:buClr>
              <a:buFont typeface="Wingdings" panose="05000000000000000000" pitchFamily="2" charset="2"/>
              <a:buChar char="§"/>
            </a:pPr>
            <a:endParaRPr lang="en-US" sz="22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marL="0" marR="0" lvl="0" indent="0" algn="l" defTabSz="457200" rtl="0" eaLnBrk="1" fontAlgn="auto" latinLnBrk="0" hangingPunct="1">
              <a:lnSpc>
                <a:spcPct val="100000"/>
              </a:lnSpc>
              <a:spcBef>
                <a:spcPts val="0"/>
              </a:spcBef>
              <a:spcAft>
                <a:spcPts val="0"/>
              </a:spcAft>
              <a:buClr>
                <a:srgbClr val="92D050"/>
              </a:buClr>
              <a:buSzTx/>
              <a:buFont typeface="Wingdings" panose="05000000000000000000" pitchFamily="2" charset="2"/>
              <a:buNone/>
              <a:tabLst/>
              <a:defRPr/>
            </a:pPr>
            <a:endPar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a:p>
            <a:pPr lvl="0">
              <a:lnSpc>
                <a:spcPct val="100000"/>
              </a:lnSpc>
              <a:buClr>
                <a:srgbClr val="92D050"/>
              </a:buClr>
              <a:buFont typeface="Wingdings" panose="05000000000000000000" pitchFamily="2" charset="2"/>
              <a:buNone/>
            </a:pPr>
            <a:endParaRPr lang="en-US" sz="2400" kern="1200" spc="50" dirty="0" smtClean="0">
              <a:ln w="13500">
                <a:solidFill>
                  <a:schemeClr val="accent1">
                    <a:shade val="2500"/>
                    <a:alpha val="6500"/>
                  </a:schemeClr>
                </a:solidFill>
                <a:prstDash val="solid"/>
              </a:ln>
              <a:solidFill>
                <a:srgbClr val="000000">
                  <a:alpha val="95000"/>
                </a:srgbClr>
              </a:solidFill>
              <a:latin typeface="+mn-lt"/>
              <a:ea typeface="+mn-ea"/>
              <a:cs typeface="Arial"/>
            </a:endParaRPr>
          </a:p>
        </p:txBody>
      </p:sp>
      <p:sp>
        <p:nvSpPr>
          <p:cNvPr id="4" name="Slide Number Placeholder 3"/>
          <p:cNvSpPr>
            <a:spLocks noGrp="1"/>
          </p:cNvSpPr>
          <p:nvPr>
            <p:ph type="sldNum" sz="quarter" idx="10"/>
          </p:nvPr>
        </p:nvSpPr>
        <p:spPr/>
        <p:txBody>
          <a:bodyPr/>
          <a:lstStyle/>
          <a:p>
            <a:fld id="{98064B88-558C-8645-80EA-7A97754F2BC0}" type="slidenum">
              <a:rPr lang="en-US" smtClean="0"/>
              <a:t>22</a:t>
            </a:fld>
            <a:endParaRPr lang="en-US"/>
          </a:p>
        </p:txBody>
      </p:sp>
    </p:spTree>
    <p:extLst>
      <p:ext uri="{BB962C8B-B14F-4D97-AF65-F5344CB8AC3E}">
        <p14:creationId xmlns:p14="http://schemas.microsoft.com/office/powerpoint/2010/main" val="223813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Under Imaging 3.0,</a:t>
            </a:r>
            <a:r>
              <a:rPr lang="en-US" baseline="0" dirty="0" smtClean="0"/>
              <a:t> the shift from </a:t>
            </a:r>
            <a:r>
              <a:rPr lang="en-US" dirty="0" smtClean="0"/>
              <a:t>volume-based care to value-based care sparks</a:t>
            </a:r>
            <a:r>
              <a:rPr lang="en-US" baseline="0" dirty="0" smtClean="0"/>
              <a:t> </a:t>
            </a:r>
            <a:r>
              <a:rPr lang="en-US" dirty="0" smtClean="0"/>
              <a:t>the need for aligned payment incentives that match this new workflow.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it requires buy</a:t>
            </a:r>
            <a:r>
              <a:rPr lang="en-US" baseline="0" dirty="0" smtClean="0"/>
              <a:t> in from radiologists, clinicians, and policy makers.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Which then drives public policy changes.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Which influences physicians to change their behavior.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Which ultimately improves patient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a result, we will see a shift in incentives that align with improved quality and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23</a:t>
            </a:fld>
            <a:endParaRPr lang="en-US"/>
          </a:p>
        </p:txBody>
      </p:sp>
    </p:spTree>
    <p:extLst>
      <p:ext uri="{BB962C8B-B14F-4D97-AF65-F5344CB8AC3E}">
        <p14:creationId xmlns:p14="http://schemas.microsoft.com/office/powerpoint/2010/main" val="3323323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make the shift</a:t>
            </a:r>
            <a:r>
              <a:rPr lang="en-US" baseline="0" dirty="0" smtClean="0"/>
              <a:t> from Imaging 2.0 to Imaging 3.0, here are the transformations that must occur.</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24</a:t>
            </a:fld>
            <a:endParaRPr lang="en-US"/>
          </a:p>
        </p:txBody>
      </p:sp>
    </p:spTree>
    <p:extLst>
      <p:ext uri="{BB962C8B-B14F-4D97-AF65-F5344CB8AC3E}">
        <p14:creationId xmlns:p14="http://schemas.microsoft.com/office/powerpoint/2010/main" val="3539542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0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29057" indent="-280406" eaLnBrk="0" hangingPunct="0">
              <a:defRPr sz="2400">
                <a:solidFill>
                  <a:schemeClr val="tx1"/>
                </a:solidFill>
                <a:latin typeface="Calibri" charset="0"/>
                <a:ea typeface="MS PGothic" charset="0"/>
                <a:cs typeface="MS PGothic" charset="0"/>
              </a:defRPr>
            </a:lvl2pPr>
            <a:lvl3pPr marL="1121626" indent="-224325" eaLnBrk="0" hangingPunct="0">
              <a:defRPr sz="2400">
                <a:solidFill>
                  <a:schemeClr val="tx1"/>
                </a:solidFill>
                <a:latin typeface="Calibri" charset="0"/>
                <a:ea typeface="MS PGothic" charset="0"/>
                <a:cs typeface="MS PGothic" charset="0"/>
              </a:defRPr>
            </a:lvl3pPr>
            <a:lvl4pPr marL="1570276" indent="-224325" eaLnBrk="0" hangingPunct="0">
              <a:defRPr sz="2400">
                <a:solidFill>
                  <a:schemeClr val="tx1"/>
                </a:solidFill>
                <a:latin typeface="Calibri" charset="0"/>
                <a:ea typeface="MS PGothic" charset="0"/>
                <a:cs typeface="MS PGothic" charset="0"/>
              </a:defRPr>
            </a:lvl4pPr>
            <a:lvl5pPr marL="2018927" indent="-224325" eaLnBrk="0" hangingPunct="0">
              <a:defRPr sz="2400">
                <a:solidFill>
                  <a:schemeClr val="tx1"/>
                </a:solidFill>
                <a:latin typeface="Calibri" charset="0"/>
                <a:ea typeface="MS PGothic" charset="0"/>
                <a:cs typeface="MS PGothic" charset="0"/>
              </a:defRPr>
            </a:lvl5pPr>
            <a:lvl6pPr marL="2467577" indent="-224325" eaLnBrk="0" fontAlgn="base" hangingPunct="0">
              <a:spcBef>
                <a:spcPct val="0"/>
              </a:spcBef>
              <a:spcAft>
                <a:spcPct val="0"/>
              </a:spcAft>
              <a:defRPr sz="2400">
                <a:solidFill>
                  <a:schemeClr val="tx1"/>
                </a:solidFill>
                <a:latin typeface="Calibri" charset="0"/>
                <a:ea typeface="MS PGothic" charset="0"/>
                <a:cs typeface="MS PGothic" charset="0"/>
              </a:defRPr>
            </a:lvl6pPr>
            <a:lvl7pPr marL="2916227" indent="-224325" eaLnBrk="0" fontAlgn="base" hangingPunct="0">
              <a:spcBef>
                <a:spcPct val="0"/>
              </a:spcBef>
              <a:spcAft>
                <a:spcPct val="0"/>
              </a:spcAft>
              <a:defRPr sz="2400">
                <a:solidFill>
                  <a:schemeClr val="tx1"/>
                </a:solidFill>
                <a:latin typeface="Calibri" charset="0"/>
                <a:ea typeface="MS PGothic" charset="0"/>
                <a:cs typeface="MS PGothic" charset="0"/>
              </a:defRPr>
            </a:lvl7pPr>
            <a:lvl8pPr marL="3364878" indent="-224325" eaLnBrk="0" fontAlgn="base" hangingPunct="0">
              <a:spcBef>
                <a:spcPct val="0"/>
              </a:spcBef>
              <a:spcAft>
                <a:spcPct val="0"/>
              </a:spcAft>
              <a:defRPr sz="2400">
                <a:solidFill>
                  <a:schemeClr val="tx1"/>
                </a:solidFill>
                <a:latin typeface="Calibri" charset="0"/>
                <a:ea typeface="MS PGothic" charset="0"/>
                <a:cs typeface="MS PGothic" charset="0"/>
              </a:defRPr>
            </a:lvl8pPr>
            <a:lvl9pPr marL="3813528" indent="-224325"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DADE8559-87D8-724E-A608-40BC22E2FF66}" type="slidenum">
              <a:rPr lang="en-US" sz="1200">
                <a:solidFill>
                  <a:srgbClr val="000000"/>
                </a:solidFill>
              </a:rPr>
              <a:pPr eaLnBrk="1" hangingPunct="1"/>
              <a:t>25</a:t>
            </a:fld>
            <a:endParaRPr lang="en-US" sz="1200">
              <a:solidFill>
                <a:srgbClr val="000000"/>
              </a:solidFill>
            </a:endParaRPr>
          </a:p>
        </p:txBody>
      </p:sp>
      <p:sp>
        <p:nvSpPr>
          <p:cNvPr id="2" name="Notes Placeholder 1"/>
          <p:cNvSpPr>
            <a:spLocks noGrp="1"/>
          </p:cNvSpPr>
          <p:nvPr>
            <p:ph type="body" idx="1"/>
          </p:nvPr>
        </p:nvSpPr>
        <p:spPr/>
        <p:txBody>
          <a:bodyPr/>
          <a:lstStyle/>
          <a:p>
            <a:r>
              <a:rPr lang="en-US" sz="1200" kern="1200" dirty="0" smtClean="0">
                <a:solidFill>
                  <a:schemeClr val="tx1"/>
                </a:solidFill>
                <a:latin typeface="+mn-lt"/>
                <a:ea typeface="+mn-ea"/>
                <a:cs typeface="+mn-cs"/>
              </a:rPr>
              <a:t>Imaging 3.0 is a:</a:t>
            </a:r>
          </a:p>
          <a:p>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Change process led by the ACR for the field of radiology</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Set of technologies</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tools that equip radiologists to ensure their key role in evolving health care delivery and payment models—and quality patient care</a:t>
            </a:r>
          </a:p>
          <a:p>
            <a:pPr marL="171450" indent="-171450">
              <a:buFont typeface="Arial"/>
              <a:buChar char="•"/>
            </a:pPr>
            <a:endParaRPr lang="en-US" sz="1200" kern="1200" dirty="0" smtClean="0">
              <a:solidFill>
                <a:schemeClr val="tx1"/>
              </a:solidFill>
              <a:latin typeface="+mn-lt"/>
              <a:ea typeface="+mn-ea"/>
              <a:cs typeface="+mn-cs"/>
            </a:endParaRPr>
          </a:p>
          <a:p>
            <a:pPr marL="171450" indent="-171450">
              <a:buFont typeface="Arial"/>
              <a:buChar char="•"/>
            </a:pPr>
            <a:r>
              <a:rPr lang="en-US" sz="1200" kern="1200" dirty="0" smtClean="0">
                <a:solidFill>
                  <a:schemeClr val="tx1"/>
                </a:solidFill>
                <a:latin typeface="+mn-lt"/>
                <a:ea typeface="+mn-ea"/>
                <a:cs typeface="+mn-cs"/>
              </a:rPr>
              <a:t>Call to action to all radiologists to take a leadership role in shaping America’s future health care system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more information, visit the ACR website to </a:t>
            </a:r>
            <a:r>
              <a:rPr lang="en-US" sz="1200" kern="1200" baseline="0" smtClean="0">
                <a:solidFill>
                  <a:schemeClr val="tx1"/>
                </a:solidFill>
                <a:latin typeface="+mn-lt"/>
                <a:ea typeface="+mn-ea"/>
                <a:cs typeface="+mn-cs"/>
              </a:rPr>
              <a:t>find presentations </a:t>
            </a:r>
            <a:r>
              <a:rPr lang="en-US" sz="1200" kern="1200" baseline="0" dirty="0" smtClean="0">
                <a:solidFill>
                  <a:schemeClr val="tx1"/>
                </a:solidFill>
                <a:latin typeface="+mn-lt"/>
                <a:ea typeface="+mn-ea"/>
                <a:cs typeface="+mn-cs"/>
              </a:rPr>
              <a:t>and resources, discover case studies of Imaging 3.0 in action, access the Imaging 3.0 reading room, and learn about leadership opportunities.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right now, you are probably asking yourself: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is this the third generation of our specialty?</a:t>
            </a:r>
          </a:p>
          <a:p>
            <a:r>
              <a:rPr lang="en-US" dirty="0" smtClean="0"/>
              <a:t>-Why is this</a:t>
            </a:r>
            <a:r>
              <a:rPr lang="en-US" baseline="0" dirty="0" smtClean="0"/>
              <a:t> </a:t>
            </a:r>
            <a:r>
              <a:rPr lang="en-US" dirty="0" smtClean="0"/>
              <a:t>considered a new era in the practice of radiology?</a:t>
            </a:r>
            <a:r>
              <a:rPr lang="en-US" baseline="0" dirty="0" smtClean="0"/>
              <a:t> </a:t>
            </a:r>
          </a:p>
          <a:p>
            <a:endParaRPr lang="en-US" baseline="0" dirty="0" smtClean="0"/>
          </a:p>
          <a:p>
            <a:r>
              <a:rPr lang="en-US" baseline="0" dirty="0" smtClean="0"/>
              <a:t>I’m glad you asked. Let’s take a quick look at the evolution of imaging and why we are on the brink of a new era in imaging care.</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3</a:t>
            </a:fld>
            <a:endParaRPr lang="en-US"/>
          </a:p>
        </p:txBody>
      </p:sp>
    </p:spTree>
    <p:extLst>
      <p:ext uri="{BB962C8B-B14F-4D97-AF65-F5344CB8AC3E}">
        <p14:creationId xmlns:p14="http://schemas.microsoft.com/office/powerpoint/2010/main" val="391258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all started with a new kind of ray. In the late 1800s, Wilhelm Roentgen first </a:t>
            </a:r>
            <a:r>
              <a:rPr lang="en-US" sz="1200" kern="1200" dirty="0" smtClean="0">
                <a:solidFill>
                  <a:schemeClr val="tx1"/>
                </a:solidFill>
                <a:latin typeface="+mn-lt"/>
                <a:ea typeface="+mn-ea"/>
                <a:cs typeface="+mn-cs"/>
              </a:rPr>
              <a:t>produced and detected electromagnetic</a:t>
            </a:r>
            <a:r>
              <a:rPr lang="en-US" sz="1200" kern="1200" baseline="0" dirty="0" smtClean="0">
                <a:solidFill>
                  <a:schemeClr val="tx1"/>
                </a:solidFill>
                <a:latin typeface="+mn-lt"/>
                <a:ea typeface="+mn-ea"/>
                <a:cs typeface="+mn-cs"/>
              </a:rPr>
              <a:t> radiation in a wave length now known as X-rays. Initially, this new kind of ray was used in sideshows and for photography. Gradually, X-rays began being used for medical applications.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8064B88-558C-8645-80EA-7A97754F2BC0}" type="slidenum">
              <a:rPr lang="en-US" smtClean="0"/>
              <a:t>4</a:t>
            </a:fld>
            <a:endParaRPr lang="en-US"/>
          </a:p>
        </p:txBody>
      </p:sp>
    </p:spTree>
    <p:extLst>
      <p:ext uri="{BB962C8B-B14F-4D97-AF65-F5344CB8AC3E}">
        <p14:creationId xmlns:p14="http://schemas.microsoft.com/office/powerpoint/2010/main" val="233659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Then came what we call Imaging 1.0…</a:t>
            </a:r>
            <a:endParaRPr lang="en-US" dirty="0" smtClean="0"/>
          </a:p>
          <a:p>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5</a:t>
            </a:fld>
            <a:endParaRPr lang="en-US"/>
          </a:p>
        </p:txBody>
      </p:sp>
    </p:spTree>
    <p:extLst>
      <p:ext uri="{BB962C8B-B14F-4D97-AF65-F5344CB8AC3E}">
        <p14:creationId xmlns:p14="http://schemas.microsoft.com/office/powerpoint/2010/main" val="327836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first generation of medical imaging, physicians began embracing this capability</a:t>
            </a:r>
            <a:r>
              <a:rPr lang="en-US" baseline="0" dirty="0" smtClean="0"/>
              <a:t> to diagnose and treat patients. We developed new contrast agents and new modalities. Imaging 1.0 lasted from 1920 to 1990.</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6</a:t>
            </a:fld>
            <a:endParaRPr lang="en-US"/>
          </a:p>
        </p:txBody>
      </p:sp>
    </p:spTree>
    <p:extLst>
      <p:ext uri="{BB962C8B-B14F-4D97-AF65-F5344CB8AC3E}">
        <p14:creationId xmlns:p14="http://schemas.microsoft.com/office/powerpoint/2010/main" val="179276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1990, we moved into the next-generation</a:t>
            </a:r>
            <a:r>
              <a:rPr lang="en-US" baseline="0" dirty="0" smtClean="0"/>
              <a:t> of imaging</a:t>
            </a:r>
            <a:r>
              <a:rPr lang="en-US" dirty="0" smtClean="0"/>
              <a:t>…Imaging 2.0</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7</a:t>
            </a:fld>
            <a:endParaRPr lang="en-US"/>
          </a:p>
        </p:txBody>
      </p:sp>
    </p:spTree>
    <p:extLst>
      <p:ext uri="{BB962C8B-B14F-4D97-AF65-F5344CB8AC3E}">
        <p14:creationId xmlns:p14="http://schemas.microsoft.com/office/powerpoint/2010/main" val="327134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Imaging 2.0 has been characterized by an explosion of technology. We have more new modalities than ever before. We have seen the advent of PACS</a:t>
            </a:r>
            <a:r>
              <a:rPr lang="en-US" baseline="0" dirty="0" smtClean="0"/>
              <a:t> and expanding knowledge bases. Radiologists became consultants to referring physicians. We saw unprecedented demand for what we do, and we became indispensible to the health care model.</a:t>
            </a:r>
          </a:p>
          <a:p>
            <a:endParaRPr lang="en-US" baseline="0" dirty="0" smtClean="0"/>
          </a:p>
          <a:p>
            <a:r>
              <a:rPr lang="en-US" baseline="0" dirty="0" smtClean="0"/>
              <a:t>But now things are changing again…</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8</a:t>
            </a:fld>
            <a:endParaRPr lang="en-US"/>
          </a:p>
        </p:txBody>
      </p:sp>
    </p:spTree>
    <p:extLst>
      <p:ext uri="{BB962C8B-B14F-4D97-AF65-F5344CB8AC3E}">
        <p14:creationId xmlns:p14="http://schemas.microsoft.com/office/powerpoint/2010/main" val="65194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are on the leading edge of an new era in imaging…Imaging 3.0. This is an era in which radiologists must move beyond interpretation, redefine our business model, and re-establish our relevance within the health care system.</a:t>
            </a:r>
            <a:endParaRPr lang="en-US" dirty="0"/>
          </a:p>
        </p:txBody>
      </p:sp>
      <p:sp>
        <p:nvSpPr>
          <p:cNvPr id="4" name="Slide Number Placeholder 3"/>
          <p:cNvSpPr>
            <a:spLocks noGrp="1"/>
          </p:cNvSpPr>
          <p:nvPr>
            <p:ph type="sldNum" sz="quarter" idx="10"/>
          </p:nvPr>
        </p:nvSpPr>
        <p:spPr/>
        <p:txBody>
          <a:bodyPr/>
          <a:lstStyle/>
          <a:p>
            <a:fld id="{98064B88-558C-8645-80EA-7A97754F2BC0}" type="slidenum">
              <a:rPr lang="en-US" smtClean="0"/>
              <a:t>9</a:t>
            </a:fld>
            <a:endParaRPr lang="en-US"/>
          </a:p>
        </p:txBody>
      </p:sp>
    </p:spTree>
    <p:extLst>
      <p:ext uri="{BB962C8B-B14F-4D97-AF65-F5344CB8AC3E}">
        <p14:creationId xmlns:p14="http://schemas.microsoft.com/office/powerpoint/2010/main" val="1672246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r="77" b="3226"/>
          <a:stretch/>
        </p:blipFill>
        <p:spPr>
          <a:xfrm>
            <a:off x="-2" y="0"/>
            <a:ext cx="9144002" cy="6858000"/>
          </a:xfrm>
          <a:prstGeom prst="rect">
            <a:avLst/>
          </a:prstGeom>
        </p:spPr>
      </p:pic>
    </p:spTree>
    <p:extLst>
      <p:ext uri="{BB962C8B-B14F-4D97-AF65-F5344CB8AC3E}">
        <p14:creationId xmlns:p14="http://schemas.microsoft.com/office/powerpoint/2010/main" val="181886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068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6440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2" y="1600200"/>
            <a:ext cx="7439025" cy="762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000" y="2390777"/>
            <a:ext cx="7848600" cy="2867025"/>
          </a:xfrm>
        </p:spPr>
        <p:txBody>
          <a:bodyPr/>
          <a:lstStyle/>
          <a:p>
            <a:pPr lvl="0"/>
            <a:r>
              <a:rPr lang="en-US" noProof="0" smtClean="0"/>
              <a:t>Click icon to add SmartArt graphic</a:t>
            </a:r>
          </a:p>
        </p:txBody>
      </p:sp>
    </p:spTree>
    <p:extLst>
      <p:ext uri="{BB962C8B-B14F-4D97-AF65-F5344CB8AC3E}">
        <p14:creationId xmlns:p14="http://schemas.microsoft.com/office/powerpoint/2010/main" val="1215093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331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962400"/>
            <a:ext cx="7467600" cy="220980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0162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85800" y="533400"/>
            <a:ext cx="8229600" cy="1143000"/>
          </a:xfrm>
        </p:spPr>
        <p:txBody>
          <a:bodyPr/>
          <a:lstStyle>
            <a:lvl1pPr>
              <a:defRPr>
                <a:solidFill>
                  <a:srgbClr val="00446A"/>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6858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968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62A797-E886-46E2-B4B6-809BAB1DFD98}" type="datetime1">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44710D-1187-43FF-BE6A-B720BF5ADA60}" type="datetime1">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27B24-CC7C-4F28-B2D4-8AD9C2A586C8}" type="datetime1">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79764"/>
          </a:xfrm>
        </p:spPr>
        <p:txBody>
          <a:bodyPr anchor="t" anchorCtr="0"/>
          <a:lstStyle>
            <a:lvl1pPr algn="l">
              <a:defRPr>
                <a:solidFill>
                  <a:srgbClr val="00446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28193"/>
            <a:ext cx="8229600" cy="4525963"/>
          </a:xfrm>
        </p:spPr>
        <p:txBody>
          <a:bodyPr/>
          <a:lstStyle>
            <a:lvl1pPr marL="342900" indent="-342900">
              <a:buClr>
                <a:srgbClr val="92D050"/>
              </a:buClr>
              <a:buFont typeface="Wingdings" pitchFamily="2" charset="2"/>
              <a:buChar char="§"/>
              <a:defRPr sz="2400">
                <a:solidFill>
                  <a:schemeClr val="tx1"/>
                </a:solidFill>
              </a:defRPr>
            </a:lvl1pPr>
            <a:lvl2pPr marL="742950" indent="-285750">
              <a:buClr>
                <a:srgbClr val="92D050"/>
              </a:buClr>
              <a:buFont typeface="Wingdings" pitchFamily="2" charset="2"/>
              <a:buChar char="§"/>
              <a:defRPr sz="2000">
                <a:solidFill>
                  <a:schemeClr val="tx1"/>
                </a:solidFill>
              </a:defRPr>
            </a:lvl2pPr>
            <a:lvl3pPr marL="1143000" indent="-228600">
              <a:buClr>
                <a:srgbClr val="92D050"/>
              </a:buClr>
              <a:buFont typeface="Wingdings" pitchFamily="2" charset="2"/>
              <a:buChar char="§"/>
              <a:defRPr sz="1800">
                <a:solidFill>
                  <a:schemeClr val="tx1"/>
                </a:solidFill>
              </a:defRPr>
            </a:lvl3pPr>
            <a:lvl4pPr marL="1600200" indent="-228600">
              <a:buClr>
                <a:srgbClr val="92D050"/>
              </a:buClr>
              <a:buFont typeface="Wingdings" pitchFamily="2" charset="2"/>
              <a:buChar char="§"/>
              <a:defRPr/>
            </a:lvl4pPr>
            <a:lvl5pPr marL="2057400" indent="-228600">
              <a:buClr>
                <a:srgbClr val="92D050"/>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0374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89F325-BEB4-4D8E-8D1D-1BE11E370C7D}" type="datetime1">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45A11-79F4-4948-94E8-A18838CB61C7}" type="datetime1">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0B8A0-282E-43A5-A37B-EEED4302F616}" type="datetime1">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CFD27-B74F-4DC4-AF6B-3871A87D59EC}" type="datetime1">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D9F0F-922D-43EC-9826-70CD658C5891}" type="datetime1">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0AE80-AE31-42D5-94E2-F3B85D445302}" type="datetime1">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1F306-6796-4D42-B19D-CE15E32758DE}" type="datetime1">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7E9D-C181-494B-B9F7-912FDB1639BF}" type="datetime1">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210CB0-1061-4F9D-8CB7-1B660FC99022}" type="datetime1">
              <a:rPr lang="en-US" smtClean="0">
                <a:solidFill>
                  <a:prstClr val="white">
                    <a:tint val="75000"/>
                  </a:prstClr>
                </a:solidFill>
              </a:rPr>
              <a:t>3/4/2014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0809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989012-8DD3-4FD5-AAAE-FE0CB9A095F8}" type="datetime1">
              <a:rPr lang="en-US" smtClean="0">
                <a:solidFill>
                  <a:prstClr val="white">
                    <a:tint val="75000"/>
                  </a:prstClr>
                </a:solidFill>
              </a:rPr>
              <a:t>3/4/2014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9832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8577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ADE6D-8C10-4B04-9A43-0DB9ED9601F9}" type="datetime1">
              <a:rPr lang="en-US" smtClean="0">
                <a:solidFill>
                  <a:prstClr val="white">
                    <a:tint val="75000"/>
                  </a:prstClr>
                </a:solidFill>
              </a:rPr>
              <a:t>3/4/2014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7394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2A48D-3751-402F-9D7E-1FD7D01582FC}" type="datetime1">
              <a:rPr lang="en-US" smtClean="0">
                <a:solidFill>
                  <a:prstClr val="white">
                    <a:tint val="75000"/>
                  </a:prstClr>
                </a:solidFill>
              </a:rPr>
              <a:t>3/4/2014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8417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A5846-9D56-4EF8-B157-46A4B1450040}" type="datetime1">
              <a:rPr lang="en-US" smtClean="0">
                <a:solidFill>
                  <a:prstClr val="white">
                    <a:tint val="75000"/>
                  </a:prstClr>
                </a:solidFill>
              </a:rPr>
              <a:t>3/4/2014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22196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E8EDF9-F1F9-4AB5-9C88-B31DE79E127E}" type="datetime1">
              <a:rPr lang="en-US" smtClean="0">
                <a:solidFill>
                  <a:prstClr val="white">
                    <a:tint val="75000"/>
                  </a:prstClr>
                </a:solidFill>
              </a:rPr>
              <a:t>3/4/2014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7827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A5369-0774-4980-8BBF-3BE88977D433}" type="datetime1">
              <a:rPr lang="en-US" smtClean="0">
                <a:solidFill>
                  <a:prstClr val="white">
                    <a:tint val="75000"/>
                  </a:prstClr>
                </a:solidFill>
              </a:rPr>
              <a:t>3/4/2014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1244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CA70A-8E8D-4149-AB89-AF1A7E64AFAB}" type="datetime1">
              <a:rPr lang="en-US" smtClean="0">
                <a:solidFill>
                  <a:prstClr val="white">
                    <a:tint val="75000"/>
                  </a:prstClr>
                </a:solidFill>
              </a:rPr>
              <a:t>3/4/2014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4858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D44A1-1359-4478-9597-B96B41843F88}" type="datetime1">
              <a:rPr lang="en-US" smtClean="0">
                <a:solidFill>
                  <a:prstClr val="white">
                    <a:tint val="75000"/>
                  </a:prstClr>
                </a:solidFill>
              </a:rPr>
              <a:t>3/4/2014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4595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CE16C-60EE-4381-9D5E-5774FD1B2CE6}" type="datetime1">
              <a:rPr lang="en-US" smtClean="0">
                <a:solidFill>
                  <a:prstClr val="white">
                    <a:tint val="75000"/>
                  </a:prstClr>
                </a:solidFill>
              </a:rPr>
              <a:t>3/4/2014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9097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D1231A-378A-4A96-86B3-67E3D78AD6CF}" type="datetime1">
              <a:rPr lang="en-US" smtClean="0">
                <a:solidFill>
                  <a:prstClr val="white">
                    <a:tint val="75000"/>
                  </a:prstClr>
                </a:solidFill>
              </a:rPr>
              <a:t>3/4/2014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077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99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08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305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93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236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990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5" charset="0"/>
                <a:ea typeface="+mn-ea"/>
                <a:cs typeface="+mn-cs"/>
              </a:defRPr>
            </a:lvl1pPr>
          </a:lstStyle>
          <a:p>
            <a:fld id="{FFC84F96-7087-4E5C-A798-349B2787DFCA}" type="datetime1">
              <a:rPr lang="en-US" smtClean="0"/>
              <a:t>3/4/2014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28FB93-0A08-4E7D-8E63-9EFA29F1E093}" type="slidenum">
              <a:rPr lang="en-US" smtClean="0"/>
              <a:pPr/>
              <a:t>‹#›</a:t>
            </a:fld>
            <a:endParaRPr lang="en-US"/>
          </a:p>
        </p:txBody>
      </p:sp>
      <p:pic>
        <p:nvPicPr>
          <p:cNvPr id="8" name="Picture 7"/>
          <p:cNvPicPr>
            <a:picLocks noChangeAspect="1"/>
          </p:cNvPicPr>
          <p:nvPr userDrawn="1"/>
        </p:nvPicPr>
        <p:blipFill rotWithShape="1">
          <a:blip r:embed="rId18" cstate="email">
            <a:extLst>
              <a:ext uri="{28A0092B-C50C-407E-A947-70E740481C1C}">
                <a14:useLocalDpi xmlns:a14="http://schemas.microsoft.com/office/drawing/2010/main" val="0"/>
              </a:ext>
            </a:extLst>
          </a:blip>
          <a:srcRect r="77" b="3226"/>
          <a:stretch/>
        </p:blipFill>
        <p:spPr>
          <a:xfrm>
            <a:off x="-2" y="0"/>
            <a:ext cx="9144002"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84" r:id="rId14"/>
    <p:sldLayoutId id="2147483785" r:id="rId15"/>
    <p:sldLayoutId id="2147483751" r:id="rId16"/>
  </p:sldLayoutIdLst>
  <p:timing>
    <p:tnLst>
      <p:par>
        <p:cTn id="1" dur="indefinite" restart="never" nodeType="tmRoot"/>
      </p:par>
    </p:tnLst>
  </p:timing>
  <p:hf hdr="0" ftr="0" dt="0"/>
  <p:txStyles>
    <p:titleStyle>
      <a:lvl1pPr algn="ctr" rtl="0" eaLnBrk="1" fontAlgn="base" hangingPunct="1">
        <a:spcBef>
          <a:spcPct val="0"/>
        </a:spcBef>
        <a:spcAft>
          <a:spcPct val="0"/>
        </a:spcAft>
        <a:defRPr sz="3600">
          <a:solidFill>
            <a:schemeClr val="bg1"/>
          </a:solidFill>
          <a:latin typeface="+mj-lt"/>
          <a:ea typeface="ＭＳ Ｐゴシック" pitchFamily="-105" charset="-128"/>
          <a:cs typeface="ＭＳ Ｐゴシック" pitchFamily="-105" charset="-128"/>
        </a:defRPr>
      </a:lvl1pPr>
      <a:lvl2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2pPr>
      <a:lvl3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3pPr>
      <a:lvl4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4pPr>
      <a:lvl5pPr algn="ctr" rtl="0" eaLnBrk="1" fontAlgn="base" hangingPunct="1">
        <a:spcBef>
          <a:spcPct val="0"/>
        </a:spcBef>
        <a:spcAft>
          <a:spcPct val="0"/>
        </a:spcAft>
        <a:defRPr sz="3600">
          <a:solidFill>
            <a:schemeClr val="bg1"/>
          </a:solidFill>
          <a:latin typeface="Arial" pitchFamily="-105" charset="0"/>
          <a:ea typeface="ＭＳ Ｐゴシック" pitchFamily="-105" charset="-128"/>
          <a:cs typeface="ＭＳ Ｐゴシック" pitchFamily="-105" charset="-128"/>
        </a:defRPr>
      </a:lvl5pPr>
      <a:lvl6pPr marL="457200" algn="ctr" rtl="0" eaLnBrk="1" fontAlgn="base" hangingPunct="1">
        <a:spcBef>
          <a:spcPct val="0"/>
        </a:spcBef>
        <a:spcAft>
          <a:spcPct val="0"/>
        </a:spcAft>
        <a:defRPr sz="3600">
          <a:solidFill>
            <a:schemeClr val="bg1"/>
          </a:solidFill>
          <a:latin typeface="Arial" pitchFamily="-105" charset="0"/>
        </a:defRPr>
      </a:lvl6pPr>
      <a:lvl7pPr marL="914400" algn="ctr" rtl="0" eaLnBrk="1" fontAlgn="base" hangingPunct="1">
        <a:spcBef>
          <a:spcPct val="0"/>
        </a:spcBef>
        <a:spcAft>
          <a:spcPct val="0"/>
        </a:spcAft>
        <a:defRPr sz="3600">
          <a:solidFill>
            <a:schemeClr val="bg1"/>
          </a:solidFill>
          <a:latin typeface="Arial" pitchFamily="-105" charset="0"/>
        </a:defRPr>
      </a:lvl7pPr>
      <a:lvl8pPr marL="1371600" algn="ctr" rtl="0" eaLnBrk="1" fontAlgn="base" hangingPunct="1">
        <a:spcBef>
          <a:spcPct val="0"/>
        </a:spcBef>
        <a:spcAft>
          <a:spcPct val="0"/>
        </a:spcAft>
        <a:defRPr sz="3600">
          <a:solidFill>
            <a:schemeClr val="bg1"/>
          </a:solidFill>
          <a:latin typeface="Arial" pitchFamily="-105" charset="0"/>
        </a:defRPr>
      </a:lvl8pPr>
      <a:lvl9pPr marL="1828800" algn="ctr" rtl="0" eaLnBrk="1" fontAlgn="base" hangingPunct="1">
        <a:spcBef>
          <a:spcPct val="0"/>
        </a:spcBef>
        <a:spcAft>
          <a:spcPct val="0"/>
        </a:spcAft>
        <a:defRPr sz="3600">
          <a:solidFill>
            <a:schemeClr val="bg1"/>
          </a:solidFill>
          <a:latin typeface="Arial" pitchFamily="-105"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pitchFamily="-105" charset="-128"/>
          <a:cs typeface="ＭＳ Ｐゴシック" pitchFamily="-105"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5" charset="-128"/>
        </a:defRPr>
      </a:lvl2pPr>
      <a:lvl3pPr marL="1143000" indent="-228600" algn="l" rtl="0" eaLnBrk="1" fontAlgn="base" hangingPunct="1">
        <a:spcBef>
          <a:spcPct val="20000"/>
        </a:spcBef>
        <a:spcAft>
          <a:spcPct val="0"/>
        </a:spcAft>
        <a:buChar char="•"/>
        <a:defRPr sz="2400">
          <a:solidFill>
            <a:schemeClr val="bg1"/>
          </a:solidFill>
          <a:latin typeface="+mn-lt"/>
          <a:ea typeface="ＭＳ Ｐゴシック" pitchFamily="-105" charset="-128"/>
        </a:defRPr>
      </a:lvl3pPr>
      <a:lvl4pPr marL="16002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4pPr>
      <a:lvl5pPr marL="20574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C804E-58AE-4542-99A9-EA03E7168D88}" type="datetime1">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C6016E5-FED2-420F-A90A-EC3F6DEDFCFB}" type="datetime1">
              <a:rPr lang="en-US" smtClean="0">
                <a:solidFill>
                  <a:prstClr val="white">
                    <a:tint val="75000"/>
                  </a:prstClr>
                </a:solidFill>
                <a:latin typeface="Corbel"/>
              </a:rPr>
              <a:t>3/4/2014</a:t>
            </a:fld>
            <a:endParaRPr lang="en-US">
              <a:solidFill>
                <a:prstClr val="white">
                  <a:tint val="75000"/>
                </a:prstClr>
              </a:solidFill>
              <a:latin typeface="Corbe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white">
                  <a:tint val="75000"/>
                </a:prstClr>
              </a:solidFill>
              <a:latin typeface="Corbe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F28FB93-0A08-4E7D-8E63-9EFA29F1E093}" type="slidenum">
              <a:rPr lang="en-US" smtClean="0">
                <a:solidFill>
                  <a:prstClr val="white">
                    <a:tint val="75000"/>
                  </a:prstClr>
                </a:solidFill>
                <a:latin typeface="Corbel"/>
              </a:rPr>
              <a:pPr fontAlgn="auto">
                <a:spcBef>
                  <a:spcPts val="0"/>
                </a:spcBef>
                <a:spcAft>
                  <a:spcPts val="0"/>
                </a:spcAft>
              </a:pPr>
              <a:t>‹#›</a:t>
            </a:fld>
            <a:endParaRPr lang="en-US">
              <a:solidFill>
                <a:prstClr val="white">
                  <a:tint val="75000"/>
                </a:prstClr>
              </a:solidFill>
              <a:latin typeface="Corbel"/>
            </a:endParaRPr>
          </a:p>
        </p:txBody>
      </p:sp>
    </p:spTree>
    <p:extLst>
      <p:ext uri="{BB962C8B-B14F-4D97-AF65-F5344CB8AC3E}">
        <p14:creationId xmlns:p14="http://schemas.microsoft.com/office/powerpoint/2010/main" val="1532444195"/>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7.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65.png"/><Relationship Id="rId5" Type="http://schemas.openxmlformats.org/officeDocument/2006/relationships/oleObject" Target="../embeddings/Microsoft_Excel_97-2003_Worksheet1.xls"/><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WordArt 3"/>
          <p:cNvSpPr>
            <a:spLocks noChangeArrowheads="1" noChangeShapeType="1" noTextEdit="1"/>
          </p:cNvSpPr>
          <p:nvPr/>
        </p:nvSpPr>
        <p:spPr bwMode="auto">
          <a:xfrm>
            <a:off x="127000" y="685800"/>
            <a:ext cx="9017000" cy="2057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endParaRPr lang="en-US" sz="80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Arial"/>
              <a:ea typeface="Arial"/>
              <a:cs typeface="Arial"/>
            </a:endParaRPr>
          </a:p>
        </p:txBody>
      </p:sp>
      <p:sp>
        <p:nvSpPr>
          <p:cNvPr id="411652" name="Rectangle 4"/>
          <p:cNvSpPr>
            <a:spLocks noChangeArrowheads="1"/>
          </p:cNvSpPr>
          <p:nvPr/>
        </p:nvSpPr>
        <p:spPr bwMode="auto">
          <a:xfrm>
            <a:off x="1622425" y="6572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r" defTabSz="914400" eaLnBrk="0" hangingPunct="0">
              <a:defRPr/>
            </a:pPr>
            <a:endParaRPr lang="en-US" sz="2400">
              <a:solidFill>
                <a:prstClr val="black"/>
              </a:solidFill>
              <a:latin typeface="Times" charset="0"/>
              <a:ea typeface="ＭＳ Ｐゴシック" charset="0"/>
              <a:cs typeface="+mn-cs"/>
            </a:endParaRPr>
          </a:p>
        </p:txBody>
      </p:sp>
      <p:sp>
        <p:nvSpPr>
          <p:cNvPr id="38916" name="Rectangle 3"/>
          <p:cNvSpPr>
            <a:spLocks noGrp="1" noChangeArrowheads="1"/>
          </p:cNvSpPr>
          <p:nvPr>
            <p:ph type="subTitle" idx="1"/>
          </p:nvPr>
        </p:nvSpPr>
        <p:spPr>
          <a:xfrm>
            <a:off x="201168" y="5075047"/>
            <a:ext cx="8942832" cy="1152017"/>
          </a:xfrm>
        </p:spPr>
        <p:txBody>
          <a:bodyPr>
            <a:normAutofit/>
          </a:bodyPr>
          <a:lstStyle/>
          <a:p>
            <a:endParaRPr lang="en-US" altLang="ja-JP" sz="1800" b="1" dirty="0" smtClean="0">
              <a:latin typeface="Arial" charset="0"/>
              <a:ea typeface="ＭＳ Ｐゴシック" charset="0"/>
              <a:cs typeface="ＭＳ Ｐゴシック" charset="0"/>
            </a:endParaRPr>
          </a:p>
          <a:p>
            <a:pPr algn="ctr"/>
            <a:r>
              <a:rPr lang="en-US" altLang="ja-JP" sz="1800" b="1" dirty="0" smtClean="0">
                <a:solidFill>
                  <a:srgbClr val="00446A"/>
                </a:solidFill>
                <a:latin typeface="Arial" charset="0"/>
                <a:ea typeface="ＭＳ Ｐゴシック" charset="0"/>
                <a:cs typeface="ＭＳ Ｐゴシック" charset="0"/>
              </a:rPr>
              <a:t>Speaker Name</a:t>
            </a:r>
            <a:r>
              <a:rPr lang="en-US" altLang="ja-JP" sz="1700" dirty="0">
                <a:latin typeface="Arial" charset="0"/>
                <a:ea typeface="ＭＳ Ｐゴシック" charset="0"/>
                <a:cs typeface="ＭＳ Ｐゴシック" charset="0"/>
              </a:rPr>
              <a:t/>
            </a:r>
            <a:br>
              <a:rPr lang="en-US" altLang="ja-JP" sz="1700" dirty="0">
                <a:latin typeface="Arial" charset="0"/>
                <a:ea typeface="ＭＳ Ｐゴシック" charset="0"/>
                <a:cs typeface="ＭＳ Ｐゴシック" charset="0"/>
              </a:rPr>
            </a:br>
            <a:r>
              <a:rPr lang="en-US" altLang="ja-JP" sz="1700" dirty="0" smtClean="0">
                <a:latin typeface="Arial" charset="0"/>
                <a:ea typeface="ＭＳ Ｐゴシック" charset="0"/>
                <a:cs typeface="ＭＳ Ｐゴシック" charset="0"/>
              </a:rPr>
              <a:t>Date</a:t>
            </a:r>
            <a:endParaRPr lang="en-US" sz="1700" dirty="0">
              <a:latin typeface="Arial" charset="0"/>
              <a:ea typeface="MS PGothic" charset="0"/>
            </a:endParaRPr>
          </a:p>
        </p:txBody>
      </p:sp>
      <p:sp>
        <p:nvSpPr>
          <p:cNvPr id="38917" name="Subtitle 30"/>
          <p:cNvSpPr>
            <a:spLocks noGrp="1"/>
          </p:cNvSpPr>
          <p:nvPr/>
        </p:nvSpPr>
        <p:spPr bwMode="auto">
          <a:xfrm>
            <a:off x="201168" y="3877056"/>
            <a:ext cx="89428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000" b="1" dirty="0">
                <a:solidFill>
                  <a:srgbClr val="00446A"/>
                </a:solidFill>
                <a:latin typeface="Arial" charset="0"/>
              </a:rPr>
              <a:t>Imaging 3.0: </a:t>
            </a:r>
            <a:r>
              <a:rPr lang="en-US" sz="2000" b="1" dirty="0" smtClean="0">
                <a:solidFill>
                  <a:srgbClr val="00446A"/>
                </a:solidFill>
                <a:latin typeface="Arial" charset="0"/>
              </a:rPr>
              <a:t>A Framework </a:t>
            </a:r>
            <a:r>
              <a:rPr lang="en-US" sz="2000" b="1" dirty="0">
                <a:solidFill>
                  <a:srgbClr val="00446A"/>
                </a:solidFill>
                <a:latin typeface="Arial" charset="0"/>
              </a:rPr>
              <a:t>f</a:t>
            </a:r>
            <a:r>
              <a:rPr lang="en-US" sz="2000" b="1" dirty="0" smtClean="0">
                <a:solidFill>
                  <a:srgbClr val="00446A"/>
                </a:solidFill>
                <a:latin typeface="Arial" charset="0"/>
              </a:rPr>
              <a:t>or Radiologists’ Future</a:t>
            </a:r>
            <a:endParaRPr lang="en-US" sz="2000" b="1" dirty="0">
              <a:solidFill>
                <a:srgbClr val="00446A"/>
              </a:solidFill>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284" y="1022031"/>
            <a:ext cx="3276600" cy="2162175"/>
          </a:xfrm>
          <a:prstGeom prst="rect">
            <a:avLst/>
          </a:prstGeom>
          <a:effectLst>
            <a:outerShdw dist="25400" dir="5400000" algn="ctr" rotWithShape="0">
              <a:schemeClr val="tx1">
                <a:lumMod val="65000"/>
                <a:lumOff val="35000"/>
              </a:schemeClr>
            </a:outerShdw>
          </a:effectLst>
        </p:spPr>
      </p:pic>
    </p:spTree>
    <p:extLst>
      <p:ext uri="{BB962C8B-B14F-4D97-AF65-F5344CB8AC3E}">
        <p14:creationId xmlns:p14="http://schemas.microsoft.com/office/powerpoint/2010/main" val="77046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imaging3.0-bckgr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lueprint-for-high-value.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doctor-bckgrnd.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and.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5-brain.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6-breast-cancer.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7-whole-body.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8-ct-scan.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91-brain.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an-only.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6862" y="2625725"/>
            <a:ext cx="4465638" cy="3609603"/>
          </a:xfrm>
          <a:prstGeom prst="rect">
            <a:avLst/>
          </a:prstGeom>
          <a:noFill/>
        </p:spPr>
        <p:txBody>
          <a:bodyPr wrap="square" lIns="51206" tIns="25603" rIns="51206" bIns="25603">
            <a:spAutoFit/>
          </a:bodyPr>
          <a:lstStyle/>
          <a:p>
            <a:pPr>
              <a:lnSpc>
                <a:spcPct val="120000"/>
              </a:lnSpc>
              <a:defRPr/>
            </a:pPr>
            <a:r>
              <a:rPr lang="en-US" sz="2400" b="1" spc="-84" dirty="0" smtClean="0">
                <a:solidFill>
                  <a:srgbClr val="00FFFF"/>
                </a:solidFill>
                <a:effectLst>
                  <a:outerShdw blurRad="50800" dist="38100" dir="2700000" algn="tl" rotWithShape="0">
                    <a:prstClr val="black">
                      <a:alpha val="40000"/>
                    </a:prstClr>
                  </a:outerShdw>
                </a:effectLst>
                <a:latin typeface="Arial"/>
                <a:cs typeface="Arial"/>
              </a:rPr>
              <a:t>Beyond Interpretations</a:t>
            </a:r>
          </a:p>
          <a:p>
            <a:pPr marL="457200" indent="-457200">
              <a:lnSpc>
                <a:spcPct val="120000"/>
              </a:lnSpc>
              <a:buFont typeface="Arial"/>
              <a:buChar char="•"/>
              <a:defRPr/>
            </a:pPr>
            <a:r>
              <a:rPr lang="en-US" sz="2200" b="1" spc="-84" dirty="0" smtClean="0">
                <a:solidFill>
                  <a:srgbClr val="00FFFF"/>
                </a:solidFill>
                <a:effectLst>
                  <a:outerShdw blurRad="50800" dist="38100" dir="2700000" algn="tl" rotWithShape="0">
                    <a:prstClr val="black">
                      <a:alpha val="40000"/>
                    </a:prstClr>
                  </a:outerShdw>
                </a:effectLst>
                <a:latin typeface="Arial"/>
                <a:cs typeface="Arial"/>
              </a:rPr>
              <a:t>Assuring Appropriateness</a:t>
            </a:r>
          </a:p>
          <a:p>
            <a:pPr marL="457200" indent="-457200">
              <a:buFont typeface="Arial"/>
              <a:buChar char="•"/>
              <a:defRPr/>
            </a:pPr>
            <a:r>
              <a:rPr lang="en-US" sz="2200" b="1" spc="-84" dirty="0" smtClean="0">
                <a:solidFill>
                  <a:srgbClr val="00FFFF"/>
                </a:solidFill>
                <a:effectLst>
                  <a:outerShdw blurRad="50800" dist="38100" dir="2700000" algn="tl" rotWithShape="0">
                    <a:prstClr val="black">
                      <a:alpha val="40000"/>
                    </a:prstClr>
                  </a:outerShdw>
                </a:effectLst>
                <a:latin typeface="Arial"/>
                <a:cs typeface="Arial"/>
              </a:rPr>
              <a:t>Documenting the Quality and Patient Safety Radiologists Provide</a:t>
            </a:r>
            <a:endParaRPr lang="en-US" sz="2200" b="1" spc="-84" dirty="0">
              <a:solidFill>
                <a:srgbClr val="00FFFF"/>
              </a:solidFill>
              <a:effectLst>
                <a:outerShdw blurRad="50800" dist="38100" dir="2700000" algn="tl" rotWithShape="0">
                  <a:prstClr val="black">
                    <a:alpha val="40000"/>
                  </a:prstClr>
                </a:outerShdw>
              </a:effectLst>
              <a:latin typeface="Arial"/>
              <a:cs typeface="Arial"/>
            </a:endParaRPr>
          </a:p>
          <a:p>
            <a:pPr marL="457200" indent="-457200">
              <a:buFont typeface="Arial"/>
              <a:buChar char="•"/>
              <a:defRPr/>
            </a:pPr>
            <a:r>
              <a:rPr lang="en-US" sz="2200" b="1" spc="-84" dirty="0" smtClean="0">
                <a:solidFill>
                  <a:srgbClr val="00FFFF"/>
                </a:solidFill>
                <a:effectLst>
                  <a:outerShdw blurRad="50800" dist="38100" dir="2700000" algn="tl" rotWithShape="0">
                    <a:prstClr val="black">
                      <a:alpha val="40000"/>
                    </a:prstClr>
                  </a:outerShdw>
                </a:effectLst>
                <a:latin typeface="Arial"/>
                <a:cs typeface="Arial"/>
              </a:rPr>
              <a:t>Actionable Reporting with Evidence-based Follow-up Recommendations</a:t>
            </a:r>
          </a:p>
          <a:p>
            <a:pPr marL="457200" indent="-457200">
              <a:buFont typeface="Arial"/>
              <a:buChar char="•"/>
              <a:defRPr/>
            </a:pPr>
            <a:r>
              <a:rPr lang="en-US" sz="2200" b="1" spc="-84" dirty="0" smtClean="0">
                <a:solidFill>
                  <a:srgbClr val="00FFFF"/>
                </a:solidFill>
                <a:effectLst>
                  <a:outerShdw blurRad="50800" dist="38100" dir="2700000" algn="tl" rotWithShape="0">
                    <a:prstClr val="black">
                      <a:alpha val="40000"/>
                    </a:prstClr>
                  </a:outerShdw>
                </a:effectLst>
                <a:latin typeface="Arial"/>
                <a:cs typeface="Arial"/>
              </a:rPr>
              <a:t>Empowered Patients</a:t>
            </a:r>
          </a:p>
          <a:p>
            <a:pPr>
              <a:defRPr/>
            </a:pPr>
            <a:endParaRPr lang="en-US" sz="2200" dirty="0"/>
          </a:p>
        </p:txBody>
      </p:sp>
      <p:pic>
        <p:nvPicPr>
          <p:cNvPr id="8" name="Picture 7" descr="2013-and-beyond.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16933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071894" y="500822"/>
            <a:ext cx="1735301" cy="1145097"/>
          </a:xfrm>
          <a:prstGeom prst="rect">
            <a:avLst/>
          </a:prstGeom>
          <a:solidFill>
            <a:schemeClr val="bg1"/>
          </a:solidFill>
        </p:spPr>
      </p:pic>
    </p:spTree>
    <p:extLst>
      <p:ext uri="{BB962C8B-B14F-4D97-AF65-F5344CB8AC3E}">
        <p14:creationId xmlns:p14="http://schemas.microsoft.com/office/powerpoint/2010/main" val="74373603"/>
      </p:ext>
    </p:extLst>
  </p:cSld>
  <p:clrMapOvr>
    <a:masterClrMapping/>
  </p:clrMapOvr>
  <p:transition spd="slow" advClick="0" advTm="2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30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nodeType="afterGroup">
                            <p:stCondLst>
                              <p:cond delay="3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3500"/>
                            </p:stCondLst>
                            <p:childTnLst>
                              <p:par>
                                <p:cTn id="21" presetID="10" presetClass="exit" presetSubtype="0" fill="hold" nodeType="afterEffect">
                                  <p:stCondLst>
                                    <p:cond delay="0"/>
                                  </p:stCondLst>
                                  <p:childTnLst>
                                    <p:animEffect transition="out" filter="fad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1000"/>
                                        <p:tgtEl>
                                          <p:spTgt spid="7">
                                            <p:txEl>
                                              <p:pRg st="0" end="0"/>
                                            </p:txEl>
                                          </p:spTgt>
                                        </p:tgtEl>
                                      </p:cBhvr>
                                    </p:animEffect>
                                  </p:childTnLst>
                                </p:cTn>
                              </p:par>
                            </p:childTnLst>
                          </p:cTn>
                        </p:par>
                        <p:par>
                          <p:cTn id="28" fill="hold" nodeType="afterGroup">
                            <p:stCondLst>
                              <p:cond delay="5500"/>
                            </p:stCondLst>
                            <p:childTnLst>
                              <p:par>
                                <p:cTn id="29" presetID="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6000"/>
                            </p:stCondLst>
                            <p:childTnLst>
                              <p:par>
                                <p:cTn id="34" presetID="10" presetClass="exit" presetSubtype="0" fill="hold" nodeType="afterEffect">
                                  <p:stCondLst>
                                    <p:cond delay="100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par>
                          <p:cTn id="37" fill="hold">
                            <p:stCondLst>
                              <p:cond delay="7500"/>
                            </p:stCondLst>
                            <p:childTnLst>
                              <p:par>
                                <p:cTn id="38" presetID="10" presetClass="entr" presetSubtype="0" fill="hold" nodeType="after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1000"/>
                                        <p:tgtEl>
                                          <p:spTgt spid="7">
                                            <p:txEl>
                                              <p:pRg st="1" end="1"/>
                                            </p:txEl>
                                          </p:spTgt>
                                        </p:tgtEl>
                                      </p:cBhvr>
                                    </p:animEffect>
                                  </p:childTnLst>
                                </p:cTn>
                              </p:par>
                            </p:childTnLst>
                          </p:cTn>
                        </p:par>
                        <p:par>
                          <p:cTn id="41" fill="hold">
                            <p:stCondLst>
                              <p:cond delay="8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9000"/>
                            </p:stCondLst>
                            <p:childTnLst>
                              <p:par>
                                <p:cTn id="47" presetID="10" presetClass="exit" presetSubtype="0" fill="hold" nodeType="afterEffect">
                                  <p:stCondLst>
                                    <p:cond delay="100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par>
                          <p:cTn id="50" fill="hold">
                            <p:stCondLst>
                              <p:cond delay="10500"/>
                            </p:stCondLst>
                            <p:childTnLst>
                              <p:par>
                                <p:cTn id="51" presetID="10" presetClass="entr" presetSubtype="0" fill="hold" nodeType="after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fade">
                                      <p:cBhvr>
                                        <p:cTn id="53" dur="1000"/>
                                        <p:tgtEl>
                                          <p:spTgt spid="7">
                                            <p:txEl>
                                              <p:pRg st="2" end="2"/>
                                            </p:txEl>
                                          </p:spTgt>
                                        </p:tgtEl>
                                      </p:cBhvr>
                                    </p:animEffect>
                                  </p:childTnLst>
                                </p:cTn>
                              </p:par>
                            </p:childTnLst>
                          </p:cTn>
                        </p:par>
                        <p:par>
                          <p:cTn id="54" fill="hold" nodeType="afterGroup">
                            <p:stCondLst>
                              <p:cond delay="11500"/>
                            </p:stCondLst>
                            <p:childTnLst>
                              <p:par>
                                <p:cTn id="55" presetID="2" presetClass="entr" presetSubtype="2"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12000"/>
                            </p:stCondLst>
                            <p:childTnLst>
                              <p:par>
                                <p:cTn id="60" presetID="10" presetClass="exit" presetSubtype="0" fill="hold" nodeType="afterEffect">
                                  <p:stCondLst>
                                    <p:cond delay="100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par>
                          <p:cTn id="63" fill="hold">
                            <p:stCondLst>
                              <p:cond delay="13500"/>
                            </p:stCondLst>
                            <p:childTnLst>
                              <p:par>
                                <p:cTn id="64" presetID="10" presetClass="entr" presetSubtype="0" fill="hold" nodeType="after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1000"/>
                                        <p:tgtEl>
                                          <p:spTgt spid="7">
                                            <p:txEl>
                                              <p:pRg st="3" end="3"/>
                                            </p:txEl>
                                          </p:spTgt>
                                        </p:tgtEl>
                                      </p:cBhvr>
                                    </p:animEffect>
                                  </p:childTnLst>
                                </p:cTn>
                              </p:par>
                            </p:childTnLst>
                          </p:cTn>
                        </p:par>
                        <p:par>
                          <p:cTn id="67" fill="hold" nodeType="afterGroup">
                            <p:stCondLst>
                              <p:cond delay="14500"/>
                            </p:stCondLst>
                            <p:childTnLst>
                              <p:par>
                                <p:cTn id="68" presetID="2" presetClass="entr" presetSubtype="2"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15000"/>
                            </p:stCondLst>
                            <p:childTnLst>
                              <p:par>
                                <p:cTn id="73" presetID="10" presetClass="exit" presetSubtype="0" fill="hold" nodeType="afterEffect">
                                  <p:stCondLst>
                                    <p:cond delay="1000"/>
                                  </p:stCondLst>
                                  <p:childTnLst>
                                    <p:animEffect transition="out" filter="fade">
                                      <p:cBhvr>
                                        <p:cTn id="74" dur="500"/>
                                        <p:tgtEl>
                                          <p:spTgt spid="16"/>
                                        </p:tgtEl>
                                      </p:cBhvr>
                                    </p:animEffect>
                                    <p:set>
                                      <p:cBhvr>
                                        <p:cTn id="75" dur="1" fill="hold">
                                          <p:stCondLst>
                                            <p:cond delay="499"/>
                                          </p:stCondLst>
                                        </p:cTn>
                                        <p:tgtEl>
                                          <p:spTgt spid="16"/>
                                        </p:tgtEl>
                                        <p:attrNameLst>
                                          <p:attrName>style.visibility</p:attrName>
                                        </p:attrNameLst>
                                      </p:cBhvr>
                                      <p:to>
                                        <p:strVal val="hidden"/>
                                      </p:to>
                                    </p:set>
                                  </p:childTnLst>
                                </p:cTn>
                              </p:par>
                            </p:childTnLst>
                          </p:cTn>
                        </p:par>
                        <p:par>
                          <p:cTn id="76" fill="hold">
                            <p:stCondLst>
                              <p:cond delay="16500"/>
                            </p:stCondLst>
                            <p:childTnLst>
                              <p:par>
                                <p:cTn id="77" presetID="10" presetClass="entr" presetSubtype="0" fill="hold" nodeType="after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fade">
                                      <p:cBhvr>
                                        <p:cTn id="79" dur="1000"/>
                                        <p:tgtEl>
                                          <p:spTgt spid="7">
                                            <p:txEl>
                                              <p:pRg st="4" end="4"/>
                                            </p:txEl>
                                          </p:spTgt>
                                        </p:tgtEl>
                                      </p:cBhvr>
                                    </p:animEffect>
                                  </p:childTnLst>
                                </p:cTn>
                              </p:par>
                            </p:childTnLst>
                          </p:cTn>
                        </p:par>
                        <p:par>
                          <p:cTn id="80" fill="hold" nodeType="afterGroup">
                            <p:stCondLst>
                              <p:cond delay="17500"/>
                            </p:stCondLst>
                            <p:childTnLst>
                              <p:par>
                                <p:cTn id="81" presetID="2" presetClass="entr" presetSubtype="2"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1+#ppt_w/2"/>
                                          </p:val>
                                        </p:tav>
                                        <p:tav tm="100000">
                                          <p:val>
                                            <p:strVal val="#ppt_x"/>
                                          </p:val>
                                        </p:tav>
                                      </p:tavLst>
                                    </p:anim>
                                    <p:anim calcmode="lin" valueType="num">
                                      <p:cBhvr additive="base">
                                        <p:cTn id="84" dur="500" fill="hold"/>
                                        <p:tgtEl>
                                          <p:spTgt spid="17"/>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18000"/>
                            </p:stCondLst>
                            <p:childTnLst>
                              <p:par>
                                <p:cTn id="86" presetID="10" presetClass="exit" presetSubtype="0" fill="hold" nodeType="afterEffect">
                                  <p:stCondLst>
                                    <p:cond delay="1000"/>
                                  </p:st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childTnLst>
                          </p:cTn>
                        </p:par>
                        <p:par>
                          <p:cTn id="89" fill="hold" nodeType="afterGroup">
                            <p:stCondLst>
                              <p:cond delay="19500"/>
                            </p:stCondLst>
                            <p:childTnLst>
                              <p:par>
                                <p:cTn id="90" presetID="42" presetClass="entr" presetSubtype="0" fill="hold"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fade">
                                      <p:cBhvr>
                                        <p:cTn id="92" dur="1000"/>
                                        <p:tgtEl>
                                          <p:spTgt spid="8"/>
                                        </p:tgtEl>
                                      </p:cBhvr>
                                    </p:animEffect>
                                    <p:anim calcmode="lin" valueType="num">
                                      <p:cBhvr>
                                        <p:cTn id="93" dur="1000" fill="hold"/>
                                        <p:tgtEl>
                                          <p:spTgt spid="8"/>
                                        </p:tgtEl>
                                        <p:attrNameLst>
                                          <p:attrName>ppt_x</p:attrName>
                                        </p:attrNameLst>
                                      </p:cBhvr>
                                      <p:tavLst>
                                        <p:tav tm="0">
                                          <p:val>
                                            <p:strVal val="#ppt_x"/>
                                          </p:val>
                                        </p:tav>
                                        <p:tav tm="100000">
                                          <p:val>
                                            <p:strVal val="#ppt_x"/>
                                          </p:val>
                                        </p:tav>
                                      </p:tavLst>
                                    </p:anim>
                                    <p:anim calcmode="lin" valueType="num">
                                      <p:cBhvr>
                                        <p:cTn id="9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9763" y="1790700"/>
            <a:ext cx="8039100" cy="3895066"/>
          </a:xfrm>
          <a:prstGeom prst="rect">
            <a:avLst/>
          </a:prstGeom>
          <a:noFill/>
        </p:spPr>
        <p:txBody>
          <a:bodyPr wrap="square" lIns="51206" tIns="25603" rIns="51206" bIns="25603">
            <a:spAutoFit/>
          </a:bodyPr>
          <a:lstStyle/>
          <a:p>
            <a:pPr marL="457200" indent="-457200">
              <a:lnSpc>
                <a:spcPct val="150000"/>
              </a:lnSpc>
              <a:buFont typeface="Arial"/>
              <a:buChar char="•"/>
              <a:defRPr/>
            </a:pPr>
            <a:r>
              <a:rPr lang="en-US" sz="2400" b="1" spc="-84" dirty="0" smtClean="0">
                <a:solidFill>
                  <a:srgbClr val="00FFFF"/>
                </a:solidFill>
                <a:effectLst>
                  <a:outerShdw blurRad="50800" dist="38100" dir="2700000" algn="tl" rotWithShape="0">
                    <a:prstClr val="black">
                      <a:alpha val="40000"/>
                    </a:prstClr>
                  </a:outerShdw>
                </a:effectLst>
                <a:latin typeface="Arial"/>
                <a:cs typeface="Arial"/>
              </a:rPr>
              <a:t>Maximize radiologists’ value</a:t>
            </a:r>
          </a:p>
          <a:p>
            <a:pPr>
              <a:lnSpc>
                <a:spcPct val="150000"/>
              </a:lnSpc>
              <a:defRPr/>
            </a:pPr>
            <a:endParaRPr lang="en-US" sz="2400" b="1" spc="-84" dirty="0" smtClean="0">
              <a:solidFill>
                <a:srgbClr val="00FFFF"/>
              </a:solidFill>
              <a:effectLst>
                <a:outerShdw blurRad="50800" dist="38100" dir="2700000" algn="tl" rotWithShape="0">
                  <a:prstClr val="black">
                    <a:alpha val="40000"/>
                  </a:prstClr>
                </a:outerShdw>
              </a:effectLst>
              <a:latin typeface="Arial"/>
              <a:cs typeface="Arial"/>
            </a:endParaRPr>
          </a:p>
          <a:p>
            <a:pPr marL="457200" indent="-457200">
              <a:buFont typeface="Arial"/>
              <a:buChar char="•"/>
              <a:defRPr/>
            </a:pPr>
            <a:r>
              <a:rPr lang="en-US" sz="2400" b="1" spc="-84" dirty="0" smtClean="0">
                <a:solidFill>
                  <a:srgbClr val="00FFFF"/>
                </a:solidFill>
                <a:effectLst>
                  <a:outerShdw blurRad="50800" dist="38100" dir="2700000" algn="tl" rotWithShape="0">
                    <a:prstClr val="black">
                      <a:alpha val="40000"/>
                    </a:prstClr>
                  </a:outerShdw>
                </a:effectLst>
                <a:latin typeface="Arial"/>
                <a:cs typeface="Arial"/>
              </a:rPr>
              <a:t>Collaborate with other physicians to improve </a:t>
            </a:r>
            <a:r>
              <a:rPr lang="en-US" sz="2400" b="1" spc="-84" dirty="0">
                <a:solidFill>
                  <a:srgbClr val="00FFFF"/>
                </a:solidFill>
                <a:effectLst>
                  <a:outerShdw blurRad="50800" dist="38100" dir="2700000" algn="tl" rotWithShape="0">
                    <a:prstClr val="black">
                      <a:alpha val="40000"/>
                    </a:prstClr>
                  </a:outerShdw>
                </a:effectLst>
                <a:latin typeface="Arial"/>
                <a:cs typeface="Arial"/>
              </a:rPr>
              <a:t>i</a:t>
            </a:r>
            <a:r>
              <a:rPr lang="en-US" sz="2400" b="1" spc="-84" dirty="0" smtClean="0">
                <a:solidFill>
                  <a:srgbClr val="00FFFF"/>
                </a:solidFill>
                <a:effectLst>
                  <a:outerShdw blurRad="50800" dist="38100" dir="2700000" algn="tl" rotWithShape="0">
                    <a:prstClr val="black">
                      <a:alpha val="40000"/>
                    </a:prstClr>
                  </a:outerShdw>
                </a:effectLst>
                <a:latin typeface="Arial"/>
                <a:cs typeface="Arial"/>
              </a:rPr>
              <a:t>maging care</a:t>
            </a:r>
          </a:p>
          <a:p>
            <a:pPr marL="457200" indent="-457200">
              <a:buFont typeface="Arial"/>
              <a:buChar char="•"/>
              <a:defRPr/>
            </a:pPr>
            <a:endParaRPr lang="en-US" sz="2400" b="1" spc="-84" dirty="0" smtClean="0">
              <a:solidFill>
                <a:srgbClr val="00FFFF"/>
              </a:solidFill>
              <a:effectLst>
                <a:outerShdw blurRad="50800" dist="38100" dir="2700000" algn="tl" rotWithShape="0">
                  <a:prstClr val="black">
                    <a:alpha val="40000"/>
                  </a:prstClr>
                </a:outerShdw>
              </a:effectLst>
              <a:latin typeface="Arial"/>
              <a:cs typeface="Arial"/>
            </a:endParaRPr>
          </a:p>
          <a:p>
            <a:pPr marL="457200" indent="-457200">
              <a:buFont typeface="Arial"/>
              <a:buChar char="•"/>
              <a:defRPr/>
            </a:pPr>
            <a:r>
              <a:rPr lang="en-US" sz="2400" b="1" spc="-84" dirty="0" smtClean="0">
                <a:solidFill>
                  <a:srgbClr val="00FFFF"/>
                </a:solidFill>
                <a:effectLst>
                  <a:outerShdw blurRad="50800" dist="38100" dir="2700000" algn="tl" rotWithShape="0">
                    <a:prstClr val="black">
                      <a:alpha val="40000"/>
                    </a:prstClr>
                  </a:outerShdw>
                </a:effectLst>
                <a:latin typeface="Arial"/>
                <a:cs typeface="Arial"/>
              </a:rPr>
              <a:t>Empower patients</a:t>
            </a:r>
          </a:p>
          <a:p>
            <a:pPr marL="457200" indent="-457200">
              <a:buFont typeface="Arial"/>
              <a:buChar char="•"/>
              <a:defRPr/>
            </a:pPr>
            <a:endParaRPr lang="en-US" sz="2400" b="1" spc="-84" dirty="0" smtClean="0">
              <a:solidFill>
                <a:srgbClr val="00FFFF"/>
              </a:solidFill>
              <a:effectLst>
                <a:outerShdw blurRad="50800" dist="38100" dir="2700000" algn="tl" rotWithShape="0">
                  <a:prstClr val="black">
                    <a:alpha val="40000"/>
                  </a:prstClr>
                </a:outerShdw>
              </a:effectLst>
              <a:latin typeface="Arial"/>
              <a:cs typeface="Arial"/>
            </a:endParaRPr>
          </a:p>
          <a:p>
            <a:pPr marL="457200" indent="-457200">
              <a:buFont typeface="Arial"/>
              <a:buChar char="•"/>
              <a:defRPr/>
            </a:pPr>
            <a:r>
              <a:rPr lang="en-US" sz="2400" b="1" spc="-84" dirty="0" smtClean="0">
                <a:solidFill>
                  <a:srgbClr val="00FFFF"/>
                </a:solidFill>
                <a:effectLst>
                  <a:outerShdw blurRad="50800" dist="38100" dir="2700000" algn="tl" rotWithShape="0">
                    <a:prstClr val="black">
                      <a:alpha val="40000"/>
                    </a:prstClr>
                  </a:outerShdw>
                </a:effectLst>
                <a:latin typeface="Arial"/>
                <a:cs typeface="Arial"/>
              </a:rPr>
              <a:t>Change the discussion in Washington</a:t>
            </a:r>
          </a:p>
          <a:p>
            <a:pPr marL="457200" indent="-457200">
              <a:lnSpc>
                <a:spcPct val="130000"/>
              </a:lnSpc>
              <a:buFont typeface="Arial"/>
              <a:buChar char="•"/>
              <a:defRPr/>
            </a:pPr>
            <a:endParaRPr lang="en-US" sz="27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71894" y="500822"/>
            <a:ext cx="1735301" cy="1145097"/>
          </a:xfrm>
          <a:prstGeom prst="rect">
            <a:avLst/>
          </a:prstGeom>
          <a:solidFill>
            <a:schemeClr val="bg1"/>
          </a:solidFill>
        </p:spPr>
      </p:pic>
    </p:spTree>
    <p:extLst>
      <p:ext uri="{BB962C8B-B14F-4D97-AF65-F5344CB8AC3E}">
        <p14:creationId xmlns:p14="http://schemas.microsoft.com/office/powerpoint/2010/main" val="827999763"/>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000"/>
                                        <p:tgtEl>
                                          <p:spTgt spid="2">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873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7013" y="2120900"/>
            <a:ext cx="8672512" cy="2732088"/>
          </a:xfrm>
          <a:prstGeom prst="rect">
            <a:avLst/>
          </a:prstGeom>
          <a:noFill/>
        </p:spPr>
        <p:txBody>
          <a:bodyPr lIns="51206" tIns="25603" rIns="51206" bIns="25603">
            <a:spAutoFit/>
          </a:bodyPr>
          <a:lstStyle/>
          <a:p>
            <a:pPr algn="ctr">
              <a:lnSpc>
                <a:spcPct val="130000"/>
              </a:lnSpc>
              <a:defRPr/>
            </a:pPr>
            <a:r>
              <a:rPr lang="en-US" sz="2700" b="1" spc="-84" dirty="0">
                <a:solidFill>
                  <a:srgbClr val="00FFFF"/>
                </a:solidFill>
                <a:effectLst>
                  <a:outerShdw blurRad="50800" dist="38100" dir="2700000" algn="tl" rotWithShape="0">
                    <a:prstClr val="black">
                      <a:alpha val="40000"/>
                    </a:prstClr>
                  </a:outerShdw>
                </a:effectLst>
                <a:latin typeface="Arial"/>
                <a:cs typeface="Arial"/>
              </a:rPr>
              <a:t>Leveraging radiologists’ tools and expertise to</a:t>
            </a:r>
            <a:br>
              <a:rPr lang="en-US" sz="2700" b="1" spc="-84" dirty="0">
                <a:solidFill>
                  <a:srgbClr val="00FFFF"/>
                </a:solidFill>
                <a:effectLst>
                  <a:outerShdw blurRad="50800" dist="38100" dir="2700000" algn="tl" rotWithShape="0">
                    <a:prstClr val="black">
                      <a:alpha val="40000"/>
                    </a:prstClr>
                  </a:outerShdw>
                </a:effectLst>
                <a:latin typeface="Arial"/>
                <a:cs typeface="Arial"/>
              </a:rPr>
            </a:br>
            <a:r>
              <a:rPr lang="en-US" sz="2700" b="1" spc="-84" dirty="0">
                <a:solidFill>
                  <a:srgbClr val="00FFFF"/>
                </a:solidFill>
                <a:effectLst>
                  <a:outerShdw blurRad="50800" dist="38100" dir="2700000" algn="tl" rotWithShape="0">
                    <a:prstClr val="black">
                      <a:alpha val="40000"/>
                    </a:prstClr>
                  </a:outerShdw>
                </a:effectLst>
                <a:latin typeface="Arial"/>
                <a:cs typeface="Arial"/>
              </a:rPr>
              <a:t>optimize patient care from the time imaging is</a:t>
            </a:r>
            <a:br>
              <a:rPr lang="en-US" sz="2700" b="1" spc="-84" dirty="0">
                <a:solidFill>
                  <a:srgbClr val="00FFFF"/>
                </a:solidFill>
                <a:effectLst>
                  <a:outerShdw blurRad="50800" dist="38100" dir="2700000" algn="tl" rotWithShape="0">
                    <a:prstClr val="black">
                      <a:alpha val="40000"/>
                    </a:prstClr>
                  </a:outerShdw>
                </a:effectLst>
                <a:latin typeface="Arial"/>
                <a:cs typeface="Arial"/>
              </a:rPr>
            </a:br>
            <a:r>
              <a:rPr lang="en-US" sz="2700" b="1" spc="-84" dirty="0">
                <a:solidFill>
                  <a:srgbClr val="00FFFF"/>
                </a:solidFill>
                <a:effectLst>
                  <a:outerShdw blurRad="50800" dist="38100" dir="2700000" algn="tl" rotWithShape="0">
                    <a:prstClr val="black">
                      <a:alpha val="40000"/>
                    </a:prstClr>
                  </a:outerShdw>
                </a:effectLst>
                <a:latin typeface="Arial"/>
                <a:cs typeface="Arial"/>
              </a:rPr>
              <a:t>first considered until referring physicians and patients</a:t>
            </a:r>
            <a:br>
              <a:rPr lang="en-US" sz="2700" b="1" spc="-84" dirty="0">
                <a:solidFill>
                  <a:srgbClr val="00FFFF"/>
                </a:solidFill>
                <a:effectLst>
                  <a:outerShdw blurRad="50800" dist="38100" dir="2700000" algn="tl" rotWithShape="0">
                    <a:prstClr val="black">
                      <a:alpha val="40000"/>
                    </a:prstClr>
                  </a:outerShdw>
                </a:effectLst>
                <a:latin typeface="Arial"/>
                <a:cs typeface="Arial"/>
              </a:rPr>
            </a:br>
            <a:r>
              <a:rPr lang="en-US" sz="2700" b="1" spc="-84" dirty="0">
                <a:solidFill>
                  <a:srgbClr val="00FFFF"/>
                </a:solidFill>
                <a:effectLst>
                  <a:outerShdw blurRad="50800" dist="38100" dir="2700000" algn="tl" rotWithShape="0">
                    <a:prstClr val="black">
                      <a:alpha val="40000"/>
                    </a:prstClr>
                  </a:outerShdw>
                </a:effectLst>
                <a:latin typeface="Arial"/>
                <a:cs typeface="Arial"/>
              </a:rPr>
              <a:t>fully understand the imaging results and </a:t>
            </a:r>
            <a:r>
              <a:rPr lang="en-US" sz="2700" b="1" spc="-84" dirty="0" smtClean="0">
                <a:solidFill>
                  <a:srgbClr val="00FFFF"/>
                </a:solidFill>
                <a:effectLst>
                  <a:outerShdw blurRad="50800" dist="38100" dir="2700000" algn="tl" rotWithShape="0">
                    <a:prstClr val="black">
                      <a:alpha val="40000"/>
                    </a:prstClr>
                  </a:outerShdw>
                </a:effectLst>
                <a:latin typeface="Arial"/>
                <a:cs typeface="Arial"/>
              </a:rPr>
              <a:t>recommendations.</a:t>
            </a:r>
            <a:endParaRPr lang="en-US" sz="2700" b="1" spc="-84" dirty="0">
              <a:solidFill>
                <a:srgbClr val="00FFFF"/>
              </a:solidFill>
              <a:effectLst>
                <a:outerShdw blurRad="50800" dist="38100" dir="2700000" algn="tl" rotWithShape="0">
                  <a:prstClr val="black">
                    <a:alpha val="40000"/>
                  </a:prstClr>
                </a:outerShdw>
              </a:effectLst>
              <a:latin typeface="Arial"/>
              <a:cs typeface="Aria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71894" y="500822"/>
            <a:ext cx="1735301" cy="1145097"/>
          </a:xfrm>
          <a:prstGeom prst="rect">
            <a:avLst/>
          </a:prstGeom>
          <a:solidFill>
            <a:schemeClr val="bg1"/>
          </a:solidFill>
        </p:spPr>
      </p:pic>
    </p:spTree>
    <p:extLst>
      <p:ext uri="{BB962C8B-B14F-4D97-AF65-F5344CB8AC3E}">
        <p14:creationId xmlns:p14="http://schemas.microsoft.com/office/powerpoint/2010/main" val="2757778109"/>
      </p:ext>
    </p:extLst>
  </p:cSld>
  <p:clrMapOvr>
    <a:masterClrMapping/>
  </p:clrMapOvr>
  <p:transition spd="med" advClick="0" advTm="1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000"/>
                                        <p:tgtEl>
                                          <p:spTgt spid="2">
                                            <p:txEl>
                                              <p:pRg st="0" end="0"/>
                                            </p:txEl>
                                          </p:spTgt>
                                        </p:tgtEl>
                                      </p:cBhvr>
                                    </p:animEffect>
                                  </p:childTnLst>
                                </p:cTn>
                              </p:par>
                            </p:childTnLst>
                          </p:cTn>
                        </p:par>
                        <p:par>
                          <p:cTn id="8" fill="hold" nodeType="afterGroup">
                            <p:stCondLst>
                              <p:cond delay="3000"/>
                            </p:stCondLst>
                            <p:childTnLst>
                              <p:par>
                                <p:cTn id="9" presetID="10" presetClass="exit" presetSubtype="0" fill="hold" nodeType="afterEffect">
                                  <p:stCondLst>
                                    <p:cond delay="10000"/>
                                  </p:stCondLst>
                                  <p:childTnLst>
                                    <p:animEffect transition="out" filter="fade">
                                      <p:cBhvr>
                                        <p:cTn id="10" dur="3000"/>
                                        <p:tgtEl>
                                          <p:spTgt spid="2">
                                            <p:txEl>
                                              <p:pRg st="0" end="0"/>
                                            </p:txEl>
                                          </p:spTgt>
                                        </p:tgtEl>
                                      </p:cBhvr>
                                    </p:animEffect>
                                    <p:set>
                                      <p:cBhvr>
                                        <p:cTn id="11" dur="1" fill="hold">
                                          <p:stCondLst>
                                            <p:cond delay="2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t>What’s Driving Imaging 3.0?</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909" y="1684300"/>
            <a:ext cx="5878933" cy="3879412"/>
          </a:xfrm>
          <a:prstGeom prst="rect">
            <a:avLst/>
          </a:prstGeom>
          <a:effectLst>
            <a:outerShdw dist="25400" dir="5400000" algn="ctr" rotWithShape="0">
              <a:schemeClr val="tx1">
                <a:lumMod val="65000"/>
                <a:lumOff val="35000"/>
              </a:schemeClr>
            </a:outerShdw>
          </a:effectLst>
        </p:spPr>
      </p:pic>
    </p:spTree>
    <p:extLst>
      <p:ext uri="{BB962C8B-B14F-4D97-AF65-F5344CB8AC3E}">
        <p14:creationId xmlns:p14="http://schemas.microsoft.com/office/powerpoint/2010/main" val="306133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t>US </a:t>
            </a:r>
            <a:r>
              <a:rPr lang="en-US" dirty="0" smtClean="0"/>
              <a:t>health care </a:t>
            </a:r>
            <a:r>
              <a:rPr lang="en-US" dirty="0"/>
              <a:t>represents 17% of the GDP</a:t>
            </a:r>
          </a:p>
          <a:p>
            <a:r>
              <a:rPr lang="en-US" dirty="0"/>
              <a:t>Cost is a primary concern for policy makers</a:t>
            </a:r>
          </a:p>
          <a:p>
            <a:r>
              <a:rPr lang="en-US" dirty="0"/>
              <a:t>CMS </a:t>
            </a:r>
            <a:r>
              <a:rPr lang="en-US" dirty="0" smtClean="0"/>
              <a:t>is exploring fee</a:t>
            </a:r>
            <a:r>
              <a:rPr lang="en-US" dirty="0"/>
              <a:t>-for</a:t>
            </a:r>
            <a:r>
              <a:rPr lang="en-US" dirty="0" smtClean="0"/>
              <a:t>-service (FFS) alternatives</a:t>
            </a:r>
            <a:endParaRPr lang="en-US" dirty="0"/>
          </a:p>
          <a:p>
            <a:pPr lvl="1"/>
            <a:r>
              <a:rPr lang="en-US" dirty="0"/>
              <a:t>Episodes of Care: Bundled Payments</a:t>
            </a:r>
          </a:p>
          <a:p>
            <a:pPr lvl="1"/>
            <a:r>
              <a:rPr lang="en-US" dirty="0"/>
              <a:t>Population Health: Accountable Care Organizations</a:t>
            </a:r>
          </a:p>
          <a:p>
            <a:r>
              <a:rPr lang="en-US" dirty="0"/>
              <a:t>Shifting </a:t>
            </a:r>
            <a:r>
              <a:rPr lang="en-US" dirty="0" smtClean="0"/>
              <a:t>risk </a:t>
            </a:r>
            <a:r>
              <a:rPr lang="en-US" dirty="0"/>
              <a:t>from payers to providers</a:t>
            </a:r>
          </a:p>
          <a:p>
            <a:pPr lvl="1"/>
            <a:r>
              <a:rPr lang="en-US" dirty="0"/>
              <a:t>Extending risk to service lines, such as imaging</a:t>
            </a:r>
          </a:p>
          <a:p>
            <a:pPr lvl="1"/>
            <a:r>
              <a:rPr lang="en-US" dirty="0"/>
              <a:t>Monitoring and reporting Meaningful </a:t>
            </a:r>
            <a:r>
              <a:rPr lang="en-US" dirty="0" smtClean="0"/>
              <a:t>Use</a:t>
            </a:r>
            <a:endParaRPr lang="en-US" dirty="0"/>
          </a:p>
        </p:txBody>
      </p:sp>
      <p:sp>
        <p:nvSpPr>
          <p:cNvPr id="2" name="Title 1"/>
          <p:cNvSpPr>
            <a:spLocks noGrp="1"/>
          </p:cNvSpPr>
          <p:nvPr>
            <p:ph type="title"/>
          </p:nvPr>
        </p:nvSpPr>
        <p:spPr/>
        <p:txBody>
          <a:bodyPr/>
          <a:lstStyle/>
          <a:p>
            <a:r>
              <a:rPr lang="en-US" dirty="0" smtClean="0"/>
              <a:t>Health Care Reform</a:t>
            </a:r>
            <a:endParaRPr lang="en-US" dirty="0"/>
          </a:p>
        </p:txBody>
      </p:sp>
      <p:sp>
        <p:nvSpPr>
          <p:cNvPr id="4" name="TextBox 3"/>
          <p:cNvSpPr txBox="1"/>
          <p:nvPr/>
        </p:nvSpPr>
        <p:spPr>
          <a:xfrm>
            <a:off x="769269" y="4956174"/>
            <a:ext cx="7746081" cy="892552"/>
          </a:xfrm>
          <a:prstGeom prst="rect">
            <a:avLst/>
          </a:prstGeom>
          <a:noFill/>
        </p:spPr>
        <p:txBody>
          <a:bodyPr wrap="square" rtlCol="0">
            <a:spAutoFit/>
          </a:bodyPr>
          <a:lstStyle/>
          <a:p>
            <a:pPr algn="ctr"/>
            <a:r>
              <a:rPr lang="en-US" sz="2600" dirty="0" smtClean="0">
                <a:solidFill>
                  <a:srgbClr val="00446A"/>
                </a:solidFill>
                <a:latin typeface="Arial"/>
                <a:cs typeface="Arial"/>
              </a:rPr>
              <a:t>Until there are alternative payment systems, FFS payment cuts are the way to control spending.</a:t>
            </a:r>
            <a:endParaRPr lang="en-US" sz="2600" dirty="0">
              <a:solidFill>
                <a:srgbClr val="00446A"/>
              </a:solidFill>
              <a:latin typeface="Arial"/>
              <a:cs typeface="Arial"/>
            </a:endParaRPr>
          </a:p>
        </p:txBody>
      </p:sp>
    </p:spTree>
    <p:extLst>
      <p:ext uri="{BB962C8B-B14F-4D97-AF65-F5344CB8AC3E}">
        <p14:creationId xmlns:p14="http://schemas.microsoft.com/office/powerpoint/2010/main" val="299628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Specialist Payments vs. Primary Care</a:t>
            </a:r>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82359" y="1533692"/>
            <a:ext cx="6376108" cy="484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3"/>
          <p:cNvSpPr txBox="1">
            <a:spLocks/>
          </p:cNvSpPr>
          <p:nvPr/>
        </p:nvSpPr>
        <p:spPr>
          <a:xfrm>
            <a:off x="-2313728" y="6013397"/>
            <a:ext cx="6268158" cy="30480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457200" rtl="0" eaLnBrk="1" latinLnBrk="0" hangingPunct="1">
              <a:defRPr sz="12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t>Frist W, et al. Report of NCPPR, 2013.</a:t>
            </a:r>
            <a:endParaRPr lang="en-US" dirty="0"/>
          </a:p>
        </p:txBody>
      </p:sp>
    </p:spTree>
    <p:extLst>
      <p:ext uri="{BB962C8B-B14F-4D97-AF65-F5344CB8AC3E}">
        <p14:creationId xmlns:p14="http://schemas.microsoft.com/office/powerpoint/2010/main" val="252354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dirty="0" smtClean="0"/>
              <a:t>Our Current Imaging Culture</a:t>
            </a:r>
            <a:endParaRPr lang="en-US" dirty="0"/>
          </a:p>
        </p:txBody>
      </p:sp>
      <p:sp>
        <p:nvSpPr>
          <p:cNvPr id="3" name="Content Placeholder 2"/>
          <p:cNvSpPr>
            <a:spLocks noGrp="1"/>
          </p:cNvSpPr>
          <p:nvPr>
            <p:ph idx="1"/>
          </p:nvPr>
        </p:nvSpPr>
        <p:spPr>
          <a:xfrm>
            <a:off x="457200" y="1428193"/>
            <a:ext cx="8229600" cy="4913838"/>
          </a:xfrm>
        </p:spPr>
        <p:txBody>
          <a:bodyPr/>
          <a:lstStyle/>
          <a:p>
            <a:r>
              <a:rPr lang="en-US" dirty="0" smtClean="0"/>
              <a:t>Payment models have driven our practice patterns</a:t>
            </a:r>
          </a:p>
          <a:p>
            <a:pPr lvl="1"/>
            <a:r>
              <a:rPr lang="en-US" dirty="0" smtClean="0"/>
              <a:t>Fee-for-service has incentivized volume</a:t>
            </a:r>
          </a:p>
          <a:p>
            <a:pPr lvl="1"/>
            <a:r>
              <a:rPr lang="en-US" dirty="0" smtClean="0"/>
              <a:t>Fee-for-service is neutral on value</a:t>
            </a:r>
          </a:p>
          <a:p>
            <a:endParaRPr lang="en-US" dirty="0" smtClean="0"/>
          </a:p>
          <a:p>
            <a:r>
              <a:rPr lang="en-US" dirty="0" smtClean="0"/>
              <a:t>Our practice patterns have driven technology development</a:t>
            </a:r>
          </a:p>
          <a:p>
            <a:pPr lvl="1"/>
            <a:r>
              <a:rPr lang="en-US" dirty="0" smtClean="0"/>
              <a:t>Maximizing productivity and volume</a:t>
            </a:r>
          </a:p>
          <a:p>
            <a:endParaRPr lang="en-US" dirty="0"/>
          </a:p>
        </p:txBody>
      </p:sp>
    </p:spTree>
    <p:extLst>
      <p:ext uri="{BB962C8B-B14F-4D97-AF65-F5344CB8AC3E}">
        <p14:creationId xmlns:p14="http://schemas.microsoft.com/office/powerpoint/2010/main" val="108863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Technology Tools</a:t>
            </a:r>
            <a:endParaRPr lang="en-US" dirty="0"/>
          </a:p>
        </p:txBody>
      </p:sp>
      <p:sp>
        <p:nvSpPr>
          <p:cNvPr id="3" name="Content Placeholder 2"/>
          <p:cNvSpPr>
            <a:spLocks noGrp="1"/>
          </p:cNvSpPr>
          <p:nvPr>
            <p:ph idx="1"/>
          </p:nvPr>
        </p:nvSpPr>
        <p:spPr>
          <a:xfrm>
            <a:off x="5052581" y="3479046"/>
            <a:ext cx="1270049" cy="1974220"/>
          </a:xfrm>
        </p:spPr>
        <p:txBody>
          <a:bodyPr/>
          <a:lstStyle/>
          <a:p>
            <a:pPr marL="0" indent="0">
              <a:buNone/>
            </a:pPr>
            <a:endParaRPr lang="en-US" dirty="0"/>
          </a:p>
        </p:txBody>
      </p:sp>
      <p:sp>
        <p:nvSpPr>
          <p:cNvPr id="2" name="TextBox 1"/>
          <p:cNvSpPr txBox="1"/>
          <p:nvPr/>
        </p:nvSpPr>
        <p:spPr>
          <a:xfrm>
            <a:off x="958850" y="5864009"/>
            <a:ext cx="7194550" cy="523220"/>
          </a:xfrm>
          <a:prstGeom prst="rect">
            <a:avLst/>
          </a:prstGeom>
          <a:noFill/>
        </p:spPr>
        <p:txBody>
          <a:bodyPr wrap="square" rtlCol="0">
            <a:spAutoFit/>
          </a:bodyPr>
          <a:lstStyle/>
          <a:p>
            <a:pPr algn="ctr"/>
            <a:r>
              <a:rPr lang="en-US" sz="2800" b="1" cap="small" dirty="0" smtClean="0"/>
              <a:t>Focus On The Interpretation</a:t>
            </a:r>
            <a:endParaRPr lang="en-US" sz="2800" b="1" cap="small"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68853" y="1447971"/>
            <a:ext cx="6460060" cy="4299098"/>
          </a:xfrm>
          <a:prstGeom prst="rect">
            <a:avLst/>
          </a:prstGeom>
          <a:ln>
            <a:solidFill>
              <a:schemeClr val="accent1"/>
            </a:solidFill>
          </a:ln>
        </p:spPr>
      </p:pic>
    </p:spTree>
    <p:extLst>
      <p:ext uri="{BB962C8B-B14F-4D97-AF65-F5344CB8AC3E}">
        <p14:creationId xmlns:p14="http://schemas.microsoft.com/office/powerpoint/2010/main" val="3116852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3000"/>
          </a:blip>
          <a:stretch>
            <a:fillRect/>
          </a:stretch>
        </p:blipFill>
        <p:spPr>
          <a:xfrm>
            <a:off x="470262" y="480714"/>
            <a:ext cx="8719457" cy="6395573"/>
          </a:xfrm>
          <a:prstGeom prst="rect">
            <a:avLst/>
          </a:prstGeom>
        </p:spPr>
      </p:pic>
      <p:sp>
        <p:nvSpPr>
          <p:cNvPr id="2" name="Title 1"/>
          <p:cNvSpPr>
            <a:spLocks noGrp="1"/>
          </p:cNvSpPr>
          <p:nvPr>
            <p:ph type="title"/>
          </p:nvPr>
        </p:nvSpPr>
        <p:spPr/>
        <p:txBody>
          <a:bodyPr/>
          <a:lstStyle/>
          <a:p>
            <a:r>
              <a:rPr lang="en-US" dirty="0" smtClean="0"/>
              <a:t>Presence                       </a:t>
            </a:r>
            <a:endParaRPr lang="en-US" dirty="0"/>
          </a:p>
        </p:txBody>
      </p:sp>
      <p:sp>
        <p:nvSpPr>
          <p:cNvPr id="6" name="Rectangle 3"/>
          <p:cNvSpPr txBox="1">
            <a:spLocks noChangeArrowheads="1"/>
          </p:cNvSpPr>
          <p:nvPr/>
        </p:nvSpPr>
        <p:spPr bwMode="auto">
          <a:xfrm>
            <a:off x="525206" y="1355233"/>
            <a:ext cx="7772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2400" b="1" dirty="0" smtClean="0">
                <a:latin typeface="Arial" charset="0"/>
                <a:ea typeface="MS PGothic" charset="0"/>
              </a:rPr>
              <a:t>How Radiologists Are Perceived</a:t>
            </a:r>
          </a:p>
          <a:p>
            <a:pPr eaLnBrk="1" hangingPunct="1">
              <a:buClr>
                <a:srgbClr val="92D050"/>
              </a:buClr>
              <a:buFont typeface="Wingdings" pitchFamily="2" charset="2"/>
              <a:buChar char="§"/>
            </a:pPr>
            <a:r>
              <a:rPr lang="en-US" sz="2400" dirty="0" smtClean="0">
                <a:latin typeface="Arial" charset="0"/>
                <a:ea typeface="MS PGothic" charset="0"/>
              </a:rPr>
              <a:t>The public may not realize radiologists are physicians</a:t>
            </a:r>
          </a:p>
          <a:p>
            <a:pPr eaLnBrk="1" hangingPunct="1">
              <a:buClr>
                <a:srgbClr val="92D050"/>
              </a:buClr>
              <a:buFont typeface="Wingdings" pitchFamily="2" charset="2"/>
              <a:buChar char="§"/>
            </a:pPr>
            <a:r>
              <a:rPr lang="en-US" sz="2400" dirty="0" smtClean="0">
                <a:latin typeface="Arial" charset="0"/>
                <a:ea typeface="MS PGothic" charset="0"/>
              </a:rPr>
              <a:t>Other physicians perceive radiologists are underworked and unavailable</a:t>
            </a:r>
          </a:p>
          <a:p>
            <a:pPr eaLnBrk="1" hangingPunct="1">
              <a:buClr>
                <a:srgbClr val="92D050"/>
              </a:buClr>
              <a:buFont typeface="Wingdings" pitchFamily="2" charset="2"/>
              <a:buChar char="§"/>
            </a:pPr>
            <a:r>
              <a:rPr lang="en-US" sz="2400" dirty="0" smtClean="0">
                <a:latin typeface="Arial" charset="0"/>
                <a:ea typeface="MS PGothic" charset="0"/>
              </a:rPr>
              <a:t>Hospital administrators often view radiologists as competitors</a:t>
            </a:r>
          </a:p>
          <a:p>
            <a:pPr eaLnBrk="1" hangingPunct="1">
              <a:buClr>
                <a:srgbClr val="92D050"/>
              </a:buClr>
              <a:buFont typeface="Wingdings" pitchFamily="2" charset="2"/>
              <a:buChar char="§"/>
            </a:pPr>
            <a:r>
              <a:rPr lang="en-US" sz="2400" dirty="0" smtClean="0">
                <a:latin typeface="Arial" charset="0"/>
                <a:ea typeface="MS PGothic" charset="0"/>
              </a:rPr>
              <a:t>Policy makers only hear reimbursement and turf issues</a:t>
            </a:r>
          </a:p>
        </p:txBody>
      </p:sp>
      <p:sp>
        <p:nvSpPr>
          <p:cNvPr id="8" name="Title 1"/>
          <p:cNvSpPr txBox="1">
            <a:spLocks/>
          </p:cNvSpPr>
          <p:nvPr/>
        </p:nvSpPr>
        <p:spPr bwMode="auto">
          <a:xfrm>
            <a:off x="3341706" y="480714"/>
            <a:ext cx="412894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600" kern="1200">
                <a:solidFill>
                  <a:srgbClr val="9C0D11"/>
                </a:solidFill>
                <a:latin typeface="Arial"/>
                <a:ea typeface="MS PGothic" pitchFamily="34" charset="-128"/>
                <a:cs typeface="Arial"/>
              </a:defRPr>
            </a:lvl1pPr>
            <a:lvl2pPr algn="ctr" rtl="0" eaLnBrk="0" fontAlgn="base" hangingPunct="0">
              <a:spcBef>
                <a:spcPct val="0"/>
              </a:spcBef>
              <a:spcAft>
                <a:spcPct val="0"/>
              </a:spcAft>
              <a:defRPr sz="4400">
                <a:solidFill>
                  <a:schemeClr val="tx1"/>
                </a:solidFill>
                <a:latin typeface="Arial" pitchFamily="34" charset="0"/>
                <a:ea typeface="MS PGothic" pitchFamily="34" charset="-128"/>
                <a:cs typeface="Arial" pitchFamily="34" charset="0"/>
              </a:defRPr>
            </a:lvl2pPr>
            <a:lvl3pPr algn="ctr" rtl="0" eaLnBrk="0" fontAlgn="base" hangingPunct="0">
              <a:spcBef>
                <a:spcPct val="0"/>
              </a:spcBef>
              <a:spcAft>
                <a:spcPct val="0"/>
              </a:spcAft>
              <a:defRPr sz="4400">
                <a:solidFill>
                  <a:schemeClr val="tx1"/>
                </a:solidFill>
                <a:latin typeface="Arial" pitchFamily="34" charset="0"/>
                <a:ea typeface="MS PGothic" pitchFamily="34" charset="-128"/>
                <a:cs typeface="Arial" pitchFamily="34" charset="0"/>
              </a:defRPr>
            </a:lvl3pPr>
            <a:lvl4pPr algn="ctr" rtl="0" eaLnBrk="0" fontAlgn="base" hangingPunct="0">
              <a:spcBef>
                <a:spcPct val="0"/>
              </a:spcBef>
              <a:spcAft>
                <a:spcPct val="0"/>
              </a:spcAft>
              <a:defRPr sz="4400">
                <a:solidFill>
                  <a:schemeClr val="tx1"/>
                </a:solidFill>
                <a:latin typeface="Arial" pitchFamily="34" charset="0"/>
                <a:ea typeface="MS PGothic" pitchFamily="34" charset="-128"/>
                <a:cs typeface="Arial" pitchFamily="34" charset="0"/>
              </a:defRPr>
            </a:lvl4pPr>
            <a:lvl5pPr algn="ctr" rtl="0" eaLnBrk="0" fontAlgn="base" hangingPunct="0">
              <a:spcBef>
                <a:spcPct val="0"/>
              </a:spcBef>
              <a:spcAft>
                <a:spcPct val="0"/>
              </a:spcAft>
              <a:defRPr sz="4400">
                <a:solidFill>
                  <a:schemeClr val="tx1"/>
                </a:solidFill>
                <a:latin typeface="Arial" pitchFamily="34" charset="0"/>
                <a:ea typeface="MS PGothic" pitchFamily="34" charset="-128"/>
                <a:cs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cs typeface="Arial" pitchFamily="34" charset="0"/>
              </a:defRPr>
            </a:lvl9pPr>
          </a:lstStyle>
          <a:p>
            <a:r>
              <a:rPr lang="en-US" dirty="0" smtClean="0">
                <a:sym typeface="Wingdings"/>
              </a:rPr>
              <a:t>Relevance</a:t>
            </a:r>
            <a:endParaRPr lang="en-US" dirty="0"/>
          </a:p>
        </p:txBody>
      </p:sp>
      <p:cxnSp>
        <p:nvCxnSpPr>
          <p:cNvPr id="7" name="Straight Arrow Connector 6"/>
          <p:cNvCxnSpPr/>
          <p:nvPr/>
        </p:nvCxnSpPr>
        <p:spPr>
          <a:xfrm>
            <a:off x="2663698" y="899668"/>
            <a:ext cx="1339850" cy="0"/>
          </a:xfrm>
          <a:prstGeom prst="straightConnector1">
            <a:avLst/>
          </a:prstGeom>
          <a:ln w="76200" cmpd="sng">
            <a:solidFill>
              <a:srgbClr val="900000"/>
            </a:solidFill>
            <a:tailEnd type="arrow"/>
          </a:ln>
        </p:spPr>
        <p:style>
          <a:lnRef idx="2">
            <a:schemeClr val="accent1"/>
          </a:lnRef>
          <a:fillRef idx="0">
            <a:schemeClr val="accent1"/>
          </a:fillRef>
          <a:effectRef idx="1">
            <a:schemeClr val="accent1"/>
          </a:effectRef>
          <a:fontRef idx="minor">
            <a:schemeClr val="tx1"/>
          </a:fontRef>
        </p:style>
      </p:cxnSp>
      <p:pic>
        <p:nvPicPr>
          <p:cNvPr id="4" name="Content Placeholder 3"/>
          <p:cNvPicPr>
            <a:picLocks noGrp="1" noChangeAspect="1"/>
          </p:cNvPicPr>
          <p:nvPr>
            <p:ph idx="1"/>
          </p:nvPr>
        </p:nvPicPr>
        <p:blipFill rotWithShape="1">
          <a:blip r:embed="rId4"/>
          <a:srcRect l="-296" r="-296"/>
          <a:stretch/>
        </p:blipFill>
        <p:spPr>
          <a:xfrm>
            <a:off x="436563" y="1903397"/>
            <a:ext cx="8522173" cy="3758955"/>
          </a:xfrm>
        </p:spPr>
      </p:pic>
    </p:spTree>
    <p:extLst>
      <p:ext uri="{BB962C8B-B14F-4D97-AF65-F5344CB8AC3E}">
        <p14:creationId xmlns:p14="http://schemas.microsoft.com/office/powerpoint/2010/main" val="345759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p:tgtEl>
                                          <p:spTgt spid="8"/>
                                        </p:tgtEl>
                                        <p:attrNameLst>
                                          <p:attrName>ppt_x</p:attrName>
                                        </p:attrNameLst>
                                      </p:cBhvr>
                                      <p:tavLst>
                                        <p:tav tm="0">
                                          <p:val>
                                            <p:strVal val="#ppt_x-#ppt_w*1.125000"/>
                                          </p:val>
                                        </p:tav>
                                        <p:tav tm="100000">
                                          <p:val>
                                            <p:strVal val="#ppt_x"/>
                                          </p:val>
                                        </p:tav>
                                      </p:tavLst>
                                    </p:anim>
                                    <p:animEffect transition="in" filter="wipe(right)">
                                      <p:cBhvr>
                                        <p:cTn id="39" dur="1000"/>
                                        <p:tgtEl>
                                          <p:spTgt spid="8"/>
                                        </p:tgtEl>
                                      </p:cBhvr>
                                    </p:animEffect>
                                  </p:childTnLst>
                                </p:cTn>
                              </p:par>
                              <p:par>
                                <p:cTn id="40" presetID="2" presetClass="entr" presetSubtype="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0-#ppt_w/2"/>
                                          </p:val>
                                        </p:tav>
                                        <p:tav tm="100000">
                                          <p:val>
                                            <p:strVal val="#ppt_x"/>
                                          </p:val>
                                        </p:tav>
                                      </p:tavLst>
                                    </p:anim>
                                    <p:anim calcmode="lin" valueType="num">
                                      <p:cBhvr additive="base">
                                        <p:cTn id="4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41243" y="1024701"/>
          <a:ext cx="7474663" cy="2861656"/>
        </p:xfrm>
        <a:graphic>
          <a:graphicData uri="http://schemas.openxmlformats.org/drawingml/2006/table">
            <a:tbl>
              <a:tblPr firstRow="1" bandRow="1">
                <a:tableStyleId>{93296810-A885-4BE3-A3E7-6D5BEEA58F35}</a:tableStyleId>
              </a:tblPr>
              <a:tblGrid>
                <a:gridCol w="354754"/>
                <a:gridCol w="1519813"/>
                <a:gridCol w="1400024"/>
                <a:gridCol w="1400024"/>
                <a:gridCol w="1400024"/>
                <a:gridCol w="1400024"/>
              </a:tblGrid>
              <a:tr h="256540">
                <a:tc gridSpan="2">
                  <a:txBody>
                    <a:bodyPr/>
                    <a:lstStyle/>
                    <a:p>
                      <a:pPr algn="ctr" fontAlgn="b"/>
                      <a:r>
                        <a:rPr lang="en-US" sz="1600" b="0" u="none" strike="noStrike" cap="small" dirty="0">
                          <a:solidFill>
                            <a:srgbClr val="000000"/>
                          </a:solidFill>
                          <a:effectLst/>
                        </a:rPr>
                        <a:t> </a:t>
                      </a:r>
                      <a:r>
                        <a:rPr lang="en-US" sz="1600" b="0" u="none" strike="noStrike" cap="small" dirty="0" smtClean="0">
                          <a:solidFill>
                            <a:srgbClr val="000000"/>
                          </a:solidFill>
                          <a:effectLst/>
                        </a:rPr>
                        <a:t>Innovation</a:t>
                      </a:r>
                      <a:endParaRPr lang="en-US" sz="1600" b="0"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hMerge="1">
                  <a:txBody>
                    <a:bodyPr/>
                    <a:lstStyle/>
                    <a:p>
                      <a:pPr algn="ctr" fontAlgn="b"/>
                      <a:endParaRPr lang="en-US" sz="1600" b="0" i="0" u="none" strike="noStrike" cap="small" dirty="0">
                        <a:solidFill>
                          <a:schemeClr val="tx1"/>
                        </a:solidFill>
                        <a:effectLst/>
                        <a:latin typeface="Calibri"/>
                      </a:endParaRPr>
                    </a:p>
                  </a:txBody>
                  <a:tcPr marL="12700" marR="12700" marT="12700" marB="0" anchor="ctr">
                    <a:lnL w="12700" cmpd="sng">
                      <a:noFill/>
                    </a:lnL>
                    <a:lnR w="12700"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Productivity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Profitability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Performance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Presence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38100" cap="flat" cmpd="sng" algn="ctr">
                      <a:solidFill>
                        <a:prstClr val="white">
                          <a:lumMod val="50000"/>
                        </a:prstClr>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r>
              <a:tr h="217093">
                <a:tc rowSpan="6">
                  <a:txBody>
                    <a:bodyPr/>
                    <a:lstStyle/>
                    <a:p>
                      <a:pPr algn="ctr" fontAlgn="b"/>
                      <a:r>
                        <a:rPr lang="en-US" sz="1600" b="0" i="0" u="none" strike="noStrike" cap="small" dirty="0" smtClean="0">
                          <a:solidFill>
                            <a:srgbClr val="000000"/>
                          </a:solidFill>
                          <a:effectLst/>
                          <a:latin typeface="Calibri"/>
                        </a:rPr>
                        <a:t>Current State</a:t>
                      </a:r>
                      <a:endParaRPr lang="en-US" sz="1600" b="0" i="0" u="none" strike="noStrike" cap="small" dirty="0">
                        <a:solidFill>
                          <a:srgbClr val="000000"/>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00" b="1" u="none" strike="noStrike" cap="small" dirty="0">
                          <a:effectLst/>
                        </a:rPr>
                        <a:t>RIS</a:t>
                      </a:r>
                      <a:endParaRPr lang="en-US" sz="1000" b="1"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00" b="1" u="none" strike="noStrike" cap="small" dirty="0">
                          <a:effectLst/>
                        </a:rPr>
                        <a:t>PACS</a:t>
                      </a:r>
                      <a:endParaRPr lang="en-US" sz="100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20000"/>
                        <a:lumOff val="80000"/>
                      </a:schemeClr>
                    </a:solidFill>
                  </a:tcPr>
                </a:tc>
                <a:tc>
                  <a:txBody>
                    <a:bodyPr/>
                    <a:lstStyle/>
                    <a:p>
                      <a:pPr algn="ctr" fontAlgn="b"/>
                      <a:r>
                        <a:rPr lang="en-US" sz="1000" b="1" u="none" strike="noStrike" cap="small" dirty="0">
                          <a:effectLst/>
                        </a:rPr>
                        <a:t>Speech </a:t>
                      </a:r>
                      <a:r>
                        <a:rPr lang="en-US" sz="1000" b="1" u="none" strike="noStrike" cap="small" dirty="0" smtClean="0">
                          <a:effectLst/>
                        </a:rPr>
                        <a:t>Recognition</a:t>
                      </a:r>
                      <a:endParaRPr lang="en-US" sz="100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FF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00" b="1" i="0" u="none" strike="noStrike" cap="small" dirty="0" err="1" smtClean="0">
                          <a:solidFill>
                            <a:schemeClr val="dk1"/>
                          </a:solidFill>
                          <a:effectLst/>
                          <a:latin typeface="+mn-lt"/>
                        </a:rPr>
                        <a:t>Adv</a:t>
                      </a:r>
                      <a:r>
                        <a:rPr lang="en-US" sz="1000" b="1" i="0" u="none" strike="noStrike" cap="small" baseline="0" dirty="0" smtClean="0">
                          <a:solidFill>
                            <a:schemeClr val="dk1"/>
                          </a:solidFill>
                          <a:effectLst/>
                          <a:latin typeface="+mn-lt"/>
                        </a:rPr>
                        <a:t> Vis, 3D, CAD</a:t>
                      </a:r>
                      <a:endParaRPr lang="en-US" sz="100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1E204"/>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00" b="1" u="none" strike="noStrike" cap="small" dirty="0">
                          <a:effectLst/>
                        </a:rPr>
                        <a:t>Image </a:t>
                      </a:r>
                      <a:r>
                        <a:rPr lang="en-US" sz="1000" b="1" u="none" strike="noStrike" cap="small" dirty="0" smtClean="0">
                          <a:effectLst/>
                        </a:rPr>
                        <a:t>Distribution</a:t>
                      </a:r>
                      <a:endParaRPr lang="en-US" sz="100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4F601"/>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lnL w="38100" cap="flat" cmpd="sng" algn="ctr">
                      <a:solidFill>
                        <a:srgbClr val="3366FF"/>
                      </a:solidFill>
                      <a:prstDash val="solid"/>
                      <a:round/>
                      <a:headEnd type="none" w="med" len="med"/>
                      <a:tailEnd type="none" w="med" len="med"/>
                    </a:lnL>
                    <a:lnB w="381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algn="ctr" fontAlgn="b"/>
                      <a:r>
                        <a:rPr lang="en-US" sz="1000" b="1" u="none" strike="noStrike" cap="small" dirty="0" err="1" smtClean="0">
                          <a:effectLst/>
                        </a:rPr>
                        <a:t>TeleRadiology</a:t>
                      </a:r>
                      <a:endParaRPr lang="en-US" sz="1000" b="1" i="0" u="none" strike="noStrike" cap="small" dirty="0">
                        <a:solidFill>
                          <a:srgbClr val="000000"/>
                        </a:solidFill>
                        <a:effectLst/>
                        <a:latin typeface="Calibri"/>
                      </a:endParaRPr>
                    </a:p>
                  </a:txBody>
                  <a:tcPr marL="12700" marR="12700" marT="12700" marB="0">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r>
              <a:tr h="217093">
                <a:tc rowSpan="6">
                  <a:txBody>
                    <a:bodyPr/>
                    <a:lstStyle/>
                    <a:p>
                      <a:pPr algn="ctr" fontAlgn="b"/>
                      <a:r>
                        <a:rPr lang="en-US" sz="1600" b="0" i="0" u="none" strike="noStrike" cap="small" dirty="0" smtClean="0">
                          <a:solidFill>
                            <a:schemeClr val="bg1"/>
                          </a:solidFill>
                          <a:effectLst/>
                          <a:latin typeface="Calibri"/>
                        </a:rPr>
                        <a:t>Future State</a:t>
                      </a:r>
                      <a:endParaRPr lang="en-US" sz="1600" b="0" i="0" u="none" strike="noStrike" cap="small" dirty="0">
                        <a:solidFill>
                          <a:schemeClr val="bg1"/>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2"/>
                    </a:solidFill>
                  </a:tcPr>
                </a:tc>
                <a:tc>
                  <a:txBody>
                    <a:bodyPr/>
                    <a:lstStyle/>
                    <a:p>
                      <a:pPr algn="ctr" fontAlgn="b"/>
                      <a:r>
                        <a:rPr lang="en-US" sz="1000" b="1" u="none" strike="noStrike" cap="small" dirty="0">
                          <a:solidFill>
                            <a:schemeClr val="bg1"/>
                          </a:solidFill>
                          <a:effectLst/>
                        </a:rPr>
                        <a:t>Image Sharing</a:t>
                      </a:r>
                      <a:endParaRPr lang="en-US" sz="1000" b="1" i="0" u="none" strike="noStrike" cap="small" dirty="0">
                        <a:solidFill>
                          <a:schemeClr val="bg1"/>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00" b="1" u="none" strike="noStrike" cap="small" dirty="0" smtClean="0">
                          <a:effectLst/>
                        </a:rPr>
                        <a:t>Structured Reporting</a:t>
                      </a:r>
                      <a:endParaRPr lang="en-US" sz="100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00" b="1" u="none" strike="noStrike" cap="small" dirty="0" smtClean="0">
                          <a:effectLst/>
                        </a:rPr>
                        <a:t>Communication </a:t>
                      </a:r>
                      <a:r>
                        <a:rPr lang="en-US" sz="1000" b="1" u="none" strike="noStrike" cap="small" dirty="0">
                          <a:effectLst/>
                        </a:rPr>
                        <a:t>Tech</a:t>
                      </a:r>
                      <a:endParaRPr lang="en-US" sz="100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00" b="1" u="none" strike="noStrike" cap="small" dirty="0">
                          <a:effectLst/>
                        </a:rPr>
                        <a:t>Imaging CDS</a:t>
                      </a:r>
                      <a:endParaRPr lang="en-US" sz="100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00" b="1" u="none" strike="noStrike" cap="small" dirty="0">
                          <a:effectLst/>
                        </a:rPr>
                        <a:t>Imaging EHR</a:t>
                      </a:r>
                      <a:endParaRPr lang="en-US" sz="100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00FC02"/>
                          </a:solidFill>
                          <a:effectLst/>
                          <a:latin typeface="Calibri"/>
                        </a:rPr>
                        <a:t>        </a:t>
                      </a: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0FC02"/>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00" b="1" u="none" strike="noStrike" cap="small" dirty="0">
                          <a:effectLst/>
                        </a:rPr>
                        <a:t>Imaging PHR</a:t>
                      </a:r>
                      <a:endParaRPr lang="en-US" sz="1000" b="1"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FF0000"/>
                          </a:solidFill>
                          <a:effectLst/>
                          <a:latin typeface="Calibri"/>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F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2" name="Chart 1"/>
          <p:cNvGraphicFramePr>
            <a:graphicFrameLocks/>
          </p:cNvGraphicFramePr>
          <p:nvPr>
            <p:extLst>
              <p:ext uri="{D42A27DB-BD31-4B8C-83A1-F6EECF244321}">
                <p14:modId xmlns:p14="http://schemas.microsoft.com/office/powerpoint/2010/main" val="1282525627"/>
              </p:ext>
            </p:extLst>
          </p:nvPr>
        </p:nvGraphicFramePr>
        <p:xfrm>
          <a:off x="214313" y="3474740"/>
          <a:ext cx="8472487" cy="3370262"/>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a:xfrm flipV="1">
            <a:off x="2082800" y="4936420"/>
            <a:ext cx="153988" cy="484188"/>
          </a:xfrm>
          <a:prstGeom prst="downArrow">
            <a:avLst/>
          </a:prstGeom>
          <a:gradFill flip="none" rotWithShape="1">
            <a:gsLst>
              <a:gs pos="0">
                <a:srgbClr val="006001">
                  <a:alpha val="87000"/>
                </a:srgbClr>
              </a:gs>
              <a:gs pos="100000">
                <a:srgbClr val="008000">
                  <a:alpha val="87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 name="Down Arrow 10"/>
          <p:cNvSpPr/>
          <p:nvPr/>
        </p:nvSpPr>
        <p:spPr>
          <a:xfrm rot="10800000" flipV="1">
            <a:off x="2082800" y="5536495"/>
            <a:ext cx="153988" cy="484188"/>
          </a:xfrm>
          <a:prstGeom prst="downArrow">
            <a:avLst/>
          </a:prstGeom>
          <a:solidFill>
            <a:srgbClr val="FF0000">
              <a:alpha val="67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pic>
        <p:nvPicPr>
          <p:cNvPr id="10342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597150"/>
            <a:ext cx="91440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flipV="1">
            <a:off x="8301197" y="2082977"/>
            <a:ext cx="153988" cy="484187"/>
          </a:xfrm>
          <a:prstGeom prst="downArrow">
            <a:avLst/>
          </a:prstGeom>
          <a:gradFill flip="none" rotWithShape="1">
            <a:gsLst>
              <a:gs pos="0">
                <a:srgbClr val="006001">
                  <a:alpha val="87000"/>
                </a:srgbClr>
              </a:gs>
              <a:gs pos="100000">
                <a:srgbClr val="008000">
                  <a:alpha val="87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 name="Down Arrow 9"/>
          <p:cNvSpPr/>
          <p:nvPr/>
        </p:nvSpPr>
        <p:spPr>
          <a:xfrm rot="10800000" flipV="1">
            <a:off x="8783797" y="2097264"/>
            <a:ext cx="153988" cy="484188"/>
          </a:xfrm>
          <a:prstGeom prst="downArrow">
            <a:avLst/>
          </a:prstGeom>
          <a:solidFill>
            <a:srgbClr val="FF0000">
              <a:alpha val="67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4" name="TextBox 13"/>
          <p:cNvSpPr txBox="1">
            <a:spLocks noChangeArrowheads="1"/>
          </p:cNvSpPr>
          <p:nvPr/>
        </p:nvSpPr>
        <p:spPr bwMode="auto">
          <a:xfrm>
            <a:off x="22227" y="6614170"/>
            <a:ext cx="22801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sz="900" dirty="0" smtClean="0">
                <a:latin typeface="Arial" charset="0"/>
                <a:ea typeface="ＭＳ Ｐゴシック" charset="0"/>
                <a:cs typeface="ＭＳ Ｐゴシック" charset="0"/>
              </a:rPr>
              <a:t>Courtesy Keith Dreyer, DO FACR 2013</a:t>
            </a:r>
            <a:endParaRPr lang="en-US" sz="900" dirty="0">
              <a:latin typeface="Arial" charset="0"/>
              <a:ea typeface="ＭＳ Ｐゴシック" charset="0"/>
              <a:cs typeface="ＭＳ Ｐゴシック" charset="0"/>
            </a:endParaRPr>
          </a:p>
        </p:txBody>
      </p:sp>
      <p:sp>
        <p:nvSpPr>
          <p:cNvPr id="16" name="Oval 15"/>
          <p:cNvSpPr>
            <a:spLocks noChangeArrowheads="1"/>
          </p:cNvSpPr>
          <p:nvPr/>
        </p:nvSpPr>
        <p:spPr bwMode="auto">
          <a:xfrm>
            <a:off x="6471521" y="4195526"/>
            <a:ext cx="2438400" cy="2349500"/>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defTabSz="914400" eaLnBrk="0" hangingPunct="0"/>
            <a:endParaRPr lang="en-US">
              <a:latin typeface="Arial" charset="0"/>
            </a:endParaRPr>
          </a:p>
        </p:txBody>
      </p:sp>
      <p:sp>
        <p:nvSpPr>
          <p:cNvPr id="3" name="Title 2"/>
          <p:cNvSpPr>
            <a:spLocks noGrp="1"/>
          </p:cNvSpPr>
          <p:nvPr>
            <p:ph type="title"/>
          </p:nvPr>
        </p:nvSpPr>
        <p:spPr>
          <a:xfrm>
            <a:off x="457200" y="174977"/>
            <a:ext cx="8229600" cy="1143000"/>
          </a:xfrm>
        </p:spPr>
        <p:txBody>
          <a:bodyPr>
            <a:normAutofit/>
          </a:bodyPr>
          <a:lstStyle/>
          <a:p>
            <a:r>
              <a:rPr lang="en-US" sz="3600" dirty="0" smtClean="0">
                <a:latin typeface="Arial"/>
                <a:cs typeface="Arial"/>
              </a:rPr>
              <a:t>Imaging 2.0: Our Current State</a:t>
            </a:r>
            <a:endParaRPr lang="en-US" sz="3600" dirty="0">
              <a:latin typeface="Arial"/>
              <a:cs typeface="Arial"/>
            </a:endParaRPr>
          </a:p>
        </p:txBody>
      </p:sp>
      <p:sp>
        <p:nvSpPr>
          <p:cNvPr id="5" name="TextBox 4"/>
          <p:cNvSpPr txBox="1"/>
          <p:nvPr/>
        </p:nvSpPr>
        <p:spPr>
          <a:xfrm>
            <a:off x="5446890" y="5006975"/>
            <a:ext cx="954107" cy="369332"/>
          </a:xfrm>
          <a:prstGeom prst="rect">
            <a:avLst/>
          </a:prstGeom>
          <a:noFill/>
        </p:spPr>
        <p:txBody>
          <a:bodyPr wrap="none" rtlCol="0">
            <a:spAutoFit/>
          </a:bodyPr>
          <a:lstStyle/>
          <a:p>
            <a:r>
              <a:rPr lang="en-US" cap="small" dirty="0" smtClean="0">
                <a:solidFill>
                  <a:schemeClr val="tx1">
                    <a:lumMod val="95000"/>
                  </a:schemeClr>
                </a:solidFill>
              </a:rPr>
              <a:t>Quality</a:t>
            </a:r>
            <a:endParaRPr lang="en-US" cap="small" dirty="0">
              <a:solidFill>
                <a:schemeClr val="tx1">
                  <a:lumMod val="95000"/>
                </a:schemeClr>
              </a:solidFill>
            </a:endParaRPr>
          </a:p>
        </p:txBody>
      </p:sp>
      <p:sp>
        <p:nvSpPr>
          <p:cNvPr id="18" name="TextBox 17"/>
          <p:cNvSpPr txBox="1"/>
          <p:nvPr/>
        </p:nvSpPr>
        <p:spPr>
          <a:xfrm>
            <a:off x="7081202" y="5006975"/>
            <a:ext cx="1179679" cy="369332"/>
          </a:xfrm>
          <a:prstGeom prst="rect">
            <a:avLst/>
          </a:prstGeom>
          <a:noFill/>
        </p:spPr>
        <p:txBody>
          <a:bodyPr wrap="none" rtlCol="0">
            <a:spAutoFit/>
          </a:bodyPr>
          <a:lstStyle/>
          <a:p>
            <a:r>
              <a:rPr lang="en-US" cap="small" dirty="0" smtClean="0">
                <a:solidFill>
                  <a:schemeClr val="tx1">
                    <a:lumMod val="95000"/>
                  </a:schemeClr>
                </a:solidFill>
              </a:rPr>
              <a:t>Relevance</a:t>
            </a:r>
            <a:endParaRPr lang="en-US" cap="small" dirty="0">
              <a:solidFill>
                <a:schemeClr val="tx1">
                  <a:lumMod val="95000"/>
                </a:schemeClr>
              </a:solidFill>
            </a:endParaRPr>
          </a:p>
        </p:txBody>
      </p:sp>
    </p:spTree>
    <p:extLst>
      <p:ext uri="{BB962C8B-B14F-4D97-AF65-F5344CB8AC3E}">
        <p14:creationId xmlns:p14="http://schemas.microsoft.com/office/powerpoint/2010/main" val="4173268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style.rotation</p:attrName>
                                        </p:attrNameLst>
                                      </p:cBhvr>
                                      <p:tavLst>
                                        <p:tav tm="0">
                                          <p:val>
                                            <p:fltVal val="90"/>
                                          </p:val>
                                        </p:tav>
                                        <p:tav tm="100000">
                                          <p:val>
                                            <p:fltVal val="0"/>
                                          </p:val>
                                        </p:tav>
                                      </p:tavLst>
                                    </p:anim>
                                    <p:animEffect transition="in" filter="fade">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P spid="11" grpId="0" animBg="1"/>
      <p:bldP spid="16" grpId="0" animBg="1"/>
      <p:bldP spid="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t>Imaging 3.0: An Overview</a:t>
            </a:r>
            <a:endParaRPr lang="en-US" dirty="0"/>
          </a:p>
        </p:txBody>
      </p:sp>
      <p:sp>
        <p:nvSpPr>
          <p:cNvPr id="2" name="TextBox 1"/>
          <p:cNvSpPr txBox="1"/>
          <p:nvPr/>
        </p:nvSpPr>
        <p:spPr>
          <a:xfrm>
            <a:off x="2070730" y="1891386"/>
            <a:ext cx="5659997" cy="3693319"/>
          </a:xfrm>
          <a:prstGeom prst="rect">
            <a:avLst/>
          </a:prstGeom>
          <a:noFill/>
        </p:spPr>
        <p:txBody>
          <a:bodyPr wrap="square" rtlCol="0">
            <a:spAutoFit/>
          </a:bodyPr>
          <a:lstStyle/>
          <a:p>
            <a:r>
              <a:rPr lang="en-US" dirty="0" smtClean="0"/>
              <a:t>Optional: Embed </a:t>
            </a:r>
            <a:r>
              <a:rPr lang="en-US" dirty="0" smtClean="0"/>
              <a:t>video clip of </a:t>
            </a:r>
            <a:r>
              <a:rPr lang="en-US" dirty="0" smtClean="0"/>
              <a:t>Dr. Geraldine </a:t>
            </a:r>
            <a:r>
              <a:rPr lang="en-US" dirty="0" err="1" smtClean="0"/>
              <a:t>McGinty</a:t>
            </a:r>
            <a:r>
              <a:rPr lang="en-US" smtClean="0"/>
              <a:t> here.</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919127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54581230"/>
              </p:ext>
            </p:extLst>
          </p:nvPr>
        </p:nvGraphicFramePr>
        <p:xfrm>
          <a:off x="641243" y="1024701"/>
          <a:ext cx="7474663" cy="2861656"/>
        </p:xfrm>
        <a:graphic>
          <a:graphicData uri="http://schemas.openxmlformats.org/drawingml/2006/table">
            <a:tbl>
              <a:tblPr firstRow="1" bandRow="1">
                <a:tableStyleId>{93296810-A885-4BE3-A3E7-6D5BEEA58F35}</a:tableStyleId>
              </a:tblPr>
              <a:tblGrid>
                <a:gridCol w="354754"/>
                <a:gridCol w="1519813"/>
                <a:gridCol w="1400024"/>
                <a:gridCol w="1400024"/>
                <a:gridCol w="1400024"/>
                <a:gridCol w="1400024"/>
              </a:tblGrid>
              <a:tr h="217093">
                <a:tc gridSpan="2">
                  <a:txBody>
                    <a:bodyPr/>
                    <a:lstStyle/>
                    <a:p>
                      <a:pPr algn="ctr" fontAlgn="b"/>
                      <a:r>
                        <a:rPr lang="en-US" sz="1600" b="0" u="none" strike="noStrike" cap="small" dirty="0">
                          <a:solidFill>
                            <a:srgbClr val="000000"/>
                          </a:solidFill>
                          <a:effectLst/>
                        </a:rPr>
                        <a:t> </a:t>
                      </a:r>
                      <a:r>
                        <a:rPr lang="en-US" sz="1600" b="0" u="none" strike="noStrike" cap="small" dirty="0" smtClean="0">
                          <a:solidFill>
                            <a:srgbClr val="000000"/>
                          </a:solidFill>
                          <a:effectLst/>
                        </a:rPr>
                        <a:t>Innovation</a:t>
                      </a:r>
                      <a:endParaRPr lang="en-US" sz="1600" b="0"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hMerge="1">
                  <a:txBody>
                    <a:bodyPr/>
                    <a:lstStyle/>
                    <a:p>
                      <a:pPr algn="ctr" fontAlgn="b"/>
                      <a:endParaRPr lang="en-US" sz="1600" b="0" i="0" u="none" strike="noStrike" cap="small" dirty="0">
                        <a:solidFill>
                          <a:schemeClr val="tx1"/>
                        </a:solidFill>
                        <a:effectLst/>
                        <a:latin typeface="Calibri"/>
                      </a:endParaRPr>
                    </a:p>
                  </a:txBody>
                  <a:tcPr marL="12700" marR="12700" marT="12700" marB="0" anchor="ctr">
                    <a:lnL w="12700" cmpd="sng">
                      <a:noFill/>
                    </a:lnL>
                    <a:lnR w="12700" cap="flat" cmpd="sng" algn="ctr">
                      <a:solidFill>
                        <a:prstClr val="white"/>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Productivity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Profitability</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Performance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c>
                  <a:txBody>
                    <a:bodyPr/>
                    <a:lstStyle/>
                    <a:p>
                      <a:pPr algn="ctr" fontAlgn="b"/>
                      <a:r>
                        <a:rPr lang="en-US" sz="1600" b="0" u="none" strike="noStrike" cap="small" dirty="0" smtClean="0">
                          <a:solidFill>
                            <a:srgbClr val="000000"/>
                          </a:solidFill>
                          <a:effectLst/>
                        </a:rPr>
                        <a:t>Presence</a:t>
                      </a:r>
                      <a:endParaRPr lang="en-US" sz="1600" b="0" i="0" u="none" strike="noStrike" cap="small" dirty="0">
                        <a:solidFill>
                          <a:srgbClr val="000000"/>
                        </a:solidFill>
                        <a:effectLst/>
                        <a:latin typeface="Calibri"/>
                      </a:endParaRPr>
                    </a:p>
                  </a:txBody>
                  <a:tcPr marL="12700" marR="12700" marT="12700" marB="0" anchor="ctr">
                    <a:lnL w="12700" cap="flat" cmpd="sng" algn="ctr">
                      <a:solidFill>
                        <a:prstClr val="white"/>
                      </a:solidFill>
                      <a:prstDash val="solid"/>
                      <a:round/>
                      <a:headEnd type="none" w="med" len="med"/>
                      <a:tailEnd type="none" w="med" len="med"/>
                    </a:lnL>
                    <a:lnR w="38100" cap="flat" cmpd="sng" algn="ctr">
                      <a:solidFill>
                        <a:prstClr val="white">
                          <a:lumMod val="50000"/>
                        </a:prstClr>
                      </a:solidFill>
                      <a:prstDash val="solid"/>
                      <a:round/>
                      <a:headEnd type="none" w="med" len="med"/>
                      <a:tailEnd type="none" w="med" len="med"/>
                    </a:lnR>
                    <a:lnT w="38100"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solidFill>
                      <a:schemeClr val="bg1">
                        <a:lumMod val="50000"/>
                        <a:lumOff val="50000"/>
                      </a:schemeClr>
                    </a:solidFill>
                  </a:tcPr>
                </a:tc>
              </a:tr>
              <a:tr h="217093">
                <a:tc rowSpan="6">
                  <a:txBody>
                    <a:bodyPr/>
                    <a:lstStyle/>
                    <a:p>
                      <a:pPr algn="ctr" fontAlgn="b"/>
                      <a:r>
                        <a:rPr lang="en-US" sz="1600" b="0" i="0" u="none" strike="noStrike" cap="small" dirty="0" smtClean="0">
                          <a:solidFill>
                            <a:srgbClr val="000000"/>
                          </a:solidFill>
                          <a:effectLst/>
                          <a:latin typeface="Calibri"/>
                        </a:rPr>
                        <a:t>Current State</a:t>
                      </a:r>
                      <a:endParaRPr lang="en-US" sz="1600" b="0" i="0" u="none" strike="noStrike" cap="small" dirty="0">
                        <a:solidFill>
                          <a:srgbClr val="000000"/>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28575"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RIS</a:t>
                      </a:r>
                      <a:endParaRPr lang="en-US" sz="1050" b="1"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u="none" strike="noStrike" cap="small" dirty="0">
                          <a:effectLst/>
                        </a:rPr>
                        <a:t>PACS</a:t>
                      </a:r>
                      <a:endParaRPr lang="en-US" sz="105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08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20000"/>
                        <a:lumOff val="80000"/>
                      </a:schemeClr>
                    </a:solidFill>
                  </a:tcPr>
                </a:tc>
                <a:tc>
                  <a:txBody>
                    <a:bodyPr/>
                    <a:lstStyle/>
                    <a:p>
                      <a:pPr algn="ctr" fontAlgn="b"/>
                      <a:r>
                        <a:rPr lang="en-US" sz="1050" b="1" u="none" strike="noStrike" cap="small" dirty="0">
                          <a:effectLst/>
                        </a:rPr>
                        <a:t>Speech </a:t>
                      </a:r>
                      <a:r>
                        <a:rPr lang="en-US" sz="1050" b="1" u="none" strike="noStrike" cap="small" dirty="0" smtClean="0">
                          <a:effectLst/>
                        </a:rPr>
                        <a:t>Recognition</a:t>
                      </a:r>
                      <a:endParaRPr lang="en-US" sz="105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FF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i="0" u="none" strike="noStrike" cap="small" dirty="0" err="1" smtClean="0">
                          <a:solidFill>
                            <a:schemeClr val="dk1"/>
                          </a:solidFill>
                          <a:effectLst/>
                          <a:latin typeface="+mn-lt"/>
                        </a:rPr>
                        <a:t>Adv</a:t>
                      </a:r>
                      <a:r>
                        <a:rPr lang="en-US" sz="1050" b="1" i="0" u="none" strike="noStrike" cap="small" baseline="0" dirty="0" smtClean="0">
                          <a:solidFill>
                            <a:schemeClr val="dk1"/>
                          </a:solidFill>
                          <a:effectLst/>
                          <a:latin typeface="+mn-lt"/>
                        </a:rPr>
                        <a:t> Vis, 3D, CAD</a:t>
                      </a:r>
                      <a:endParaRPr lang="en-US" sz="1050" b="1" i="0" u="none" strike="noStrike" cap="small" dirty="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r>
                        <a:rPr lang="en-US" sz="1200" cap="small" dirty="0" smtClean="0">
                          <a:solidFill>
                            <a:srgbClr val="01E204"/>
                          </a:solidFill>
                          <a:latin typeface="Wingdings"/>
                          <a:ea typeface="Wingdings"/>
                          <a:cs typeface="Wingdings"/>
                          <a:sym typeface="Wingdings"/>
                        </a:rPr>
                        <a:t></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01E204"/>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cap="small" dirty="0" smtClean="0">
                          <a:solidFill>
                            <a:srgbClr val="FF0000"/>
                          </a:solidFill>
                          <a:latin typeface="Wingdings"/>
                          <a:ea typeface="Wingdings"/>
                          <a:cs typeface="Wingdings"/>
                          <a:sym typeface="Wingdings"/>
                        </a:rPr>
                        <a:t>  </a:t>
                      </a:r>
                      <a:endParaRPr lang="en-US" sz="1200" b="0" i="0" u="none" strike="noStrike" cap="small" dirty="0" smtClean="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srgbClr val="3366FF"/>
                      </a:solidFill>
                      <a:prstDash val="solid"/>
                      <a:round/>
                      <a:headEnd type="none" w="med" len="med"/>
                      <a:tailEnd type="none" w="med" len="med"/>
                    </a:lnL>
                    <a:solidFill>
                      <a:schemeClr val="accent2">
                        <a:lumMod val="40000"/>
                        <a:lumOff val="60000"/>
                      </a:schemeClr>
                    </a:solidFill>
                  </a:tcPr>
                </a:tc>
                <a:tc>
                  <a:txBody>
                    <a:bodyPr/>
                    <a:lstStyle/>
                    <a:p>
                      <a:pPr algn="ctr" fontAlgn="b"/>
                      <a:r>
                        <a:rPr lang="en-US" sz="1050" b="1" u="none" strike="noStrike" cap="small" dirty="0">
                          <a:effectLst/>
                        </a:rPr>
                        <a:t>Image </a:t>
                      </a:r>
                      <a:r>
                        <a:rPr lang="en-US" sz="1050" b="1" u="none" strike="noStrike" cap="small" dirty="0" smtClean="0">
                          <a:effectLst/>
                        </a:rPr>
                        <a:t>Distribution</a:t>
                      </a:r>
                      <a:endParaRPr lang="en-US" sz="1050" b="1" i="0" u="none" strike="noStrike" cap="small" dirty="0">
                        <a:solidFill>
                          <a:srgbClr val="000000"/>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3">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4F601"/>
                        </a:solidFill>
                        <a:effectLst/>
                        <a:latin typeface="Calibri"/>
                      </a:endParaRPr>
                    </a:p>
                  </a:txBody>
                  <a:tcPr marL="12700" marR="12700" marT="12700" marB="0" anchor="ctr">
                    <a:solidFill>
                      <a:schemeClr val="accent3">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3">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lnL w="38100" cap="flat" cmpd="sng" algn="ctr">
                      <a:solidFill>
                        <a:srgbClr val="3366FF"/>
                      </a:solidFill>
                      <a:prstDash val="solid"/>
                      <a:round/>
                      <a:headEnd type="none" w="med" len="med"/>
                      <a:tailEnd type="none" w="med" len="med"/>
                    </a:lnL>
                    <a:lnB w="381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algn="ctr" fontAlgn="b"/>
                      <a:r>
                        <a:rPr lang="en-US" sz="1050" b="1" u="none" strike="noStrike" cap="small" dirty="0" err="1" smtClean="0">
                          <a:effectLst/>
                        </a:rPr>
                        <a:t>TeleRadiology</a:t>
                      </a:r>
                      <a:endParaRPr lang="en-US" sz="1050" b="1" i="0" u="none" strike="noStrike" cap="small" dirty="0">
                        <a:solidFill>
                          <a:srgbClr val="000000"/>
                        </a:solidFill>
                        <a:effectLst/>
                        <a:latin typeface="Calibri"/>
                      </a:endParaRPr>
                    </a:p>
                  </a:txBody>
                  <a:tcPr marL="12700" marR="12700" marT="12700" marB="0">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1E204"/>
                        </a:solidFill>
                        <a:effectLst/>
                        <a:latin typeface="Calibri"/>
                      </a:endParaRPr>
                    </a:p>
                  </a:txBody>
                  <a:tcPr marL="12700" marR="12700" marT="12700" marB="0" anchor="ct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28575" cap="flat" cmpd="sng" algn="ctr">
                      <a:solidFill>
                        <a:prstClr val="white">
                          <a:lumMod val="50000"/>
                        </a:prstClr>
                      </a:solidFill>
                      <a:prstDash val="solid"/>
                      <a:round/>
                      <a:headEnd type="none" w="med" len="med"/>
                      <a:tailEnd type="none" w="med" len="med"/>
                    </a:lnB>
                    <a:solidFill>
                      <a:schemeClr val="accent3">
                        <a:lumMod val="40000"/>
                        <a:lumOff val="60000"/>
                      </a:schemeClr>
                    </a:solidFill>
                  </a:tcPr>
                </a:tc>
              </a:tr>
              <a:tr h="217093">
                <a:tc rowSpan="6">
                  <a:txBody>
                    <a:bodyPr/>
                    <a:lstStyle/>
                    <a:p>
                      <a:pPr algn="ctr" fontAlgn="b"/>
                      <a:r>
                        <a:rPr lang="en-US" sz="1600" b="0" i="0" u="none" strike="noStrike" cap="small" dirty="0" smtClean="0">
                          <a:solidFill>
                            <a:schemeClr val="bg1"/>
                          </a:solidFill>
                          <a:effectLst/>
                          <a:latin typeface="Calibri"/>
                        </a:rPr>
                        <a:t>Future State</a:t>
                      </a:r>
                      <a:endParaRPr lang="en-US" sz="1600" b="0" i="0" u="none" strike="noStrike" cap="small" dirty="0">
                        <a:solidFill>
                          <a:schemeClr val="bg1"/>
                        </a:solidFill>
                        <a:effectLst/>
                        <a:latin typeface="Calibri"/>
                      </a:endParaRPr>
                    </a:p>
                  </a:txBody>
                  <a:tcPr marL="12700" marR="12700" marT="12700" marB="0" vert="vert270" anchor="ctr">
                    <a:lnL w="38100" cap="flat" cmpd="sng" algn="ctr">
                      <a:solidFill>
                        <a:prstClr val="white">
                          <a:lumMod val="50000"/>
                        </a:prstClr>
                      </a:solidFill>
                      <a:prstDash val="solid"/>
                      <a:round/>
                      <a:headEnd type="none" w="med" len="med"/>
                      <a:tailEnd type="none" w="med" len="med"/>
                    </a:lnL>
                    <a:lnT w="28575"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2"/>
                    </a:solidFill>
                  </a:tcPr>
                </a:tc>
                <a:tc>
                  <a:txBody>
                    <a:bodyPr/>
                    <a:lstStyle/>
                    <a:p>
                      <a:pPr algn="ctr" fontAlgn="b"/>
                      <a:r>
                        <a:rPr lang="en-US" sz="1050" b="1" u="none" strike="noStrike" cap="small" dirty="0">
                          <a:solidFill>
                            <a:schemeClr val="bg1"/>
                          </a:solidFill>
                          <a:effectLst/>
                        </a:rPr>
                        <a:t>Image Sharing</a:t>
                      </a:r>
                      <a:endParaRPr lang="en-US" sz="1050" b="1" i="0" u="none" strike="noStrike" cap="small" dirty="0">
                        <a:solidFill>
                          <a:schemeClr val="bg1"/>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T w="28575" cap="flat" cmpd="sng" algn="ctr">
                      <a:solidFill>
                        <a:prstClr val="white">
                          <a:lumMod val="50000"/>
                        </a:prstClr>
                      </a:solidFill>
                      <a:prstDash val="solid"/>
                      <a:round/>
                      <a:headEnd type="none" w="med" len="med"/>
                      <a:tailEnd type="none" w="med" len="med"/>
                    </a:lnT>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smtClean="0">
                          <a:effectLst/>
                        </a:rPr>
                        <a:t>Structured Reporting</a:t>
                      </a:r>
                      <a:endParaRPr lang="en-US" sz="105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smtClean="0">
                          <a:effectLst/>
                        </a:rPr>
                        <a:t>Communication </a:t>
                      </a:r>
                      <a:r>
                        <a:rPr lang="en-US" sz="1050" b="1" u="none" strike="noStrike" cap="small" dirty="0">
                          <a:effectLst/>
                        </a:rPr>
                        <a:t>Tech</a:t>
                      </a:r>
                      <a:endParaRPr lang="en-US" sz="105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CDS</a:t>
                      </a:r>
                      <a:endParaRPr lang="en-US" sz="1050" b="1"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40000"/>
                        <a:lumOff val="6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EHR</a:t>
                      </a:r>
                      <a:endParaRPr lang="en-US" sz="1050" b="1"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solidFill>
                      <a:schemeClr val="accent2">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00FC02"/>
                          </a:solidFill>
                          <a:effectLst/>
                          <a:latin typeface="Calibri"/>
                        </a:rPr>
                        <a:t>        </a:t>
                      </a:r>
                      <a:r>
                        <a:rPr lang="en-US" sz="1200" u="none" strike="noStrike" cap="small" dirty="0" smtClean="0">
                          <a:solidFill>
                            <a:srgbClr val="01E204"/>
                          </a:solidFill>
                          <a:effectLst/>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a:solidFill>
                          <a:srgbClr val="00FC02"/>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 </a:t>
                      </a:r>
                      <a:endParaRPr lang="en-US" sz="1200" b="0" i="0" u="none" strike="noStrike" cap="small" dirty="0">
                        <a:solidFill>
                          <a:srgbClr val="01E204"/>
                        </a:solidFill>
                        <a:effectLst/>
                        <a:latin typeface="Calibri"/>
                      </a:endParaRPr>
                    </a:p>
                  </a:txBody>
                  <a:tcPr marL="12700" marR="12700" marT="12700" marB="0" anchor="ctr">
                    <a:solidFill>
                      <a:schemeClr val="accent2">
                        <a:lumMod val="20000"/>
                        <a:lumOff val="8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solidFill>
                      <a:schemeClr val="accent2">
                        <a:lumMod val="20000"/>
                        <a:lumOff val="80000"/>
                      </a:schemeClr>
                    </a:solidFill>
                  </a:tcPr>
                </a:tc>
              </a:tr>
              <a:tr h="217093">
                <a:tc vMerge="1">
                  <a:txBody>
                    <a:bodyPr/>
                    <a:lstStyle/>
                    <a:p>
                      <a:pPr algn="ctr" fontAlgn="b"/>
                      <a:endParaRPr lang="en-US" sz="1050" b="1" i="0" u="none" strike="noStrike" cap="small" dirty="0">
                        <a:solidFill>
                          <a:srgbClr val="000000"/>
                        </a:solidFill>
                        <a:effectLst/>
                        <a:latin typeface="Calibri"/>
                      </a:endParaRPr>
                    </a:p>
                  </a:txBody>
                  <a:tcPr marL="12700" marR="12700" marT="12700" marB="0" anchor="ctr">
                    <a:lnL w="38100" cap="flat" cmpd="sng" algn="ctr">
                      <a:solidFill>
                        <a:prstClr val="white">
                          <a:lumMod val="50000"/>
                        </a:prstClr>
                      </a:solidFill>
                      <a:prstDash val="solid"/>
                      <a:round/>
                      <a:headEnd type="none" w="med" len="med"/>
                      <a:tailEnd type="none" w="med" len="med"/>
                    </a:lnL>
                    <a:lnT w="38100" cap="flat" cmpd="sng" algn="ctr">
                      <a:solidFill>
                        <a:prstClr val="white">
                          <a:lumMod val="50000"/>
                        </a:prstClr>
                      </a:solidFill>
                      <a:prstDash val="solid"/>
                      <a:round/>
                      <a:headEnd type="none" w="med" len="med"/>
                      <a:tailEnd type="none" w="med" len="med"/>
                    </a:lnT>
                    <a:lnB w="38100" cap="flat" cmpd="sng" algn="ctr">
                      <a:solidFill>
                        <a:prstClr val="white">
                          <a:lumMod val="50000"/>
                        </a:prstClr>
                      </a:solidFill>
                      <a:prstDash val="solid"/>
                      <a:round/>
                      <a:headEnd type="none" w="med" len="med"/>
                      <a:tailEnd type="none" w="med" len="med"/>
                    </a:lnB>
                    <a:solidFill>
                      <a:schemeClr val="accent3"/>
                    </a:solidFill>
                  </a:tcPr>
                </a:tc>
                <a:tc>
                  <a:txBody>
                    <a:bodyPr/>
                    <a:lstStyle/>
                    <a:p>
                      <a:pPr algn="ctr" fontAlgn="b"/>
                      <a:r>
                        <a:rPr lang="en-US" sz="1050" b="1" u="none" strike="noStrike" cap="small" dirty="0">
                          <a:effectLst/>
                        </a:rPr>
                        <a:t>Imaging PHR</a:t>
                      </a:r>
                      <a:endParaRPr lang="en-US" sz="1050" b="1"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FF0000"/>
                          </a:solidFill>
                          <a:latin typeface="Wingdings"/>
                          <a:ea typeface="Wingdings"/>
                          <a:cs typeface="Wingdings"/>
                          <a:sym typeface="Wingdings"/>
                        </a:rPr>
                        <a:t>  </a:t>
                      </a:r>
                      <a:endParaRPr lang="en-US" sz="1200" b="0" i="0" u="none" strike="noStrike" cap="small" dirty="0">
                        <a:solidFill>
                          <a:srgbClr val="00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cap="small" dirty="0" smtClean="0">
                          <a:solidFill>
                            <a:srgbClr val="FF0000"/>
                          </a:solidFill>
                          <a:effectLst/>
                          <a:latin typeface="Calibri"/>
                        </a:rPr>
                        <a:t>         </a:t>
                      </a:r>
                      <a:r>
                        <a:rPr lang="en-US" sz="1200" cap="small" dirty="0" smtClean="0">
                          <a:solidFill>
                            <a:srgbClr val="F4F601"/>
                          </a:solidFill>
                          <a:latin typeface="Wingdings"/>
                          <a:ea typeface="Wingdings"/>
                          <a:cs typeface="Wingdings"/>
                          <a:sym typeface="Wingdings"/>
                        </a:rPr>
                        <a:t></a:t>
                      </a:r>
                      <a:endParaRPr lang="en-US" sz="1200" b="0" i="0" u="none" strike="noStrike" cap="small" dirty="0" smtClean="0">
                        <a:solidFill>
                          <a:srgbClr val="FF0000"/>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c>
                  <a:txBody>
                    <a:bodyPr/>
                    <a:lstStyle/>
                    <a:p>
                      <a:pPr algn="l" fontAlgn="b"/>
                      <a:r>
                        <a:rPr lang="en-US" sz="1200" cap="small" dirty="0" smtClean="0">
                          <a:solidFill>
                            <a:srgbClr val="01E204"/>
                          </a:solidFill>
                          <a:latin typeface="Wingdings"/>
                          <a:ea typeface="Wingdings"/>
                          <a:cs typeface="Wingdings"/>
                          <a:sym typeface="Wingdings"/>
                        </a:rPr>
                        <a:t>  </a:t>
                      </a:r>
                      <a:endParaRPr lang="en-US" sz="1200" b="0" i="0" u="none" strike="noStrike" cap="small" dirty="0">
                        <a:solidFill>
                          <a:srgbClr val="01E204"/>
                        </a:solidFill>
                        <a:effectLst/>
                        <a:latin typeface="Calibri"/>
                      </a:endParaRPr>
                    </a:p>
                  </a:txBody>
                  <a:tcPr marL="12700" marR="12700" marT="12700" marB="0" anchor="ctr">
                    <a:lnR w="38100" cap="flat" cmpd="sng" algn="ctr">
                      <a:solidFill>
                        <a:prstClr val="white">
                          <a:lumMod val="50000"/>
                        </a:prstClr>
                      </a:solidFill>
                      <a:prstDash val="solid"/>
                      <a:round/>
                      <a:headEnd type="none" w="med" len="med"/>
                      <a:tailEnd type="none" w="med" len="med"/>
                    </a:lnR>
                    <a:lnB w="38100" cap="flat" cmpd="sng" algn="ctr">
                      <a:solidFill>
                        <a:prstClr val="white">
                          <a:lumMod val="50000"/>
                        </a:prstClr>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2" name="Chart 1"/>
          <p:cNvGraphicFramePr/>
          <p:nvPr>
            <p:extLst>
              <p:ext uri="{D42A27DB-BD31-4B8C-83A1-F6EECF244321}">
                <p14:modId xmlns:p14="http://schemas.microsoft.com/office/powerpoint/2010/main" val="1589093453"/>
              </p:ext>
            </p:extLst>
          </p:nvPr>
        </p:nvGraphicFramePr>
        <p:xfrm>
          <a:off x="532386" y="3934739"/>
          <a:ext cx="7861904" cy="2761500"/>
        </p:xfrm>
        <a:graphic>
          <a:graphicData uri="http://schemas.openxmlformats.org/drawingml/2006/chart">
            <c:chart xmlns:c="http://schemas.openxmlformats.org/drawingml/2006/chart" xmlns:r="http://schemas.openxmlformats.org/officeDocument/2006/relationships" r:id="rId3"/>
          </a:graphicData>
        </a:graphic>
      </p:graphicFrame>
      <p:sp>
        <p:nvSpPr>
          <p:cNvPr id="9" name="Down Arrow 8"/>
          <p:cNvSpPr/>
          <p:nvPr/>
        </p:nvSpPr>
        <p:spPr>
          <a:xfrm flipV="1">
            <a:off x="2082799" y="5006370"/>
            <a:ext cx="154666" cy="484998"/>
          </a:xfrm>
          <a:prstGeom prst="downArrow">
            <a:avLst/>
          </a:prstGeom>
          <a:gradFill flip="none" rotWithShape="1">
            <a:gsLst>
              <a:gs pos="0">
                <a:srgbClr val="006001">
                  <a:alpha val="87000"/>
                </a:srgbClr>
              </a:gs>
              <a:gs pos="100000">
                <a:srgbClr val="008000">
                  <a:alpha val="87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Down Arrow 10"/>
          <p:cNvSpPr/>
          <p:nvPr/>
        </p:nvSpPr>
        <p:spPr>
          <a:xfrm rot="10800000" flipV="1">
            <a:off x="2082799" y="5606445"/>
            <a:ext cx="154666" cy="484998"/>
          </a:xfrm>
          <a:prstGeom prst="downArrow">
            <a:avLst/>
          </a:prstGeom>
          <a:solidFill>
            <a:srgbClr val="FF0000">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3" name="Picture 2"/>
          <p:cNvPicPr>
            <a:picLocks noChangeAspect="1"/>
          </p:cNvPicPr>
          <p:nvPr/>
        </p:nvPicPr>
        <p:blipFill>
          <a:blip r:embed="rId4"/>
          <a:stretch>
            <a:fillRect/>
          </a:stretch>
        </p:blipFill>
        <p:spPr>
          <a:xfrm>
            <a:off x="0" y="2597276"/>
            <a:ext cx="9144000" cy="1337463"/>
          </a:xfrm>
          <a:prstGeom prst="rect">
            <a:avLst/>
          </a:prstGeom>
        </p:spPr>
      </p:pic>
      <p:pic>
        <p:nvPicPr>
          <p:cNvPr id="5" name="Picture 4"/>
          <p:cNvPicPr>
            <a:picLocks noChangeAspect="1"/>
          </p:cNvPicPr>
          <p:nvPr/>
        </p:nvPicPr>
        <p:blipFill>
          <a:blip r:embed="rId5"/>
          <a:stretch>
            <a:fillRect/>
          </a:stretch>
        </p:blipFill>
        <p:spPr>
          <a:xfrm>
            <a:off x="641243" y="4873908"/>
            <a:ext cx="1257705" cy="520700"/>
          </a:xfrm>
          <a:prstGeom prst="rect">
            <a:avLst/>
          </a:prstGeom>
        </p:spPr>
      </p:pic>
      <p:pic>
        <p:nvPicPr>
          <p:cNvPr id="7" name="Picture 6"/>
          <p:cNvPicPr>
            <a:picLocks noChangeAspect="1"/>
          </p:cNvPicPr>
          <p:nvPr/>
        </p:nvPicPr>
        <p:blipFill>
          <a:blip r:embed="rId6"/>
          <a:stretch>
            <a:fillRect/>
          </a:stretch>
        </p:blipFill>
        <p:spPr>
          <a:xfrm>
            <a:off x="600456" y="4394828"/>
            <a:ext cx="1298491" cy="517478"/>
          </a:xfrm>
          <a:prstGeom prst="rect">
            <a:avLst/>
          </a:prstGeom>
        </p:spPr>
      </p:pic>
      <p:sp>
        <p:nvSpPr>
          <p:cNvPr id="14" name="Title 1"/>
          <p:cNvSpPr>
            <a:spLocks noGrp="1"/>
          </p:cNvSpPr>
          <p:nvPr>
            <p:ph type="title"/>
          </p:nvPr>
        </p:nvSpPr>
        <p:spPr>
          <a:xfrm>
            <a:off x="457200" y="179388"/>
            <a:ext cx="8229600" cy="792162"/>
          </a:xfrm>
          <a:ln>
            <a:noFill/>
          </a:ln>
        </p:spPr>
        <p:txBody>
          <a:bodyPr anchor="ctr">
            <a:normAutofit/>
          </a:bodyPr>
          <a:lstStyle/>
          <a:p>
            <a:r>
              <a:rPr lang="en-US" sz="3600" dirty="0" smtClean="0">
                <a:latin typeface="Arial" charset="0"/>
                <a:ea typeface="MS PGothic" charset="0"/>
                <a:cs typeface="Arial" charset="0"/>
              </a:rPr>
              <a:t>Imaging 2.0 </a:t>
            </a:r>
            <a:r>
              <a:rPr lang="en-US" sz="3600" dirty="0" smtClean="0">
                <a:latin typeface="Arial" charset="0"/>
                <a:ea typeface="MS PGothic" charset="0"/>
                <a:cs typeface="Arial" charset="0"/>
                <a:sym typeface="Wingdings"/>
              </a:rPr>
              <a:t> Imaging 3.0</a:t>
            </a:r>
            <a:endParaRPr lang="en-US" sz="3600" dirty="0"/>
          </a:p>
        </p:txBody>
      </p:sp>
      <p:sp>
        <p:nvSpPr>
          <p:cNvPr id="15" name="TextBox 14"/>
          <p:cNvSpPr txBox="1">
            <a:spLocks noChangeArrowheads="1"/>
          </p:cNvSpPr>
          <p:nvPr/>
        </p:nvSpPr>
        <p:spPr bwMode="auto">
          <a:xfrm>
            <a:off x="22227" y="6614170"/>
            <a:ext cx="22801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sz="900" dirty="0" smtClean="0">
                <a:latin typeface="Arial" charset="0"/>
                <a:ea typeface="ＭＳ Ｐゴシック" charset="0"/>
                <a:cs typeface="ＭＳ Ｐゴシック" charset="0"/>
              </a:rPr>
              <a:t>Courtesy Keith Dreyer, DO FACR 2013</a:t>
            </a:r>
            <a:endParaRPr lang="en-US" sz="900" dirty="0">
              <a:latin typeface="Arial" charset="0"/>
              <a:ea typeface="ＭＳ Ｐゴシック" charset="0"/>
              <a:cs typeface="ＭＳ Ｐゴシック" charset="0"/>
            </a:endParaRPr>
          </a:p>
        </p:txBody>
      </p:sp>
      <p:cxnSp>
        <p:nvCxnSpPr>
          <p:cNvPr id="16" name="Straight Arrow Connector 15"/>
          <p:cNvCxnSpPr/>
          <p:nvPr/>
        </p:nvCxnSpPr>
        <p:spPr>
          <a:xfrm flipV="1">
            <a:off x="7658100" y="6280455"/>
            <a:ext cx="0" cy="1073150"/>
          </a:xfrm>
          <a:prstGeom prst="straightConnector1">
            <a:avLst/>
          </a:prstGeom>
          <a:ln w="5715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4254500" y="4622800"/>
            <a:ext cx="6350" cy="383570"/>
          </a:xfrm>
          <a:prstGeom prst="straightConnector1">
            <a:avLst/>
          </a:prstGeom>
          <a:ln w="5715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a:spLocks noChangeArrowheads="1"/>
          </p:cNvSpPr>
          <p:nvPr/>
        </p:nvSpPr>
        <p:spPr bwMode="auto">
          <a:xfrm>
            <a:off x="3507939" y="4177984"/>
            <a:ext cx="1493121" cy="1468643"/>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defTabSz="914400" eaLnBrk="0" hangingPunct="0"/>
            <a:endParaRPr lang="en-US">
              <a:latin typeface="Arial" charset="0"/>
            </a:endParaRPr>
          </a:p>
        </p:txBody>
      </p:sp>
      <p:pic>
        <p:nvPicPr>
          <p:cNvPr id="8" name="Picture 7"/>
          <p:cNvPicPr>
            <a:picLocks noChangeAspect="1"/>
          </p:cNvPicPr>
          <p:nvPr/>
        </p:nvPicPr>
        <p:blipFill>
          <a:blip r:embed="rId7"/>
          <a:stretch>
            <a:fillRect/>
          </a:stretch>
        </p:blipFill>
        <p:spPr>
          <a:xfrm>
            <a:off x="461031" y="4488512"/>
            <a:ext cx="1270000" cy="774700"/>
          </a:xfrm>
          <a:prstGeom prst="rect">
            <a:avLst/>
          </a:prstGeom>
        </p:spPr>
      </p:pic>
    </p:spTree>
    <p:extLst>
      <p:ext uri="{BB962C8B-B14F-4D97-AF65-F5344CB8AC3E}">
        <p14:creationId xmlns:p14="http://schemas.microsoft.com/office/powerpoint/2010/main" val="157283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500"/>
                                        <p:tgtEl>
                                          <p:spTgt spid="2">
                                            <p:graphicEl>
                                              <a:chart seriesIdx="0" categoryIdx="-4" bldStep="series"/>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1" nodeType="clickEffect">
                                  <p:stCondLst>
                                    <p:cond delay="0"/>
                                  </p:stCondLst>
                                  <p:childTnLst>
                                    <p:set>
                                      <p:cBhvr>
                                        <p:cTn id="28"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29" dur="500"/>
                                        <p:tgtEl>
                                          <p:spTgt spid="2">
                                            <p:graphicEl>
                                              <a:chart seriesIdx="1"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1" fill="hold" nodeType="clickEffect">
                                  <p:stCondLst>
                                    <p:cond delay="0"/>
                                  </p:stCondLst>
                                  <p:childTnLst>
                                    <p:animEffect transition="out" filter="wipe(up)">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2" nodeType="clickEffect">
                                  <p:stCondLst>
                                    <p:cond delay="0"/>
                                  </p:stCondLst>
                                  <p:childTnLst>
                                    <p:set>
                                      <p:cBhvr>
                                        <p:cTn id="43"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44" dur="500"/>
                                        <p:tgtEl>
                                          <p:spTgt spid="2">
                                            <p:graphicEl>
                                              <a:chart seriesIdx="2"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0" presetClass="path" presetSubtype="0" accel="50000" decel="50000" fill="hold" nodeType="afterEffect">
                                  <p:stCondLst>
                                    <p:cond delay="0"/>
                                  </p:stCondLst>
                                  <p:childTnLst>
                                    <p:animMotion origin="layout" path="M 0 -0.08009 L -0.00069 -0.15324 " pathEditMode="relative" rAng="0" ptsTypes="AA">
                                      <p:cBhvr>
                                        <p:cTn id="51" dur="1000" fill="hold"/>
                                        <p:tgtEl>
                                          <p:spTgt spid="16"/>
                                        </p:tgtEl>
                                        <p:attrNameLst>
                                          <p:attrName>ppt_x</p:attrName>
                                          <p:attrName>ppt_y</p:attrName>
                                        </p:attrNameLst>
                                      </p:cBhvr>
                                      <p:rCtr x="-35" y="-3657"/>
                                    </p:animMotion>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up)">
                                      <p:cBhvr>
                                        <p:cTn id="56" dur="500"/>
                                        <p:tgtEl>
                                          <p:spTgt spid="18"/>
                                        </p:tgtEl>
                                      </p:cBhvr>
                                    </p:animEffect>
                                  </p:childTnLst>
                                </p:cTn>
                              </p:par>
                            </p:childTnLst>
                          </p:cTn>
                        </p:par>
                        <p:par>
                          <p:cTn id="57" fill="hold">
                            <p:stCondLst>
                              <p:cond delay="500"/>
                            </p:stCondLst>
                            <p:childTnLst>
                              <p:par>
                                <p:cTn id="58" presetID="31" presetClass="entr" presetSubtype="0" fill="hold" grpId="0" nodeType="afterEffect">
                                  <p:stCondLst>
                                    <p:cond delay="100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Graphic spid="2" grpId="1">
        <p:bldSub>
          <a:bldChart bld="series"/>
        </p:bldSub>
      </p:bldGraphic>
      <p:bldGraphic spid="2" grpId="2">
        <p:bldSub>
          <a:bldChart bld="series"/>
        </p:bldSub>
      </p:bldGraphic>
      <p:bldP spid="9" grpId="0" animBg="1"/>
      <p:bldP spid="11"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581150" y="2101850"/>
            <a:ext cx="2987675" cy="29337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568825" y="2159000"/>
            <a:ext cx="2689225" cy="287655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90104" y="3425603"/>
            <a:ext cx="2782092" cy="430887"/>
          </a:xfrm>
          <a:prstGeom prst="rect">
            <a:avLst/>
          </a:prstGeom>
          <a:noFill/>
        </p:spPr>
        <p:txBody>
          <a:bodyPr wrap="square" rtlCol="0">
            <a:spAutoFit/>
          </a:bodyPr>
          <a:lstStyle/>
          <a:p>
            <a:pPr algn="ctr"/>
            <a:r>
              <a:rPr lang="en-US" sz="2200" cap="small" dirty="0" smtClean="0"/>
              <a:t>Before Interpretation</a:t>
            </a:r>
            <a:endParaRPr lang="en-US" sz="2200" cap="small" dirty="0"/>
          </a:p>
        </p:txBody>
      </p:sp>
      <p:sp>
        <p:nvSpPr>
          <p:cNvPr id="13" name="TextBox 12"/>
          <p:cNvSpPr txBox="1"/>
          <p:nvPr/>
        </p:nvSpPr>
        <p:spPr>
          <a:xfrm>
            <a:off x="5855182" y="3425603"/>
            <a:ext cx="2805736" cy="430887"/>
          </a:xfrm>
          <a:prstGeom prst="rect">
            <a:avLst/>
          </a:prstGeom>
          <a:noFill/>
        </p:spPr>
        <p:txBody>
          <a:bodyPr wrap="square" rtlCol="0">
            <a:spAutoFit/>
          </a:bodyPr>
          <a:lstStyle/>
          <a:p>
            <a:pPr algn="ctr"/>
            <a:r>
              <a:rPr lang="en-US" sz="2200" cap="small" dirty="0" smtClean="0"/>
              <a:t>After Interpretation</a:t>
            </a:r>
            <a:endParaRPr lang="en-US" sz="2200" cap="small" dirty="0"/>
          </a:p>
        </p:txBody>
      </p:sp>
      <p:sp>
        <p:nvSpPr>
          <p:cNvPr id="17" name="TextBox 16"/>
          <p:cNvSpPr txBox="1"/>
          <p:nvPr/>
        </p:nvSpPr>
        <p:spPr>
          <a:xfrm>
            <a:off x="1216025" y="6185368"/>
            <a:ext cx="6705600" cy="430887"/>
          </a:xfrm>
          <a:prstGeom prst="rect">
            <a:avLst/>
          </a:prstGeom>
          <a:noFill/>
        </p:spPr>
        <p:txBody>
          <a:bodyPr wrap="square" rtlCol="0">
            <a:spAutoFit/>
          </a:bodyPr>
          <a:lstStyle/>
          <a:p>
            <a:pPr algn="ctr"/>
            <a:r>
              <a:rPr lang="en-US" sz="2200" cap="small" dirty="0" smtClean="0"/>
              <a:t>Enhancing Image Acquisition and Interpretation</a:t>
            </a:r>
            <a:endParaRPr lang="en-US" sz="2200" cap="small" dirty="0"/>
          </a:p>
        </p:txBody>
      </p:sp>
      <p:sp>
        <p:nvSpPr>
          <p:cNvPr id="15" name="Title 1"/>
          <p:cNvSpPr>
            <a:spLocks noGrp="1"/>
          </p:cNvSpPr>
          <p:nvPr>
            <p:ph type="title"/>
          </p:nvPr>
        </p:nvSpPr>
        <p:spPr>
          <a:xfrm>
            <a:off x="0" y="328613"/>
            <a:ext cx="9144000" cy="685800"/>
          </a:xfrm>
        </p:spPr>
        <p:txBody>
          <a:bodyPr>
            <a:noAutofit/>
          </a:bodyPr>
          <a:lstStyle/>
          <a:p>
            <a:pPr>
              <a:defRPr/>
            </a:pPr>
            <a:r>
              <a:rPr lang="en-US" sz="3600" dirty="0" smtClean="0">
                <a:latin typeface="Arial"/>
                <a:cs typeface="Arial"/>
              </a:rPr>
              <a:t>Imaging 3.0 – Beyond the Interpretation </a:t>
            </a:r>
            <a:endParaRPr lang="en-US" sz="3600" dirty="0">
              <a:latin typeface="Arial"/>
              <a:cs typeface="Arial"/>
            </a:endParaRPr>
          </a:p>
        </p:txBody>
      </p:sp>
      <p:sp>
        <p:nvSpPr>
          <p:cNvPr id="19" name="Rectangle 18"/>
          <p:cNvSpPr/>
          <p:nvPr/>
        </p:nvSpPr>
        <p:spPr>
          <a:xfrm>
            <a:off x="684211" y="1354728"/>
            <a:ext cx="2160589" cy="1941958"/>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600" b="1" baseline="-25000" dirty="0" smtClean="0">
                <a:solidFill>
                  <a:srgbClr val="064469"/>
                </a:solidFill>
              </a:rPr>
              <a:t/>
            </a:r>
            <a:br>
              <a:rPr lang="en-US" sz="1600" b="1" baseline="-25000" dirty="0" smtClean="0">
                <a:solidFill>
                  <a:srgbClr val="064469"/>
                </a:solidFill>
              </a:rPr>
            </a:br>
            <a:r>
              <a:rPr lang="en-US" sz="2000" b="1" baseline="-25000" dirty="0" smtClean="0">
                <a:solidFill>
                  <a:srgbClr val="064469"/>
                </a:solidFill>
                <a:latin typeface="Calibri" pitchFamily="34" charset="0"/>
              </a:rPr>
              <a:t>Referring </a:t>
            </a:r>
            <a:r>
              <a:rPr lang="en-US" sz="2000" b="1" baseline="-25000" dirty="0">
                <a:solidFill>
                  <a:srgbClr val="064469"/>
                </a:solidFill>
                <a:latin typeface="Calibri" pitchFamily="34" charset="0"/>
              </a:rPr>
              <a:t>Physician </a:t>
            </a:r>
          </a:p>
          <a:p>
            <a:pPr algn="ctr"/>
            <a:r>
              <a:rPr lang="en-US" sz="2000" b="1" baseline="-25000" dirty="0">
                <a:solidFill>
                  <a:srgbClr val="064469"/>
                </a:solidFill>
                <a:latin typeface="Calibri" pitchFamily="34" charset="0"/>
              </a:rPr>
              <a:t>Considers Imaging</a:t>
            </a:r>
          </a:p>
        </p:txBody>
      </p:sp>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2149" y="1355867"/>
            <a:ext cx="2149873" cy="1005455"/>
          </a:xfrm>
          <a:prstGeom prst="rect">
            <a:avLst/>
          </a:prstGeom>
        </p:spPr>
      </p:pic>
      <p:sp>
        <p:nvSpPr>
          <p:cNvPr id="21" name="Rectangle 20"/>
          <p:cNvSpPr/>
          <p:nvPr/>
        </p:nvSpPr>
        <p:spPr>
          <a:xfrm>
            <a:off x="6256062" y="1228103"/>
            <a:ext cx="2189438" cy="1967888"/>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endParaRPr lang="en-US" b="1" baseline="-25000" dirty="0" smtClean="0">
              <a:solidFill>
                <a:srgbClr val="064469"/>
              </a:solidFill>
            </a:endParaRPr>
          </a:p>
          <a:p>
            <a:pPr algn="ctr"/>
            <a:endParaRPr lang="en-US" b="1" baseline="-25000" dirty="0">
              <a:solidFill>
                <a:srgbClr val="064469"/>
              </a:solidFill>
            </a:endParaRPr>
          </a:p>
          <a:p>
            <a:pPr algn="ctr"/>
            <a:endParaRPr lang="en-US" b="1" baseline="-25000" dirty="0" smtClean="0">
              <a:solidFill>
                <a:srgbClr val="064469"/>
              </a:solidFill>
            </a:endParaRPr>
          </a:p>
          <a:p>
            <a:pPr algn="ctr"/>
            <a:r>
              <a:rPr lang="en-US" sz="1600" b="1" baseline="-25000" dirty="0" smtClean="0">
                <a:solidFill>
                  <a:srgbClr val="064469"/>
                </a:solidFill>
              </a:rPr>
              <a:t/>
            </a:r>
            <a:br>
              <a:rPr lang="en-US" sz="1600" b="1" baseline="-25000" dirty="0" smtClean="0">
                <a:solidFill>
                  <a:srgbClr val="064469"/>
                </a:solidFill>
              </a:rPr>
            </a:br>
            <a:r>
              <a:rPr lang="en-US" sz="1600" b="1" baseline="-25000" dirty="0" smtClean="0">
                <a:solidFill>
                  <a:srgbClr val="064469"/>
                </a:solidFill>
              </a:rPr>
              <a:t/>
            </a:r>
            <a:br>
              <a:rPr lang="en-US" sz="1600" b="1" baseline="-25000" dirty="0" smtClean="0">
                <a:solidFill>
                  <a:srgbClr val="064469"/>
                </a:solidFill>
              </a:rPr>
            </a:br>
            <a:r>
              <a:rPr lang="en-US" sz="2000" b="1" baseline="-25000" dirty="0" smtClean="0">
                <a:solidFill>
                  <a:srgbClr val="064469"/>
                </a:solidFill>
                <a:latin typeface="Calibri" pitchFamily="34" charset="0"/>
              </a:rPr>
              <a:t>Actionable </a:t>
            </a:r>
            <a:r>
              <a:rPr lang="en-US" sz="2000" b="1" baseline="-25000" dirty="0">
                <a:solidFill>
                  <a:srgbClr val="064469"/>
                </a:solidFill>
                <a:latin typeface="Calibri" pitchFamily="34" charset="0"/>
              </a:rPr>
              <a:t>Recommendations </a:t>
            </a:r>
            <a:endParaRPr lang="en-US" sz="2000" b="1" baseline="-25000" dirty="0" smtClean="0">
              <a:solidFill>
                <a:srgbClr val="064469"/>
              </a:solidFill>
              <a:latin typeface="Calibri" pitchFamily="34" charset="0"/>
            </a:endParaRPr>
          </a:p>
          <a:p>
            <a:pPr algn="ctr"/>
            <a:r>
              <a:rPr lang="en-US" sz="2000" b="1" baseline="-25000" dirty="0" smtClean="0">
                <a:solidFill>
                  <a:srgbClr val="064469"/>
                </a:solidFill>
                <a:latin typeface="Calibri" pitchFamily="34" charset="0"/>
              </a:rPr>
              <a:t>For </a:t>
            </a:r>
            <a:r>
              <a:rPr lang="en-US" sz="2000" b="1" baseline="-25000" dirty="0">
                <a:solidFill>
                  <a:srgbClr val="064469"/>
                </a:solidFill>
                <a:latin typeface="Calibri" pitchFamily="34" charset="0"/>
              </a:rPr>
              <a:t>The Patient And </a:t>
            </a:r>
            <a:endParaRPr lang="en-US" sz="2000" b="1" baseline="-25000" dirty="0" smtClean="0">
              <a:solidFill>
                <a:srgbClr val="064469"/>
              </a:solidFill>
              <a:latin typeface="Calibri" pitchFamily="34" charset="0"/>
            </a:endParaRPr>
          </a:p>
          <a:p>
            <a:pPr algn="ctr"/>
            <a:r>
              <a:rPr lang="en-US" sz="2000" b="1" baseline="-25000" dirty="0" smtClean="0">
                <a:solidFill>
                  <a:srgbClr val="064469"/>
                </a:solidFill>
                <a:latin typeface="Calibri" pitchFamily="34" charset="0"/>
              </a:rPr>
              <a:t>Referring </a:t>
            </a:r>
            <a:r>
              <a:rPr lang="en-US" sz="2000" b="1" baseline="-25000" dirty="0">
                <a:solidFill>
                  <a:srgbClr val="064469"/>
                </a:solidFill>
                <a:latin typeface="Calibri" pitchFamily="34" charset="0"/>
              </a:rPr>
              <a:t>Physician</a:t>
            </a:r>
          </a:p>
        </p:txBody>
      </p:sp>
      <p:pic>
        <p:nvPicPr>
          <p:cNvPr id="22" name="Picture 2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56062" y="1229661"/>
            <a:ext cx="2197904" cy="1027918"/>
          </a:xfrm>
          <a:prstGeom prst="rect">
            <a:avLst/>
          </a:prstGeom>
        </p:spPr>
      </p:pic>
      <p:sp>
        <p:nvSpPr>
          <p:cNvPr id="23" name="Rectangle 22"/>
          <p:cNvSpPr/>
          <p:nvPr/>
        </p:nvSpPr>
        <p:spPr>
          <a:xfrm>
            <a:off x="3474072" y="4131203"/>
            <a:ext cx="2189506" cy="1967949"/>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baseline="-25000" dirty="0" smtClean="0">
              <a:solidFill>
                <a:schemeClr val="accent1">
                  <a:lumMod val="50000"/>
                </a:schemeClr>
              </a:solidFill>
            </a:endParaRPr>
          </a:p>
          <a:p>
            <a:pPr algn="ctr"/>
            <a:endParaRPr lang="en-US" b="1" baseline="-25000" dirty="0">
              <a:solidFill>
                <a:schemeClr val="accent1">
                  <a:lumMod val="50000"/>
                </a:schemeClr>
              </a:solidFill>
            </a:endParaRPr>
          </a:p>
          <a:p>
            <a:pPr algn="ctr"/>
            <a:r>
              <a:rPr lang="en-US" b="1" baseline="-25000" dirty="0" smtClean="0">
                <a:solidFill>
                  <a:schemeClr val="accent1">
                    <a:lumMod val="50000"/>
                  </a:schemeClr>
                </a:solidFill>
              </a:rPr>
              <a:t/>
            </a:r>
            <a:br>
              <a:rPr lang="en-US" b="1" baseline="-25000" dirty="0" smtClean="0">
                <a:solidFill>
                  <a:schemeClr val="accent1">
                    <a:lumMod val="50000"/>
                  </a:schemeClr>
                </a:solidFill>
              </a:rPr>
            </a:br>
            <a:endParaRPr lang="en-US" b="1" baseline="-25000" dirty="0" smtClean="0">
              <a:solidFill>
                <a:schemeClr val="accent1">
                  <a:lumMod val="50000"/>
                </a:schemeClr>
              </a:solidFill>
            </a:endParaRPr>
          </a:p>
          <a:p>
            <a:pPr algn="ctr"/>
            <a:r>
              <a:rPr lang="en-US" sz="2000" b="1" baseline="-25000" dirty="0" smtClean="0">
                <a:solidFill>
                  <a:srgbClr val="064469"/>
                </a:solidFill>
                <a:latin typeface="Calibri" pitchFamily="34" charset="0"/>
              </a:rPr>
              <a:t>Imaging </a:t>
            </a:r>
            <a:r>
              <a:rPr lang="en-US" sz="2000" b="1" baseline="-25000" dirty="0">
                <a:solidFill>
                  <a:srgbClr val="064469"/>
                </a:solidFill>
                <a:latin typeface="Calibri" pitchFamily="34" charset="0"/>
              </a:rPr>
              <a:t>Acquisition </a:t>
            </a:r>
          </a:p>
          <a:p>
            <a:pPr algn="ctr"/>
            <a:r>
              <a:rPr lang="en-US" sz="2000" b="1" baseline="-25000" dirty="0">
                <a:solidFill>
                  <a:srgbClr val="064469"/>
                </a:solidFill>
                <a:latin typeface="Calibri" pitchFamily="34" charset="0"/>
              </a:rPr>
              <a:t>&amp; Interpretation</a:t>
            </a:r>
          </a:p>
        </p:txBody>
      </p:sp>
      <p:pic>
        <p:nvPicPr>
          <p:cNvPr id="24" name="Picture 2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74072" y="4132342"/>
            <a:ext cx="2189506" cy="1023990"/>
          </a:xfrm>
          <a:prstGeom prst="rect">
            <a:avLst/>
          </a:prstGeom>
        </p:spPr>
      </p:pic>
    </p:spTree>
    <p:extLst>
      <p:ext uri="{BB962C8B-B14F-4D97-AF65-F5344CB8AC3E}">
        <p14:creationId xmlns:p14="http://schemas.microsoft.com/office/powerpoint/2010/main" val="330893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smtClean="0"/>
              <a:t>How Do We Get There?</a:t>
            </a:r>
            <a:endParaRPr lang="en-US" dirty="0"/>
          </a:p>
        </p:txBody>
      </p:sp>
      <p:sp>
        <p:nvSpPr>
          <p:cNvPr id="4" name="Content Placeholder 2"/>
          <p:cNvSpPr txBox="1">
            <a:spLocks/>
          </p:cNvSpPr>
          <p:nvPr/>
        </p:nvSpPr>
        <p:spPr>
          <a:xfrm>
            <a:off x="457199" y="1433529"/>
            <a:ext cx="8381895" cy="5055084"/>
          </a:xfrm>
          <a:prstGeom prst="rect">
            <a:avLst/>
          </a:prstGeom>
        </p:spPr>
        <p:txBody>
          <a:bodyPr vert="horz" lIns="91440" tIns="45720" rIns="91440" bIns="45720" rtlCol="0" anchor="t">
            <a:no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Clr>
                <a:srgbClr val="92D050"/>
              </a:buClr>
              <a:buFont typeface="Wingdings" panose="05000000000000000000" pitchFamily="2" charset="2"/>
              <a:buChar char="§"/>
            </a:pPr>
            <a:r>
              <a:rPr lang="en-US" sz="2400" spc="50" dirty="0" smtClean="0">
                <a:ln w="13500">
                  <a:solidFill>
                    <a:schemeClr val="accent1">
                      <a:shade val="2500"/>
                      <a:alpha val="6500"/>
                    </a:schemeClr>
                  </a:solidFill>
                  <a:prstDash val="solid"/>
                </a:ln>
                <a:solidFill>
                  <a:srgbClr val="000000">
                    <a:alpha val="95000"/>
                  </a:srgbClr>
                </a:solidFill>
                <a:latin typeface="+mj-lt"/>
                <a:cs typeface="Arial"/>
              </a:rPr>
              <a:t>Make a cultural shift</a:t>
            </a:r>
          </a:p>
          <a:p>
            <a:pPr lvl="1">
              <a:lnSpc>
                <a:spcPct val="100000"/>
              </a:lnSpc>
              <a:buClr>
                <a:srgbClr val="92D050"/>
              </a:buClr>
              <a:buFont typeface="Wingdings" panose="05000000000000000000" pitchFamily="2" charset="2"/>
              <a:buChar char="§"/>
            </a:pPr>
            <a:endParaRPr lang="en-US" sz="2400" spc="50" dirty="0" smtClean="0">
              <a:ln w="13500">
                <a:solidFill>
                  <a:schemeClr val="accent1">
                    <a:shade val="2500"/>
                    <a:alpha val="6500"/>
                  </a:schemeClr>
                </a:solidFill>
                <a:prstDash val="solid"/>
              </a:ln>
              <a:solidFill>
                <a:srgbClr val="000000">
                  <a:alpha val="95000"/>
                </a:srgbClr>
              </a:solidFill>
              <a:latin typeface="+mj-lt"/>
              <a:cs typeface="Arial"/>
            </a:endParaRPr>
          </a:p>
          <a:p>
            <a:pPr>
              <a:lnSpc>
                <a:spcPct val="100000"/>
              </a:lnSpc>
              <a:buClr>
                <a:srgbClr val="92D050"/>
              </a:buClr>
              <a:buFont typeface="Wingdings" panose="05000000000000000000" pitchFamily="2" charset="2"/>
              <a:buChar char="§"/>
            </a:pPr>
            <a:r>
              <a:rPr lang="en-US" sz="2400" spc="50" dirty="0" smtClean="0">
                <a:ln w="13500">
                  <a:solidFill>
                    <a:schemeClr val="accent1">
                      <a:shade val="2500"/>
                      <a:alpha val="6500"/>
                    </a:schemeClr>
                  </a:solidFill>
                  <a:prstDash val="solid"/>
                </a:ln>
                <a:solidFill>
                  <a:srgbClr val="000000">
                    <a:alpha val="95000"/>
                  </a:srgbClr>
                </a:solidFill>
                <a:latin typeface="+mj-lt"/>
                <a:cs typeface="Arial"/>
              </a:rPr>
              <a:t>Use evidence-based medicine </a:t>
            </a:r>
            <a:r>
              <a:rPr lang="en-US" sz="2400" spc="50" dirty="0">
                <a:ln w="13500">
                  <a:solidFill>
                    <a:schemeClr val="accent1">
                      <a:shade val="2500"/>
                      <a:alpha val="6500"/>
                    </a:schemeClr>
                  </a:solidFill>
                  <a:prstDash val="solid"/>
                </a:ln>
                <a:solidFill>
                  <a:srgbClr val="000000">
                    <a:alpha val="95000"/>
                  </a:srgbClr>
                </a:solidFill>
                <a:latin typeface="+mj-lt"/>
                <a:cs typeface="Arial"/>
              </a:rPr>
              <a:t>t</a:t>
            </a:r>
            <a:r>
              <a:rPr lang="en-US" sz="2400" spc="50" dirty="0" smtClean="0">
                <a:ln w="13500">
                  <a:solidFill>
                    <a:schemeClr val="accent1">
                      <a:shade val="2500"/>
                      <a:alpha val="6500"/>
                    </a:schemeClr>
                  </a:solidFill>
                  <a:prstDash val="solid"/>
                </a:ln>
                <a:solidFill>
                  <a:srgbClr val="000000">
                    <a:alpha val="95000"/>
                  </a:srgbClr>
                </a:solidFill>
                <a:latin typeface="+mj-lt"/>
                <a:cs typeface="Arial"/>
              </a:rPr>
              <a:t>o </a:t>
            </a:r>
            <a:r>
              <a:rPr lang="en-US" sz="2400" spc="50" dirty="0">
                <a:ln w="13500">
                  <a:solidFill>
                    <a:schemeClr val="accent1">
                      <a:shade val="2500"/>
                      <a:alpha val="6500"/>
                    </a:schemeClr>
                  </a:solidFill>
                  <a:prstDash val="solid"/>
                </a:ln>
                <a:solidFill>
                  <a:srgbClr val="000000">
                    <a:alpha val="95000"/>
                  </a:srgbClr>
                </a:solidFill>
                <a:latin typeface="+mj-lt"/>
                <a:cs typeface="Arial"/>
              </a:rPr>
              <a:t>g</a:t>
            </a:r>
            <a:r>
              <a:rPr lang="en-US" sz="2400" spc="50" dirty="0" smtClean="0">
                <a:ln w="13500">
                  <a:solidFill>
                    <a:schemeClr val="accent1">
                      <a:shade val="2500"/>
                      <a:alpha val="6500"/>
                    </a:schemeClr>
                  </a:solidFill>
                  <a:prstDash val="solid"/>
                </a:ln>
                <a:solidFill>
                  <a:srgbClr val="000000">
                    <a:alpha val="95000"/>
                  </a:srgbClr>
                </a:solidFill>
                <a:latin typeface="+mj-lt"/>
                <a:cs typeface="Arial"/>
              </a:rPr>
              <a:t>uide </a:t>
            </a:r>
            <a:r>
              <a:rPr lang="en-US" sz="2400" spc="50" dirty="0">
                <a:ln w="13500">
                  <a:solidFill>
                    <a:schemeClr val="accent1">
                      <a:shade val="2500"/>
                      <a:alpha val="6500"/>
                    </a:schemeClr>
                  </a:solidFill>
                  <a:prstDash val="solid"/>
                </a:ln>
                <a:solidFill>
                  <a:srgbClr val="000000">
                    <a:alpha val="95000"/>
                  </a:srgbClr>
                </a:solidFill>
                <a:latin typeface="+mj-lt"/>
                <a:cs typeface="Arial"/>
              </a:rPr>
              <a:t>o</a:t>
            </a:r>
            <a:r>
              <a:rPr lang="en-US" sz="2400" spc="50" dirty="0" smtClean="0">
                <a:ln w="13500">
                  <a:solidFill>
                    <a:schemeClr val="accent1">
                      <a:shade val="2500"/>
                      <a:alpha val="6500"/>
                    </a:schemeClr>
                  </a:solidFill>
                  <a:prstDash val="solid"/>
                </a:ln>
                <a:solidFill>
                  <a:srgbClr val="000000">
                    <a:alpha val="95000"/>
                  </a:srgbClr>
                </a:solidFill>
                <a:latin typeface="+mj-lt"/>
                <a:cs typeface="Arial"/>
              </a:rPr>
              <a:t>ur practice</a:t>
            </a:r>
          </a:p>
          <a:p>
            <a:pPr marL="0" indent="0">
              <a:lnSpc>
                <a:spcPct val="100000"/>
              </a:lnSpc>
              <a:buClr>
                <a:srgbClr val="92D050"/>
              </a:buClr>
              <a:buNone/>
            </a:pPr>
            <a:endParaRPr lang="en-US" sz="2400" spc="50" dirty="0" smtClean="0">
              <a:ln w="13500">
                <a:solidFill>
                  <a:schemeClr val="accent1">
                    <a:shade val="2500"/>
                    <a:alpha val="6500"/>
                  </a:schemeClr>
                </a:solidFill>
                <a:prstDash val="solid"/>
              </a:ln>
              <a:solidFill>
                <a:srgbClr val="000000">
                  <a:alpha val="95000"/>
                </a:srgbClr>
              </a:solidFill>
              <a:latin typeface="+mj-lt"/>
              <a:cs typeface="Arial"/>
            </a:endParaRPr>
          </a:p>
          <a:p>
            <a:pPr>
              <a:lnSpc>
                <a:spcPct val="100000"/>
              </a:lnSpc>
              <a:buClr>
                <a:srgbClr val="92D050"/>
              </a:buClr>
              <a:buFont typeface="Wingdings" panose="05000000000000000000" pitchFamily="2" charset="2"/>
              <a:buChar char="§"/>
            </a:pPr>
            <a:r>
              <a:rPr lang="en-US" sz="2400" spc="50" dirty="0" smtClean="0">
                <a:ln w="13500">
                  <a:solidFill>
                    <a:schemeClr val="accent1">
                      <a:shade val="2500"/>
                      <a:alpha val="6500"/>
                    </a:schemeClr>
                  </a:solidFill>
                  <a:prstDash val="solid"/>
                </a:ln>
                <a:solidFill>
                  <a:srgbClr val="000000">
                    <a:alpha val="95000"/>
                  </a:srgbClr>
                </a:solidFill>
                <a:cs typeface="Arial"/>
              </a:rPr>
              <a:t>Empower </a:t>
            </a:r>
            <a:r>
              <a:rPr lang="en-US" sz="2400" spc="50" dirty="0">
                <a:ln w="13500">
                  <a:solidFill>
                    <a:schemeClr val="accent1">
                      <a:shade val="2500"/>
                      <a:alpha val="6500"/>
                    </a:schemeClr>
                  </a:solidFill>
                  <a:prstDash val="solid"/>
                </a:ln>
                <a:solidFill>
                  <a:srgbClr val="000000">
                    <a:alpha val="95000"/>
                  </a:srgbClr>
                </a:solidFill>
                <a:cs typeface="Arial"/>
              </a:rPr>
              <a:t>patients to become more involved in their </a:t>
            </a:r>
            <a:r>
              <a:rPr lang="en-US" sz="2400" spc="50" dirty="0" smtClean="0">
                <a:ln w="13500">
                  <a:solidFill>
                    <a:schemeClr val="accent1">
                      <a:shade val="2500"/>
                      <a:alpha val="6500"/>
                    </a:schemeClr>
                  </a:solidFill>
                  <a:prstDash val="solid"/>
                </a:ln>
                <a:solidFill>
                  <a:srgbClr val="000000">
                    <a:alpha val="95000"/>
                  </a:srgbClr>
                </a:solidFill>
                <a:cs typeface="Arial"/>
              </a:rPr>
              <a:t>care</a:t>
            </a:r>
          </a:p>
          <a:p>
            <a:pPr>
              <a:lnSpc>
                <a:spcPct val="100000"/>
              </a:lnSpc>
              <a:buClr>
                <a:srgbClr val="92D050"/>
              </a:buClr>
              <a:buFont typeface="Wingdings" panose="05000000000000000000" pitchFamily="2" charset="2"/>
              <a:buChar char="§"/>
            </a:pPr>
            <a:endParaRPr lang="en-US" sz="2400" spc="50" dirty="0" smtClean="0">
              <a:ln w="13500">
                <a:solidFill>
                  <a:schemeClr val="accent1">
                    <a:shade val="2500"/>
                    <a:alpha val="6500"/>
                  </a:schemeClr>
                </a:solidFill>
                <a:prstDash val="solid"/>
              </a:ln>
              <a:solidFill>
                <a:srgbClr val="000000">
                  <a:alpha val="95000"/>
                </a:srgbClr>
              </a:solidFill>
              <a:cs typeface="Arial"/>
            </a:endParaRPr>
          </a:p>
          <a:p>
            <a:pPr>
              <a:lnSpc>
                <a:spcPct val="100000"/>
              </a:lnSpc>
              <a:buClr>
                <a:srgbClr val="92D050"/>
              </a:buClr>
              <a:buFont typeface="Wingdings" panose="05000000000000000000" pitchFamily="2" charset="2"/>
              <a:buChar char="§"/>
            </a:pPr>
            <a:r>
              <a:rPr lang="en-US" sz="2400" spc="50" dirty="0">
                <a:ln w="13500">
                  <a:solidFill>
                    <a:schemeClr val="accent1">
                      <a:shade val="2500"/>
                      <a:alpha val="6500"/>
                    </a:schemeClr>
                  </a:solidFill>
                  <a:prstDash val="solid"/>
                </a:ln>
                <a:solidFill>
                  <a:srgbClr val="000000">
                    <a:alpha val="95000"/>
                  </a:srgbClr>
                </a:solidFill>
                <a:cs typeface="Arial"/>
              </a:rPr>
              <a:t>Provide </a:t>
            </a:r>
            <a:r>
              <a:rPr lang="en-US" sz="2400" spc="50" dirty="0" smtClean="0">
                <a:ln w="13500">
                  <a:solidFill>
                    <a:schemeClr val="accent1">
                      <a:shade val="2500"/>
                      <a:alpha val="6500"/>
                    </a:schemeClr>
                  </a:solidFill>
                  <a:prstDash val="solid"/>
                </a:ln>
                <a:solidFill>
                  <a:srgbClr val="000000">
                    <a:alpha val="95000"/>
                  </a:srgbClr>
                </a:solidFill>
                <a:cs typeface="Arial"/>
              </a:rPr>
              <a:t>a framework </a:t>
            </a:r>
            <a:r>
              <a:rPr lang="en-US" sz="2400" spc="50" dirty="0">
                <a:ln w="13500">
                  <a:solidFill>
                    <a:schemeClr val="accent1">
                      <a:shade val="2500"/>
                      <a:alpha val="6500"/>
                    </a:schemeClr>
                  </a:solidFill>
                  <a:prstDash val="solid"/>
                </a:ln>
                <a:solidFill>
                  <a:srgbClr val="000000">
                    <a:alpha val="95000"/>
                  </a:srgbClr>
                </a:solidFill>
                <a:cs typeface="Arial"/>
              </a:rPr>
              <a:t>for IT developers to create tools physicians can use at the point of </a:t>
            </a:r>
            <a:r>
              <a:rPr lang="en-US" sz="2400" spc="50" dirty="0" smtClean="0">
                <a:ln w="13500">
                  <a:solidFill>
                    <a:schemeClr val="accent1">
                      <a:shade val="2500"/>
                      <a:alpha val="6500"/>
                    </a:schemeClr>
                  </a:solidFill>
                  <a:prstDash val="solid"/>
                </a:ln>
                <a:solidFill>
                  <a:srgbClr val="000000">
                    <a:alpha val="95000"/>
                  </a:srgbClr>
                </a:solidFill>
                <a:cs typeface="Arial"/>
              </a:rPr>
              <a:t>care</a:t>
            </a:r>
          </a:p>
          <a:p>
            <a:pPr marL="0" indent="0">
              <a:lnSpc>
                <a:spcPct val="100000"/>
              </a:lnSpc>
              <a:buClr>
                <a:srgbClr val="92D050"/>
              </a:buClr>
              <a:buNone/>
            </a:pPr>
            <a:endParaRPr lang="en-US" sz="2400" spc="50" dirty="0">
              <a:ln w="13500">
                <a:solidFill>
                  <a:schemeClr val="accent1">
                    <a:shade val="2500"/>
                    <a:alpha val="6500"/>
                  </a:schemeClr>
                </a:solidFill>
                <a:prstDash val="solid"/>
              </a:ln>
              <a:solidFill>
                <a:srgbClr val="000000">
                  <a:alpha val="95000"/>
                </a:srgbClr>
              </a:solidFill>
              <a:cs typeface="Arial"/>
            </a:endParaRPr>
          </a:p>
          <a:p>
            <a:pPr>
              <a:lnSpc>
                <a:spcPct val="120000"/>
              </a:lnSpc>
              <a:buClr>
                <a:srgbClr val="92D050"/>
              </a:buClr>
              <a:buFont typeface="Wingdings" panose="05000000000000000000" pitchFamily="2" charset="2"/>
              <a:buChar char="§"/>
            </a:pPr>
            <a:r>
              <a:rPr lang="en-US" sz="2400" spc="50" dirty="0">
                <a:ln w="13500">
                  <a:solidFill>
                    <a:schemeClr val="accent1">
                      <a:shade val="2500"/>
                      <a:alpha val="6500"/>
                    </a:schemeClr>
                  </a:solidFill>
                  <a:prstDash val="solid"/>
                </a:ln>
                <a:solidFill>
                  <a:srgbClr val="000000">
                    <a:alpha val="95000"/>
                  </a:srgbClr>
                </a:solidFill>
                <a:cs typeface="Arial"/>
              </a:rPr>
              <a:t>Align incentives</a:t>
            </a:r>
          </a:p>
          <a:p>
            <a:pPr>
              <a:lnSpc>
                <a:spcPct val="100000"/>
              </a:lnSpc>
              <a:buClr>
                <a:srgbClr val="92D050"/>
              </a:buClr>
              <a:buFont typeface="Wingdings" panose="05000000000000000000" pitchFamily="2" charset="2"/>
              <a:buChar char="§"/>
            </a:pPr>
            <a:endParaRPr lang="en-US" sz="2400" spc="50" dirty="0">
              <a:ln w="13500">
                <a:solidFill>
                  <a:schemeClr val="accent1">
                    <a:shade val="2500"/>
                    <a:alpha val="6500"/>
                  </a:schemeClr>
                </a:solidFill>
                <a:prstDash val="solid"/>
              </a:ln>
              <a:solidFill>
                <a:srgbClr val="000000">
                  <a:alpha val="95000"/>
                </a:srgbClr>
              </a:solidFill>
              <a:cs typeface="Arial"/>
            </a:endParaRPr>
          </a:p>
          <a:p>
            <a:pPr>
              <a:lnSpc>
                <a:spcPct val="100000"/>
              </a:lnSpc>
              <a:buClr>
                <a:srgbClr val="92D050"/>
              </a:buClr>
              <a:buFont typeface="Wingdings" panose="05000000000000000000" pitchFamily="2" charset="2"/>
              <a:buChar char="§"/>
            </a:pPr>
            <a:endParaRPr lang="en-US" sz="2400" spc="50" dirty="0" smtClean="0">
              <a:ln w="13500">
                <a:solidFill>
                  <a:schemeClr val="accent1">
                    <a:shade val="2500"/>
                    <a:alpha val="6500"/>
                  </a:schemeClr>
                </a:solidFill>
                <a:prstDash val="solid"/>
              </a:ln>
              <a:solidFill>
                <a:srgbClr val="000000">
                  <a:alpha val="95000"/>
                </a:srgbClr>
              </a:solidFill>
              <a:latin typeface="+mj-lt"/>
              <a:cs typeface="Arial"/>
            </a:endParaRPr>
          </a:p>
          <a:p>
            <a:pPr>
              <a:lnSpc>
                <a:spcPct val="100000"/>
              </a:lnSpc>
              <a:buClr>
                <a:srgbClr val="92D050"/>
              </a:buClr>
              <a:buFont typeface="Wingdings" panose="05000000000000000000" pitchFamily="2" charset="2"/>
              <a:buChar char="§"/>
            </a:pPr>
            <a:endParaRPr lang="en-US" sz="2400" spc="50" dirty="0">
              <a:ln w="13500">
                <a:solidFill>
                  <a:schemeClr val="accent1">
                    <a:shade val="2500"/>
                    <a:alpha val="6500"/>
                  </a:schemeClr>
                </a:solidFill>
                <a:prstDash val="solid"/>
              </a:ln>
              <a:solidFill>
                <a:srgbClr val="000000">
                  <a:alpha val="95000"/>
                </a:srgbClr>
              </a:solidFill>
              <a:latin typeface="+mj-lt"/>
              <a:cs typeface="Arial"/>
            </a:endParaRPr>
          </a:p>
          <a:p>
            <a:pPr marL="0" indent="0">
              <a:lnSpc>
                <a:spcPct val="130000"/>
              </a:lnSpc>
              <a:buNone/>
            </a:pPr>
            <a:endParaRPr lang="en-US" sz="2400" cap="small" spc="50" dirty="0" smtClean="0">
              <a:ln w="13500">
                <a:solidFill>
                  <a:schemeClr val="accent1">
                    <a:shade val="2500"/>
                    <a:alpha val="6500"/>
                  </a:schemeClr>
                </a:solidFill>
                <a:prstDash val="solid"/>
              </a:ln>
              <a:solidFill>
                <a:srgbClr val="000000">
                  <a:alpha val="95000"/>
                </a:srgbClr>
              </a:solidFill>
              <a:latin typeface="+mj-lt"/>
              <a:cs typeface="Arial"/>
            </a:endParaRPr>
          </a:p>
          <a:p>
            <a:pPr marL="0" indent="0">
              <a:lnSpc>
                <a:spcPct val="130000"/>
              </a:lnSpc>
              <a:buNone/>
            </a:pPr>
            <a:endParaRPr lang="en-US" sz="2200" cap="small" spc="50" dirty="0" smtClean="0">
              <a:ln w="13500">
                <a:solidFill>
                  <a:schemeClr val="accent1">
                    <a:shade val="2500"/>
                    <a:alpha val="6500"/>
                  </a:schemeClr>
                </a:solidFill>
                <a:prstDash val="solid"/>
              </a:ln>
              <a:solidFill>
                <a:srgbClr val="000000">
                  <a:alpha val="95000"/>
                </a:srgbClr>
              </a:solidFill>
              <a:latin typeface="+mj-lt"/>
              <a:cs typeface="Arial"/>
            </a:endParaRPr>
          </a:p>
        </p:txBody>
      </p:sp>
    </p:spTree>
    <p:extLst>
      <p:ext uri="{BB962C8B-B14F-4D97-AF65-F5344CB8AC3E}">
        <p14:creationId xmlns:p14="http://schemas.microsoft.com/office/powerpoint/2010/main" val="331465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p:cNvPicPr>
            <a:picLocks noChangeAspect="1"/>
          </p:cNvPicPr>
          <p:nvPr/>
        </p:nvPicPr>
        <p:blipFill>
          <a:blip r:embed="rId4" cstate="email">
            <a:alphaModFix amt="34000"/>
            <a:extLst>
              <a:ext uri="{28A0092B-C50C-407E-A947-70E740481C1C}">
                <a14:useLocalDpi xmlns:a14="http://schemas.microsoft.com/office/drawing/2010/main" val="0"/>
              </a:ext>
            </a:extLst>
          </a:blip>
          <a:srcRect l="1755"/>
          <a:stretch>
            <a:fillRect/>
          </a:stretch>
        </p:blipFill>
        <p:spPr bwMode="auto">
          <a:xfrm>
            <a:off x="1794667" y="1016992"/>
            <a:ext cx="5861051"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363538" y="3922713"/>
            <a:ext cx="7966075" cy="2862262"/>
            <a:chOff x="480799" y="3884072"/>
            <a:chExt cx="7965080" cy="2863131"/>
          </a:xfrm>
        </p:grpSpPr>
        <p:graphicFrame>
          <p:nvGraphicFramePr>
            <p:cNvPr id="128004" name="Chart 1"/>
            <p:cNvGraphicFramePr>
              <a:graphicFrameLocks/>
            </p:cNvGraphicFramePr>
            <p:nvPr/>
          </p:nvGraphicFramePr>
          <p:xfrm>
            <a:off x="480799" y="3884072"/>
            <a:ext cx="7965080" cy="2863131"/>
          </p:xfrm>
          <a:graphic>
            <a:graphicData uri="http://schemas.openxmlformats.org/presentationml/2006/ole">
              <mc:AlternateContent xmlns:mc="http://schemas.openxmlformats.org/markup-compatibility/2006">
                <mc:Choice xmlns:v="urn:schemas-microsoft-com:vml" Requires="v">
                  <p:oleObj spid="_x0000_s1285" name="Worksheet" r:id="rId5" imgW="7960718" imgH="2864883" progId="Excel.Sheet.8">
                    <p:embed/>
                  </p:oleObj>
                </mc:Choice>
                <mc:Fallback>
                  <p:oleObj name="Worksheet" r:id="rId5" imgW="7960718" imgH="286488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799" y="3884072"/>
                          <a:ext cx="7965080" cy="286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Down Arrow 8"/>
            <p:cNvSpPr/>
            <p:nvPr/>
          </p:nvSpPr>
          <p:spPr>
            <a:xfrm flipV="1">
              <a:off x="2083179" y="5006626"/>
              <a:ext cx="153969" cy="484335"/>
            </a:xfrm>
            <a:prstGeom prst="downArrow">
              <a:avLst/>
            </a:prstGeom>
            <a:gradFill flip="none" rotWithShape="1">
              <a:gsLst>
                <a:gs pos="0">
                  <a:srgbClr val="006001">
                    <a:alpha val="87000"/>
                  </a:srgbClr>
                </a:gs>
                <a:gs pos="100000">
                  <a:srgbClr val="008000">
                    <a:alpha val="87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 name="Down Arrow 10"/>
            <p:cNvSpPr/>
            <p:nvPr/>
          </p:nvSpPr>
          <p:spPr>
            <a:xfrm rot="10800000" flipV="1">
              <a:off x="2083179" y="5606883"/>
              <a:ext cx="153969" cy="484335"/>
            </a:xfrm>
            <a:prstGeom prst="downArrow">
              <a:avLst/>
            </a:prstGeom>
            <a:solidFill>
              <a:srgbClr val="FF0000">
                <a:alpha val="67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grpSp>
      <p:grpSp>
        <p:nvGrpSpPr>
          <p:cNvPr id="2" name="Group 1"/>
          <p:cNvGrpSpPr/>
          <p:nvPr/>
        </p:nvGrpSpPr>
        <p:grpSpPr>
          <a:xfrm>
            <a:off x="2631281" y="4330552"/>
            <a:ext cx="3108325" cy="765175"/>
            <a:chOff x="2631281" y="4330552"/>
            <a:chExt cx="3108325" cy="765175"/>
          </a:xfrm>
        </p:grpSpPr>
        <p:sp>
          <p:nvSpPr>
            <p:cNvPr id="8" name="Freeform 7"/>
            <p:cNvSpPr/>
            <p:nvPr/>
          </p:nvSpPr>
          <p:spPr>
            <a:xfrm>
              <a:off x="2631281" y="4330552"/>
              <a:ext cx="3108325" cy="676275"/>
            </a:xfrm>
            <a:custGeom>
              <a:avLst/>
              <a:gdLst>
                <a:gd name="connsiteX0" fmla="*/ 0 w 3107676"/>
                <a:gd name="connsiteY0" fmla="*/ 675499 h 675499"/>
                <a:gd name="connsiteX1" fmla="*/ 1540326 w 3107676"/>
                <a:gd name="connsiteY1" fmla="*/ 216160 h 675499"/>
                <a:gd name="connsiteX2" fmla="*/ 3107676 w 3107676"/>
                <a:gd name="connsiteY2" fmla="*/ 0 h 675499"/>
              </a:gdLst>
              <a:ahLst/>
              <a:cxnLst>
                <a:cxn ang="0">
                  <a:pos x="connsiteX0" y="connsiteY0"/>
                </a:cxn>
                <a:cxn ang="0">
                  <a:pos x="connsiteX1" y="connsiteY1"/>
                </a:cxn>
                <a:cxn ang="0">
                  <a:pos x="connsiteX2" y="connsiteY2"/>
                </a:cxn>
              </a:cxnLst>
              <a:rect l="l" t="t" r="r" b="b"/>
              <a:pathLst>
                <a:path w="3107676" h="675499">
                  <a:moveTo>
                    <a:pt x="0" y="675499"/>
                  </a:moveTo>
                  <a:cubicBezTo>
                    <a:pt x="511190" y="502121"/>
                    <a:pt x="1022380" y="328743"/>
                    <a:pt x="1540326" y="216160"/>
                  </a:cubicBezTo>
                  <a:cubicBezTo>
                    <a:pt x="2058272" y="103577"/>
                    <a:pt x="3107676" y="0"/>
                    <a:pt x="3107676" y="0"/>
                  </a:cubicBezTo>
                </a:path>
              </a:pathLst>
            </a:custGeom>
            <a:ln w="60325">
              <a:solidFill>
                <a:schemeClr val="accent2">
                  <a:alpha val="70000"/>
                </a:schemeClr>
              </a:solidFill>
              <a:prstDash val="sysDot"/>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cxnSp>
          <p:nvCxnSpPr>
            <p:cNvPr id="16" name="Straight Arrow Connector 15"/>
            <p:cNvCxnSpPr/>
            <p:nvPr/>
          </p:nvCxnSpPr>
          <p:spPr>
            <a:xfrm flipV="1">
              <a:off x="3803650" y="4730750"/>
              <a:ext cx="0" cy="36497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a:spLocks noChangeArrowheads="1"/>
          </p:cNvSpPr>
          <p:nvPr/>
        </p:nvSpPr>
        <p:spPr bwMode="auto">
          <a:xfrm>
            <a:off x="22227" y="6614170"/>
            <a:ext cx="22801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r>
              <a:rPr lang="en-US" sz="900" dirty="0" smtClean="0">
                <a:latin typeface="Arial" charset="0"/>
                <a:ea typeface="ＭＳ Ｐゴシック" charset="0"/>
                <a:cs typeface="ＭＳ Ｐゴシック" charset="0"/>
              </a:rPr>
              <a:t>Courtesy Keith Dreyer, DO FACR 2013</a:t>
            </a:r>
            <a:endParaRPr lang="en-US" sz="900" dirty="0">
              <a:latin typeface="Arial" charset="0"/>
              <a:ea typeface="ＭＳ Ｐゴシック" charset="0"/>
              <a:cs typeface="ＭＳ Ｐゴシック" charset="0"/>
            </a:endParaRPr>
          </a:p>
        </p:txBody>
      </p:sp>
      <p:sp>
        <p:nvSpPr>
          <p:cNvPr id="18" name="Title 1"/>
          <p:cNvSpPr txBox="1">
            <a:spLocks/>
          </p:cNvSpPr>
          <p:nvPr/>
        </p:nvSpPr>
        <p:spPr bwMode="auto">
          <a:xfrm>
            <a:off x="1888110" y="3569677"/>
            <a:ext cx="5693921" cy="445038"/>
          </a:xfrm>
          <a:prstGeom prst="rect">
            <a:avLst/>
          </a:prstGeom>
          <a:gradFill flip="none" rotWithShape="1">
            <a:gsLst>
              <a:gs pos="75000">
                <a:srgbClr val="B40000">
                  <a:alpha val="84000"/>
                </a:srgbClr>
              </a:gs>
              <a:gs pos="100000">
                <a:srgbClr val="FFFFFF">
                  <a:alpha val="84000"/>
                </a:srgbClr>
              </a:gs>
            </a:gsLst>
            <a:path path="shape">
              <a:fillToRect l="50000" t="50000" r="50000" b="50000"/>
            </a:path>
            <a:tileRect/>
          </a:gradFill>
          <a:ln w="9525">
            <a:solidFill>
              <a:srgbClr val="E8BC4A"/>
            </a:solidFill>
            <a:miter lim="800000"/>
            <a:headEnd/>
            <a:tailEnd/>
          </a:ln>
          <a:effectLst/>
          <a:extLst/>
        </p:spPr>
        <p:txBody>
          <a:bodyPr vert="horz" wrap="square" lIns="91440" tIns="45720" rIns="91440" bIns="45720" numCol="1" anchor="ctr" anchorCtr="0" compatLnSpc="1">
            <a:prstTxWarp prst="textNoShape">
              <a:avLst/>
            </a:prstTxWarp>
            <a:normAutofit fontScale="85000" lnSpcReduction="20000"/>
          </a:bodyPr>
          <a:lstStyle>
            <a:lvl1pPr algn="l"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charset="0"/>
              </a:defRPr>
            </a:lvl2pPr>
            <a:lvl3pPr algn="ctr" rtl="0" eaLnBrk="1" fontAlgn="base" hangingPunct="1">
              <a:spcBef>
                <a:spcPct val="0"/>
              </a:spcBef>
              <a:spcAft>
                <a:spcPct val="0"/>
              </a:spcAft>
              <a:defRPr sz="3600">
                <a:solidFill>
                  <a:schemeClr val="tx1"/>
                </a:solidFill>
                <a:latin typeface="Arial" charset="0"/>
              </a:defRPr>
            </a:lvl3pPr>
            <a:lvl4pPr algn="ctr" rtl="0" eaLnBrk="1" fontAlgn="base" hangingPunct="1">
              <a:spcBef>
                <a:spcPct val="0"/>
              </a:spcBef>
              <a:spcAft>
                <a:spcPct val="0"/>
              </a:spcAft>
              <a:defRPr sz="3600">
                <a:solidFill>
                  <a:schemeClr val="tx1"/>
                </a:solidFill>
                <a:latin typeface="Arial" charset="0"/>
              </a:defRPr>
            </a:lvl4pPr>
            <a:lvl5pPr algn="ctr" rtl="0" eaLnBrk="1" fontAlgn="base" hangingPunct="1">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3600">
                <a:solidFill>
                  <a:schemeClr val="tx1"/>
                </a:solidFill>
                <a:latin typeface="Arial" charset="0"/>
              </a:defRPr>
            </a:lvl6pPr>
            <a:lvl7pPr marL="914400" algn="ctr" rtl="0" eaLnBrk="1" fontAlgn="base" hangingPunct="1">
              <a:spcBef>
                <a:spcPct val="0"/>
              </a:spcBef>
              <a:spcAft>
                <a:spcPct val="0"/>
              </a:spcAft>
              <a:defRPr sz="3600">
                <a:solidFill>
                  <a:schemeClr val="tx1"/>
                </a:solidFill>
                <a:latin typeface="Arial" charset="0"/>
              </a:defRPr>
            </a:lvl7pPr>
            <a:lvl8pPr marL="1371600" algn="ctr" rtl="0" eaLnBrk="1" fontAlgn="base" hangingPunct="1">
              <a:spcBef>
                <a:spcPct val="0"/>
              </a:spcBef>
              <a:spcAft>
                <a:spcPct val="0"/>
              </a:spcAft>
              <a:defRPr sz="3600">
                <a:solidFill>
                  <a:schemeClr val="tx1"/>
                </a:solidFill>
                <a:latin typeface="Arial" charset="0"/>
              </a:defRPr>
            </a:lvl8pPr>
            <a:lvl9pPr marL="1828800" algn="ctr" rtl="0" eaLnBrk="1" fontAlgn="base" hangingPunct="1">
              <a:spcBef>
                <a:spcPct val="0"/>
              </a:spcBef>
              <a:spcAft>
                <a:spcPct val="0"/>
              </a:spcAft>
              <a:defRPr sz="3600">
                <a:solidFill>
                  <a:schemeClr val="tx1"/>
                </a:solidFill>
                <a:latin typeface="Arial" charset="0"/>
              </a:defRPr>
            </a:lvl9pPr>
          </a:lstStyle>
          <a:p>
            <a:pPr algn="ctr"/>
            <a:r>
              <a:rPr lang="en-US" dirty="0" smtClean="0">
                <a:latin typeface="Arial" charset="0"/>
                <a:ea typeface="ＭＳ Ｐゴシック" charset="0"/>
                <a:cs typeface="ＭＳ Ｐゴシック" charset="0"/>
              </a:rPr>
              <a:t>Physicians Change Their Behavior</a:t>
            </a:r>
            <a:endParaRPr lang="en-US" dirty="0">
              <a:latin typeface="Arial" charset="0"/>
              <a:ea typeface="ＭＳ Ｐゴシック" charset="0"/>
              <a:cs typeface="ＭＳ Ｐゴシック" charset="0"/>
            </a:endParaRPr>
          </a:p>
        </p:txBody>
      </p:sp>
      <p:sp>
        <p:nvSpPr>
          <p:cNvPr id="20" name="Title 1"/>
          <p:cNvSpPr txBox="1">
            <a:spLocks/>
          </p:cNvSpPr>
          <p:nvPr/>
        </p:nvSpPr>
        <p:spPr bwMode="auto">
          <a:xfrm>
            <a:off x="3198787" y="2907093"/>
            <a:ext cx="3056982" cy="445038"/>
          </a:xfrm>
          <a:prstGeom prst="rect">
            <a:avLst/>
          </a:prstGeom>
          <a:gradFill flip="none" rotWithShape="1">
            <a:gsLst>
              <a:gs pos="80000">
                <a:srgbClr val="008000"/>
              </a:gs>
              <a:gs pos="100000">
                <a:srgbClr val="FFFFFF"/>
              </a:gs>
            </a:gsLst>
            <a:path path="shape">
              <a:fillToRect l="50000" t="50000" r="50000" b="50000"/>
            </a:path>
            <a:tileRect/>
          </a:gradFill>
          <a:ln w="9525">
            <a:solidFill>
              <a:srgbClr val="E8BC4A"/>
            </a:solidFill>
            <a:miter lim="800000"/>
            <a:headEnd/>
            <a:tailEnd/>
          </a:ln>
          <a:effectLst/>
          <a:extLst/>
        </p:spPr>
        <p:txBody>
          <a:bodyPr vert="horz" wrap="square" lIns="91440" tIns="45720" rIns="91440" bIns="45720" numCol="1" anchor="ctr" anchorCtr="0" compatLnSpc="1">
            <a:prstTxWarp prst="textNoShape">
              <a:avLst/>
            </a:prstTxWarp>
            <a:normAutofit fontScale="70000" lnSpcReduction="20000"/>
          </a:bodyPr>
          <a:lstStyle>
            <a:lvl1pPr algn="l"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charset="0"/>
              </a:defRPr>
            </a:lvl2pPr>
            <a:lvl3pPr algn="ctr" rtl="0" eaLnBrk="1" fontAlgn="base" hangingPunct="1">
              <a:spcBef>
                <a:spcPct val="0"/>
              </a:spcBef>
              <a:spcAft>
                <a:spcPct val="0"/>
              </a:spcAft>
              <a:defRPr sz="3600">
                <a:solidFill>
                  <a:schemeClr val="tx1"/>
                </a:solidFill>
                <a:latin typeface="Arial" charset="0"/>
              </a:defRPr>
            </a:lvl3pPr>
            <a:lvl4pPr algn="ctr" rtl="0" eaLnBrk="1" fontAlgn="base" hangingPunct="1">
              <a:spcBef>
                <a:spcPct val="0"/>
              </a:spcBef>
              <a:spcAft>
                <a:spcPct val="0"/>
              </a:spcAft>
              <a:defRPr sz="3600">
                <a:solidFill>
                  <a:schemeClr val="tx1"/>
                </a:solidFill>
                <a:latin typeface="Arial" charset="0"/>
              </a:defRPr>
            </a:lvl4pPr>
            <a:lvl5pPr algn="ctr" rtl="0" eaLnBrk="1" fontAlgn="base" hangingPunct="1">
              <a:spcBef>
                <a:spcPct val="0"/>
              </a:spcBef>
              <a:spcAft>
                <a:spcPct val="0"/>
              </a:spcAft>
              <a:defRPr sz="3600">
                <a:solidFill>
                  <a:schemeClr val="tx1"/>
                </a:solidFill>
                <a:latin typeface="Arial" charset="0"/>
              </a:defRPr>
            </a:lvl5pPr>
            <a:lvl6pPr marL="457200" algn="ctr" rtl="0" eaLnBrk="1" fontAlgn="base" hangingPunct="1">
              <a:spcBef>
                <a:spcPct val="0"/>
              </a:spcBef>
              <a:spcAft>
                <a:spcPct val="0"/>
              </a:spcAft>
              <a:defRPr sz="3600">
                <a:solidFill>
                  <a:schemeClr val="tx1"/>
                </a:solidFill>
                <a:latin typeface="Arial" charset="0"/>
              </a:defRPr>
            </a:lvl6pPr>
            <a:lvl7pPr marL="914400" algn="ctr" rtl="0" eaLnBrk="1" fontAlgn="base" hangingPunct="1">
              <a:spcBef>
                <a:spcPct val="0"/>
              </a:spcBef>
              <a:spcAft>
                <a:spcPct val="0"/>
              </a:spcAft>
              <a:defRPr sz="3600">
                <a:solidFill>
                  <a:schemeClr val="tx1"/>
                </a:solidFill>
                <a:latin typeface="Arial" charset="0"/>
              </a:defRPr>
            </a:lvl7pPr>
            <a:lvl8pPr marL="1371600" algn="ctr" rtl="0" eaLnBrk="1" fontAlgn="base" hangingPunct="1">
              <a:spcBef>
                <a:spcPct val="0"/>
              </a:spcBef>
              <a:spcAft>
                <a:spcPct val="0"/>
              </a:spcAft>
              <a:defRPr sz="3600">
                <a:solidFill>
                  <a:schemeClr val="tx1"/>
                </a:solidFill>
                <a:latin typeface="Arial" charset="0"/>
              </a:defRPr>
            </a:lvl8pPr>
            <a:lvl9pPr marL="1828800" algn="ctr" rtl="0" eaLnBrk="1" fontAlgn="base" hangingPunct="1">
              <a:spcBef>
                <a:spcPct val="0"/>
              </a:spcBef>
              <a:spcAft>
                <a:spcPct val="0"/>
              </a:spcAft>
              <a:defRPr sz="3600">
                <a:solidFill>
                  <a:schemeClr val="tx1"/>
                </a:solidFill>
                <a:latin typeface="Arial" charset="0"/>
              </a:defRPr>
            </a:lvl9pPr>
          </a:lstStyle>
          <a:p>
            <a:pPr algn="ctr"/>
            <a:r>
              <a:rPr lang="en-US" dirty="0" smtClean="0">
                <a:latin typeface="Arial" charset="0"/>
                <a:ea typeface="ＭＳ Ｐゴシック" charset="0"/>
                <a:cs typeface="ＭＳ Ｐゴシック" charset="0"/>
              </a:rPr>
              <a:t>Improved Patient Care</a:t>
            </a:r>
            <a:endParaRPr lang="en-US" dirty="0">
              <a:latin typeface="Arial" charset="0"/>
              <a:ea typeface="ＭＳ Ｐゴシック" charset="0"/>
              <a:cs typeface="ＭＳ Ｐゴシック" charset="0"/>
            </a:endParaRPr>
          </a:p>
        </p:txBody>
      </p:sp>
      <p:pic>
        <p:nvPicPr>
          <p:cNvPr id="21" name="Pictur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bwMode="auto">
          <a:xfrm>
            <a:off x="4056669" y="1841075"/>
            <a:ext cx="1496367" cy="804554"/>
          </a:xfrm>
          <a:prstGeom prst="rect">
            <a:avLst/>
          </a:prstGeom>
          <a:solidFill>
            <a:schemeClr val="accent1"/>
          </a:solidFill>
          <a:ln w="9525">
            <a:solidFill>
              <a:schemeClr val="accent1"/>
            </a:solidFill>
            <a:miter lim="800000"/>
            <a:headEnd/>
            <a:tailEnd/>
          </a:ln>
          <a:extLst/>
        </p:spPr>
      </p:pic>
      <p:sp>
        <p:nvSpPr>
          <p:cNvPr id="22" name="Rounded Rectangle 21"/>
          <p:cNvSpPr/>
          <p:nvPr/>
        </p:nvSpPr>
        <p:spPr>
          <a:xfrm>
            <a:off x="4096518" y="1055762"/>
            <a:ext cx="1416669" cy="577850"/>
          </a:xfrm>
          <a:prstGeom prst="roundRect">
            <a:avLst/>
          </a:prstGeom>
          <a:solidFill>
            <a:schemeClr val="accent6"/>
          </a:solidFill>
          <a:ln>
            <a:solidFill>
              <a:srgbClr val="E8B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Policy Maker </a:t>
            </a:r>
          </a:p>
          <a:p>
            <a:pPr algn="ctr"/>
            <a:r>
              <a:rPr lang="en-US" sz="1200" dirty="0" smtClean="0">
                <a:solidFill>
                  <a:schemeClr val="tx1"/>
                </a:solidFill>
              </a:rPr>
              <a:t>Buy In</a:t>
            </a:r>
            <a:endParaRPr lang="en-US" sz="1200" dirty="0">
              <a:solidFill>
                <a:schemeClr val="tx1"/>
              </a:solidFill>
            </a:endParaRPr>
          </a:p>
        </p:txBody>
      </p:sp>
      <p:sp>
        <p:nvSpPr>
          <p:cNvPr id="23" name="Rounded Rectangle 22"/>
          <p:cNvSpPr/>
          <p:nvPr/>
        </p:nvSpPr>
        <p:spPr>
          <a:xfrm>
            <a:off x="5879481" y="1073150"/>
            <a:ext cx="1416669" cy="596426"/>
          </a:xfrm>
          <a:prstGeom prst="roundRect">
            <a:avLst/>
          </a:prstGeom>
          <a:solidFill>
            <a:schemeClr val="accent6"/>
          </a:solidFill>
          <a:ln>
            <a:solidFill>
              <a:srgbClr val="E8B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Public Policy Changes</a:t>
            </a:r>
            <a:endParaRPr lang="en-US" sz="1200" dirty="0">
              <a:solidFill>
                <a:schemeClr val="tx1"/>
              </a:solidFill>
            </a:endParaRPr>
          </a:p>
        </p:txBody>
      </p:sp>
      <p:sp>
        <p:nvSpPr>
          <p:cNvPr id="24" name="Rounded Rectangle 23"/>
          <p:cNvSpPr/>
          <p:nvPr/>
        </p:nvSpPr>
        <p:spPr>
          <a:xfrm>
            <a:off x="2227237" y="2275505"/>
            <a:ext cx="1416669" cy="359248"/>
          </a:xfrm>
          <a:prstGeom prst="roundRect">
            <a:avLst/>
          </a:prstGeom>
          <a:solidFill>
            <a:schemeClr val="accent6"/>
          </a:solidFill>
          <a:ln>
            <a:solidFill>
              <a:srgbClr val="E8B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Radiologist </a:t>
            </a:r>
          </a:p>
          <a:p>
            <a:pPr algn="ctr"/>
            <a:r>
              <a:rPr lang="en-US" sz="1200" dirty="0" smtClean="0">
                <a:solidFill>
                  <a:schemeClr val="tx1"/>
                </a:solidFill>
              </a:rPr>
              <a:t>Buy In</a:t>
            </a:r>
            <a:endParaRPr lang="en-US" sz="1200" dirty="0">
              <a:solidFill>
                <a:schemeClr val="tx1"/>
              </a:solidFill>
            </a:endParaRPr>
          </a:p>
        </p:txBody>
      </p:sp>
      <p:sp>
        <p:nvSpPr>
          <p:cNvPr id="25" name="Rounded Rectangle 24"/>
          <p:cNvSpPr/>
          <p:nvPr/>
        </p:nvSpPr>
        <p:spPr>
          <a:xfrm>
            <a:off x="2227237" y="1754735"/>
            <a:ext cx="1416669" cy="359248"/>
          </a:xfrm>
          <a:prstGeom prst="roundRect">
            <a:avLst/>
          </a:prstGeom>
          <a:solidFill>
            <a:schemeClr val="accent6"/>
          </a:solidFill>
          <a:ln>
            <a:solidFill>
              <a:srgbClr val="E8BC4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Clinician</a:t>
            </a:r>
          </a:p>
          <a:p>
            <a:pPr algn="ctr"/>
            <a:r>
              <a:rPr lang="en-US" sz="1200" dirty="0" smtClean="0">
                <a:solidFill>
                  <a:schemeClr val="tx1"/>
                </a:solidFill>
              </a:rPr>
              <a:t>Buy In</a:t>
            </a:r>
            <a:endParaRPr lang="en-US" sz="1200" dirty="0">
              <a:solidFill>
                <a:schemeClr val="tx1"/>
              </a:solidFill>
            </a:endParaRPr>
          </a:p>
        </p:txBody>
      </p:sp>
      <p:cxnSp>
        <p:nvCxnSpPr>
          <p:cNvPr id="26" name="Straight Arrow Connector 25"/>
          <p:cNvCxnSpPr>
            <a:endCxn id="24" idx="3"/>
          </p:cNvCxnSpPr>
          <p:nvPr/>
        </p:nvCxnSpPr>
        <p:spPr>
          <a:xfrm flipH="1">
            <a:off x="3643906" y="2205186"/>
            <a:ext cx="402806" cy="2499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25" idx="3"/>
          </p:cNvCxnSpPr>
          <p:nvPr/>
        </p:nvCxnSpPr>
        <p:spPr>
          <a:xfrm flipH="1" flipV="1">
            <a:off x="3643906" y="1934359"/>
            <a:ext cx="377406" cy="27082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948162" y="2645629"/>
            <a:ext cx="0" cy="92404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574012" y="1674079"/>
            <a:ext cx="0" cy="189559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8" idx="0"/>
          </p:cNvCxnSpPr>
          <p:nvPr/>
        </p:nvCxnSpPr>
        <p:spPr>
          <a:xfrm flipH="1" flipV="1">
            <a:off x="4733117" y="3352132"/>
            <a:ext cx="1954" cy="21754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1" idx="0"/>
            <a:endCxn id="22" idx="2"/>
          </p:cNvCxnSpPr>
          <p:nvPr/>
        </p:nvCxnSpPr>
        <p:spPr>
          <a:xfrm flipV="1">
            <a:off x="4804853" y="1633612"/>
            <a:ext cx="0" cy="2074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23" idx="1"/>
          </p:cNvCxnSpPr>
          <p:nvPr/>
        </p:nvCxnSpPr>
        <p:spPr>
          <a:xfrm>
            <a:off x="5513187" y="1371363"/>
            <a:ext cx="36629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itle 1"/>
          <p:cNvSpPr>
            <a:spLocks noGrp="1"/>
          </p:cNvSpPr>
          <p:nvPr>
            <p:ph type="title"/>
          </p:nvPr>
        </p:nvSpPr>
        <p:spPr>
          <a:xfrm>
            <a:off x="457200" y="179388"/>
            <a:ext cx="8229600" cy="792162"/>
          </a:xfrm>
          <a:ln>
            <a:noFill/>
          </a:ln>
        </p:spPr>
        <p:txBody>
          <a:bodyPr anchor="ctr">
            <a:normAutofit/>
          </a:bodyPr>
          <a:lstStyle/>
          <a:p>
            <a:r>
              <a:rPr lang="en-US" sz="3600" dirty="0" smtClean="0">
                <a:latin typeface="Arial" charset="0"/>
                <a:ea typeface="MS PGothic" charset="0"/>
                <a:cs typeface="Arial" charset="0"/>
              </a:rPr>
              <a:t>Aligning Incentives</a:t>
            </a:r>
            <a:endParaRPr lang="en-US" sz="3600" dirty="0"/>
          </a:p>
        </p:txBody>
      </p:sp>
    </p:spTree>
    <p:extLst>
      <p:ext uri="{BB962C8B-B14F-4D97-AF65-F5344CB8AC3E}">
        <p14:creationId xmlns:p14="http://schemas.microsoft.com/office/powerpoint/2010/main" val="783555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par>
                          <p:cTn id="54" fill="hold">
                            <p:stCondLst>
                              <p:cond delay="0"/>
                            </p:stCondLst>
                            <p:childTnLst>
                              <p:par>
                                <p:cTn id="55" presetID="0" presetClass="path" presetSubtype="0" accel="50000" decel="50000" fill="hold" nodeType="afterEffect">
                                  <p:stCondLst>
                                    <p:cond delay="0"/>
                                  </p:stCondLst>
                                  <p:childTnLst>
                                    <p:animMotion origin="layout" path="M 0.00156 0.1625 L 5.55556E-7 -3.33333E-6 " pathEditMode="relative" ptsTypes="AA">
                                      <p:cBhvr>
                                        <p:cTn id="5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8835" y="1438231"/>
            <a:ext cx="7899737" cy="5101247"/>
          </a:xfrm>
          <a:prstGeom prst="rect">
            <a:avLst/>
          </a:prstGeom>
          <a:ln>
            <a:noFill/>
          </a:ln>
          <a:effectLst>
            <a:softEdge rad="112500"/>
          </a:effectLst>
        </p:spPr>
      </p:pic>
      <p:sp>
        <p:nvSpPr>
          <p:cNvPr id="7" name="Rectangle 6"/>
          <p:cNvSpPr/>
          <p:nvPr/>
        </p:nvSpPr>
        <p:spPr>
          <a:xfrm>
            <a:off x="738188" y="709040"/>
            <a:ext cx="7761610" cy="523220"/>
          </a:xfrm>
          <a:prstGeom prst="rect">
            <a:avLst/>
          </a:prstGeom>
        </p:spPr>
        <p:txBody>
          <a:bodyPr wrap="square">
            <a:spAutoFit/>
          </a:bodyPr>
          <a:lstStyle/>
          <a:p>
            <a:r>
              <a:rPr lang="en-US" sz="2800" spc="50" dirty="0" smtClean="0">
                <a:ln w="13500">
                  <a:solidFill>
                    <a:schemeClr val="accent1">
                      <a:shade val="2500"/>
                      <a:alpha val="6500"/>
                    </a:schemeClr>
                  </a:solidFill>
                  <a:prstDash val="solid"/>
                </a:ln>
                <a:solidFill>
                  <a:srgbClr val="000000">
                    <a:alpha val="95000"/>
                  </a:srgbClr>
                </a:solidFill>
                <a:latin typeface="Arial"/>
                <a:cs typeface="Arial"/>
              </a:rPr>
              <a:t>The Future Of Imaging Care</a:t>
            </a:r>
            <a:endParaRPr lang="en-US" sz="2800" spc="50" dirty="0">
              <a:ln w="13500">
                <a:solidFill>
                  <a:schemeClr val="accent1">
                    <a:shade val="2500"/>
                    <a:alpha val="6500"/>
                  </a:schemeClr>
                </a:solidFill>
                <a:prstDash val="solid"/>
              </a:ln>
              <a:solidFill>
                <a:srgbClr val="000000">
                  <a:alpha val="95000"/>
                </a:srgbClr>
              </a:solidFill>
              <a:latin typeface="Arial"/>
              <a:cs typeface="Arial"/>
            </a:endParaRPr>
          </a:p>
        </p:txBody>
      </p:sp>
    </p:spTree>
    <p:extLst>
      <p:ext uri="{BB962C8B-B14F-4D97-AF65-F5344CB8AC3E}">
        <p14:creationId xmlns:p14="http://schemas.microsoft.com/office/powerpoint/2010/main" val="44356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686800" cy="679764"/>
          </a:xfrm>
        </p:spPr>
        <p:txBody>
          <a:bodyPr/>
          <a:lstStyle/>
          <a:p>
            <a:r>
              <a:rPr lang="en-US" dirty="0">
                <a:latin typeface="Arial" charset="0"/>
                <a:ea typeface="ＭＳ Ｐゴシック" charset="0"/>
                <a:cs typeface="ＭＳ Ｐゴシック" charset="0"/>
              </a:rPr>
              <a:t>Imaging 3.0 – Preparing for the Future</a:t>
            </a:r>
            <a:br>
              <a:rPr lang="en-US" dirty="0">
                <a:latin typeface="Arial" charset="0"/>
                <a:ea typeface="ＭＳ Ｐゴシック" charset="0"/>
                <a:cs typeface="ＭＳ Ｐゴシック" charset="0"/>
              </a:rPr>
            </a:br>
            <a:endParaRPr lang="en-US" dirty="0"/>
          </a:p>
        </p:txBody>
      </p:sp>
      <p:pic>
        <p:nvPicPr>
          <p:cNvPr id="9" name="Picture 8"/>
          <p:cNvPicPr>
            <a:picLocks noChangeAspect="1"/>
          </p:cNvPicPr>
          <p:nvPr/>
        </p:nvPicPr>
        <p:blipFill rotWithShape="1">
          <a:blip r:embed="rId3">
            <a:alphaModFix amt="28000"/>
          </a:blip>
          <a:srcRect l="1708" t="4457" r="2665" b="6393"/>
          <a:stretch/>
        </p:blipFill>
        <p:spPr>
          <a:xfrm>
            <a:off x="888111" y="1213164"/>
            <a:ext cx="7146392" cy="5246891"/>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155934" y="5864526"/>
            <a:ext cx="7007006" cy="369332"/>
          </a:xfrm>
          <a:prstGeom prst="rect">
            <a:avLst/>
          </a:prstGeom>
          <a:noFill/>
        </p:spPr>
        <p:txBody>
          <a:bodyPr wrap="square" rtlCol="0">
            <a:spAutoFit/>
          </a:bodyPr>
          <a:lstStyle/>
          <a:p>
            <a:pPr algn="ctr"/>
            <a:r>
              <a:rPr lang="en-US" dirty="0" err="1" smtClean="0"/>
              <a:t>www.acr.org</a:t>
            </a:r>
            <a:r>
              <a:rPr lang="en-US" dirty="0" smtClean="0"/>
              <a:t>/Advocacy/Economics-Health-Policy/Imaging-3</a:t>
            </a:r>
            <a:endParaRPr lang="en-US" dirty="0"/>
          </a:p>
        </p:txBody>
      </p:sp>
    </p:spTree>
    <p:extLst>
      <p:ext uri="{BB962C8B-B14F-4D97-AF65-F5344CB8AC3E}">
        <p14:creationId xmlns:p14="http://schemas.microsoft.com/office/powerpoint/2010/main" val="3747693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1113" y="1524000"/>
            <a:ext cx="9144001"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6700" b="1" dirty="0">
                <a:solidFill>
                  <a:srgbClr val="00CEFF"/>
                </a:solidFill>
                <a:latin typeface="Arial" charset="0"/>
                <a:cs typeface="Arial" charset="0"/>
              </a:rPr>
              <a:t>Medical Imaging</a:t>
            </a:r>
          </a:p>
        </p:txBody>
      </p:sp>
      <p:sp>
        <p:nvSpPr>
          <p:cNvPr id="7" name="TextBox 6"/>
          <p:cNvSpPr txBox="1">
            <a:spLocks noChangeArrowheads="1"/>
          </p:cNvSpPr>
          <p:nvPr/>
        </p:nvSpPr>
        <p:spPr bwMode="auto">
          <a:xfrm>
            <a:off x="-11113" y="3132138"/>
            <a:ext cx="9144001" cy="2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endParaRPr lang="en-US" sz="3400" i="1" dirty="0" smtClean="0">
              <a:solidFill>
                <a:srgbClr val="00CEFF"/>
              </a:solidFill>
              <a:latin typeface="Arial" charset="0"/>
              <a:cs typeface="Arial" charset="0"/>
            </a:endParaRPr>
          </a:p>
          <a:p>
            <a:pPr algn="ctr" eaLnBrk="1" hangingPunct="1"/>
            <a:endParaRPr lang="en-US" sz="3400" i="1" dirty="0">
              <a:solidFill>
                <a:srgbClr val="00CEFF"/>
              </a:solidFill>
              <a:latin typeface="Arial" charset="0"/>
              <a:cs typeface="Arial" charset="0"/>
            </a:endParaRPr>
          </a:p>
          <a:p>
            <a:pPr algn="ctr" eaLnBrk="1" hangingPunct="1"/>
            <a:r>
              <a:rPr lang="en-US" sz="3400" i="1" dirty="0" smtClean="0">
                <a:solidFill>
                  <a:srgbClr val="00CEFF"/>
                </a:solidFill>
                <a:latin typeface="Arial" charset="0"/>
                <a:cs typeface="Arial" charset="0"/>
              </a:rPr>
              <a:t>Imaging 3.0</a:t>
            </a:r>
          </a:p>
          <a:p>
            <a:pPr algn="ctr" eaLnBrk="1" hangingPunct="1"/>
            <a:r>
              <a:rPr lang="en-US" sz="3400" i="1" dirty="0" smtClean="0">
                <a:solidFill>
                  <a:srgbClr val="00CEFF"/>
                </a:solidFill>
                <a:latin typeface="Arial" charset="0"/>
                <a:cs typeface="Arial" charset="0"/>
              </a:rPr>
              <a:t>Evolution </a:t>
            </a:r>
            <a:r>
              <a:rPr lang="en-US" sz="3400" i="1" dirty="0">
                <a:solidFill>
                  <a:srgbClr val="00CEFF"/>
                </a:solidFill>
                <a:latin typeface="Arial" charset="0"/>
                <a:cs typeface="Arial" charset="0"/>
              </a:rPr>
              <a:t>in Patient Care</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28822" y="2740624"/>
            <a:ext cx="2086356" cy="1376752"/>
          </a:xfrm>
          <a:prstGeom prst="rect">
            <a:avLst/>
          </a:prstGeom>
          <a:solidFill>
            <a:schemeClr val="bg1"/>
          </a:solidFill>
        </p:spPr>
      </p:pic>
    </p:spTree>
    <p:extLst>
      <p:ext uri="{BB962C8B-B14F-4D97-AF65-F5344CB8AC3E}">
        <p14:creationId xmlns:p14="http://schemas.microsoft.com/office/powerpoint/2010/main" val="125770635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2000"/>
                                        <p:tgtEl>
                                          <p:spTgt spid="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New Kind of Ray Bckgr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he-early-years.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ew-hand-ray-sepia2.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66825" y="506413"/>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hotography.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edical-applications.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1896-1920.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ideshows.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091340"/>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1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nodeType="afterGroup">
                            <p:stCondLst>
                              <p:cond delay="2000"/>
                            </p:stCondLst>
                            <p:childTnLst>
                              <p:par>
                                <p:cTn id="13" presetID="6" presetClass="emph" presetSubtype="0" fill="hold" nodeType="afterEffect">
                                  <p:stCondLst>
                                    <p:cond delay="0"/>
                                  </p:stCondLst>
                                  <p:childTnLst>
                                    <p:animScale>
                                      <p:cBhvr>
                                        <p:cTn id="14" dur="2000" fill="hold"/>
                                        <p:tgtEl>
                                          <p:spTgt spid="15"/>
                                        </p:tgtEl>
                                      </p:cBhvr>
                                      <p:by x="150000" y="150000"/>
                                    </p:animScale>
                                  </p:childTnLst>
                                </p:cTn>
                              </p:par>
                            </p:childTnLst>
                          </p:cTn>
                        </p:par>
                        <p:par>
                          <p:cTn id="15" fill="hold" nodeType="afterGroup">
                            <p:stCondLst>
                              <p:cond delay="4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par>
                          <p:cTn id="19" fill="hold" nodeType="afterGroup">
                            <p:stCondLst>
                              <p:cond delay="5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par>
                          <p:cTn id="23" fill="hold" nodeType="afterGroup">
                            <p:stCondLst>
                              <p:cond delay="6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par>
                          <p:cTn id="27" fill="hold" nodeType="afterGroup">
                            <p:stCondLst>
                              <p:cond delay="7000"/>
                            </p:stCondLst>
                            <p:childTnLst>
                              <p:par>
                                <p:cTn id="28" presetID="42"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1-mi-plain-bckgr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extBox 2"/>
          <p:cNvSpPr txBox="1">
            <a:spLocks noChangeArrowheads="1"/>
          </p:cNvSpPr>
          <p:nvPr/>
        </p:nvSpPr>
        <p:spPr bwMode="auto">
          <a:xfrm>
            <a:off x="0" y="261938"/>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6700" b="1">
                <a:solidFill>
                  <a:srgbClr val="00CEFF"/>
                </a:solidFill>
                <a:latin typeface="Arial" charset="0"/>
                <a:cs typeface="Arial" charset="0"/>
              </a:rPr>
              <a:t>Medical Imaging</a:t>
            </a:r>
          </a:p>
        </p:txBody>
      </p:sp>
      <p:sp>
        <p:nvSpPr>
          <p:cNvPr id="83971" name="TextBox 4"/>
          <p:cNvSpPr txBox="1">
            <a:spLocks noChangeArrowheads="1"/>
          </p:cNvSpPr>
          <p:nvPr/>
        </p:nvSpPr>
        <p:spPr bwMode="auto">
          <a:xfrm>
            <a:off x="0" y="1501775"/>
            <a:ext cx="91440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3400" i="1">
                <a:solidFill>
                  <a:srgbClr val="00CEFF"/>
                </a:solidFill>
                <a:latin typeface="Arial" charset="0"/>
                <a:cs typeface="Arial" charset="0"/>
              </a:rPr>
              <a:t>Evolution in Patient Care</a:t>
            </a:r>
          </a:p>
          <a:p>
            <a:pPr eaLnBrk="1" hangingPunct="1"/>
            <a:endParaRPr lang="en-US" sz="1800"/>
          </a:p>
        </p:txBody>
      </p:sp>
      <p:pic>
        <p:nvPicPr>
          <p:cNvPr id="83972" name="Picture 3" descr="1-mi-screened-new-kind-of-ray.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2-mi-imaging1.0.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474073"/>
      </p:ext>
    </p:extLst>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descr="imaging1.0-bckgr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1-xray-group.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breast-cancer.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4-chest-xray.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3-foot-xray.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5-head-xray.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73100" y="3338513"/>
            <a:ext cx="4489450" cy="1533525"/>
          </a:xfrm>
          <a:prstGeom prst="rect">
            <a:avLst/>
          </a:prstGeom>
          <a:noFill/>
        </p:spPr>
        <p:txBody>
          <a:bodyPr lIns="51206" tIns="25603" rIns="51206" bIns="25603">
            <a:spAutoFit/>
          </a:bodyPr>
          <a:lstStyle/>
          <a:p>
            <a:pPr>
              <a:lnSpc>
                <a:spcPct val="120000"/>
              </a:lnSpc>
              <a:defRPr/>
            </a:pPr>
            <a:r>
              <a:rPr lang="en-US" sz="2700" b="1" dirty="0">
                <a:solidFill>
                  <a:schemeClr val="bg1"/>
                </a:solidFill>
                <a:effectLst>
                  <a:outerShdw blurRad="50800" dist="38100" dir="5400000" algn="t" rotWithShape="0">
                    <a:prstClr val="black">
                      <a:alpha val="40000"/>
                    </a:prstClr>
                  </a:outerShdw>
                </a:effectLst>
                <a:latin typeface="Arial"/>
                <a:cs typeface="Arial"/>
              </a:rPr>
              <a:t>• Physicians</a:t>
            </a:r>
          </a:p>
          <a:p>
            <a:pPr>
              <a:lnSpc>
                <a:spcPct val="120000"/>
              </a:lnSpc>
              <a:defRPr/>
            </a:pPr>
            <a:r>
              <a:rPr lang="en-US" sz="2700" b="1" dirty="0">
                <a:solidFill>
                  <a:schemeClr val="bg1"/>
                </a:solidFill>
                <a:effectLst>
                  <a:outerShdw blurRad="50800" dist="38100" dir="5400000" algn="t" rotWithShape="0">
                    <a:prstClr val="black">
                      <a:alpha val="40000"/>
                    </a:prstClr>
                  </a:outerShdw>
                </a:effectLst>
                <a:latin typeface="Arial"/>
                <a:cs typeface="Arial"/>
              </a:rPr>
              <a:t>• Contrast Agents</a:t>
            </a:r>
          </a:p>
          <a:p>
            <a:pPr>
              <a:lnSpc>
                <a:spcPct val="120000"/>
              </a:lnSpc>
              <a:defRPr/>
            </a:pPr>
            <a:r>
              <a:rPr lang="en-US" sz="2700" b="1" dirty="0">
                <a:solidFill>
                  <a:schemeClr val="bg1"/>
                </a:solidFill>
                <a:effectLst>
                  <a:outerShdw blurRad="50800" dist="38100" dir="5400000" algn="t" rotWithShape="0">
                    <a:prstClr val="black">
                      <a:alpha val="40000"/>
                    </a:prstClr>
                  </a:outerShdw>
                </a:effectLst>
                <a:latin typeface="Arial"/>
                <a:cs typeface="Arial"/>
              </a:rPr>
              <a:t>• New Modalities</a:t>
            </a:r>
          </a:p>
        </p:txBody>
      </p:sp>
      <p:pic>
        <p:nvPicPr>
          <p:cNvPr id="17" name="Picture 16" descr="1920-1990.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ing-in-medical-care.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294148"/>
      </p:ext>
    </p:extLst>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nodeType="afterGroup">
                            <p:stCondLst>
                              <p:cond delay="3000"/>
                            </p:stCondLst>
                            <p:childTnLst>
                              <p:par>
                                <p:cTn id="25" presetID="10" presetClass="entr" presetSubtype="0" fill="hold" nodeType="afterEffect">
                                  <p:stCondLst>
                                    <p:cond delay="100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1000"/>
                                        <p:tgtEl>
                                          <p:spTgt spid="18">
                                            <p:txEl>
                                              <p:pRg st="0" end="0"/>
                                            </p:txEl>
                                          </p:spTgt>
                                        </p:tgtEl>
                                      </p:cBhvr>
                                    </p:animEffect>
                                  </p:childTnLst>
                                </p:cTn>
                              </p:par>
                            </p:childTnLst>
                          </p:cTn>
                        </p:par>
                        <p:par>
                          <p:cTn id="28" fill="hold" nodeType="afterGroup">
                            <p:stCondLst>
                              <p:cond delay="5000"/>
                            </p:stCondLst>
                            <p:childTnLst>
                              <p:par>
                                <p:cTn id="29" presetID="10" presetClass="entr" presetSubtype="0" fill="hold" nodeType="after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fade">
                                      <p:cBhvr>
                                        <p:cTn id="31" dur="1000"/>
                                        <p:tgtEl>
                                          <p:spTgt spid="18">
                                            <p:txEl>
                                              <p:pRg st="1" end="1"/>
                                            </p:txEl>
                                          </p:spTgt>
                                        </p:tgtEl>
                                      </p:cBhvr>
                                    </p:animEffect>
                                  </p:childTnLst>
                                </p:cTn>
                              </p:par>
                            </p:childTnLst>
                          </p:cTn>
                        </p:par>
                        <p:par>
                          <p:cTn id="32" fill="hold" nodeType="afterGroup">
                            <p:stCondLst>
                              <p:cond delay="6000"/>
                            </p:stCondLst>
                            <p:childTnLst>
                              <p:par>
                                <p:cTn id="33" presetID="10" presetClass="entr" presetSubtype="0" fill="hold" nodeType="after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animEffect transition="in" filter="fade">
                                      <p:cBhvr>
                                        <p:cTn id="35" dur="1000"/>
                                        <p:tgtEl>
                                          <p:spTgt spid="18">
                                            <p:txEl>
                                              <p:pRg st="2" end="2"/>
                                            </p:txEl>
                                          </p:spTgt>
                                        </p:tgtEl>
                                      </p:cBhvr>
                                    </p:animEffect>
                                  </p:childTnLst>
                                </p:cTn>
                              </p:par>
                            </p:childTnLst>
                          </p:cTn>
                        </p:par>
                        <p:par>
                          <p:cTn id="36" fill="hold" nodeType="afterGroup">
                            <p:stCondLst>
                              <p:cond delay="7000"/>
                            </p:stCondLst>
                            <p:childTnLst>
                              <p:par>
                                <p:cTn id="37" presetID="42" presetClass="entr" presetSubtype="0" fill="hold" nodeType="afterEffect">
                                  <p:stCondLst>
                                    <p:cond delay="10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descr="1-mi-plain-bckgr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p:cNvSpPr txBox="1">
            <a:spLocks noChangeArrowheads="1"/>
          </p:cNvSpPr>
          <p:nvPr/>
        </p:nvSpPr>
        <p:spPr bwMode="auto">
          <a:xfrm>
            <a:off x="0" y="261938"/>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6700" b="1">
                <a:solidFill>
                  <a:srgbClr val="00CEFF"/>
                </a:solidFill>
                <a:latin typeface="Arial" charset="0"/>
                <a:cs typeface="Arial" charset="0"/>
              </a:rPr>
              <a:t>Medical Imaging</a:t>
            </a:r>
          </a:p>
        </p:txBody>
      </p:sp>
      <p:sp>
        <p:nvSpPr>
          <p:cNvPr id="86019" name="TextBox 4"/>
          <p:cNvSpPr txBox="1">
            <a:spLocks noChangeArrowheads="1"/>
          </p:cNvSpPr>
          <p:nvPr/>
        </p:nvSpPr>
        <p:spPr bwMode="auto">
          <a:xfrm>
            <a:off x="0" y="1501775"/>
            <a:ext cx="91440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3400" i="1">
                <a:solidFill>
                  <a:srgbClr val="00CEFF"/>
                </a:solidFill>
                <a:latin typeface="Arial" charset="0"/>
                <a:cs typeface="Arial" charset="0"/>
              </a:rPr>
              <a:t>Evolution in Patient Care</a:t>
            </a:r>
          </a:p>
          <a:p>
            <a:pPr eaLnBrk="1" hangingPunct="1"/>
            <a:endParaRPr lang="en-US" sz="1800"/>
          </a:p>
        </p:txBody>
      </p:sp>
      <p:pic>
        <p:nvPicPr>
          <p:cNvPr id="86020" name="Picture 8" descr="1-mi-imaging1.0-screened.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2-mi-imaging2.0.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073215"/>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descr="imaging2.0-bckgr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echnology-explosion.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82575"/>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8-spine-pelvis2.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xrays-computer-hands.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four-monitors-on-bottom.pn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3-dr-speaks-recorder2.pn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6-scoliosis-xrays.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5-upper-right-xrays.png"/>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4-sonogram.pn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3-dr-studying-xray.pn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1990-present.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46088" y="3024188"/>
            <a:ext cx="4806950" cy="1908112"/>
          </a:xfrm>
          <a:prstGeom prst="rect">
            <a:avLst/>
          </a:prstGeom>
          <a:noFill/>
        </p:spPr>
        <p:txBody>
          <a:bodyPr lIns="51206" tIns="25603" rIns="51206" bIns="25603">
            <a:spAutoFit/>
          </a:bodyPr>
          <a:lstStyle/>
          <a:p>
            <a:pPr marL="342900" indent="-342900">
              <a:lnSpc>
                <a:spcPct val="110000"/>
              </a:lnSpc>
              <a:buFont typeface="Arial"/>
              <a:buChar char="•"/>
              <a:defRPr/>
            </a:pPr>
            <a:r>
              <a:rPr lang="en-US" sz="2200" dirty="0" smtClean="0">
                <a:solidFill>
                  <a:srgbClr val="B0F8FF"/>
                </a:solidFill>
                <a:effectLst>
                  <a:outerShdw blurRad="50800" dist="38100" dir="5400000" algn="t" rotWithShape="0">
                    <a:prstClr val="black">
                      <a:alpha val="40000"/>
                    </a:prstClr>
                  </a:outerShdw>
                </a:effectLst>
                <a:latin typeface="Arial"/>
                <a:cs typeface="Arial"/>
              </a:rPr>
              <a:t>Evolving </a:t>
            </a:r>
            <a:r>
              <a:rPr lang="en-US" sz="2200" dirty="0">
                <a:solidFill>
                  <a:srgbClr val="B0F8FF"/>
                </a:solidFill>
                <a:effectLst>
                  <a:outerShdw blurRad="50800" dist="38100" dir="5400000" algn="t" rotWithShape="0">
                    <a:prstClr val="black">
                      <a:alpha val="40000"/>
                    </a:prstClr>
                  </a:outerShdw>
                </a:effectLst>
                <a:latin typeface="Arial"/>
                <a:cs typeface="Arial"/>
              </a:rPr>
              <a:t>Modalities</a:t>
            </a:r>
          </a:p>
          <a:p>
            <a:pPr marL="342900" indent="-342900">
              <a:lnSpc>
                <a:spcPct val="110000"/>
              </a:lnSpc>
              <a:buFont typeface="Arial"/>
              <a:buChar char="•"/>
              <a:defRPr/>
            </a:pPr>
            <a:r>
              <a:rPr lang="en-US" sz="2200" dirty="0" smtClean="0">
                <a:solidFill>
                  <a:srgbClr val="B0F8FF"/>
                </a:solidFill>
                <a:effectLst>
                  <a:outerShdw blurRad="50800" dist="38100" dir="5400000" algn="t" rotWithShape="0">
                    <a:prstClr val="black">
                      <a:alpha val="40000"/>
                    </a:prstClr>
                  </a:outerShdw>
                </a:effectLst>
                <a:latin typeface="Arial"/>
                <a:cs typeface="Arial"/>
              </a:rPr>
              <a:t>PACS</a:t>
            </a:r>
            <a:endParaRPr lang="en-US" sz="2200" dirty="0">
              <a:solidFill>
                <a:srgbClr val="B0F8FF"/>
              </a:solidFill>
              <a:effectLst>
                <a:outerShdw blurRad="50800" dist="38100" dir="5400000" algn="t" rotWithShape="0">
                  <a:prstClr val="black">
                    <a:alpha val="40000"/>
                  </a:prstClr>
                </a:outerShdw>
              </a:effectLst>
              <a:latin typeface="Arial"/>
              <a:cs typeface="Arial"/>
            </a:endParaRPr>
          </a:p>
          <a:p>
            <a:pPr marL="342900" indent="-342900">
              <a:lnSpc>
                <a:spcPct val="110000"/>
              </a:lnSpc>
              <a:buFont typeface="Arial"/>
              <a:buChar char="•"/>
              <a:defRPr/>
            </a:pPr>
            <a:r>
              <a:rPr lang="en-US" sz="2200" dirty="0" smtClean="0">
                <a:solidFill>
                  <a:srgbClr val="B0F8FF"/>
                </a:solidFill>
                <a:effectLst>
                  <a:outerShdw blurRad="50800" dist="38100" dir="5400000" algn="t" rotWithShape="0">
                    <a:prstClr val="black">
                      <a:alpha val="40000"/>
                    </a:prstClr>
                  </a:outerShdw>
                </a:effectLst>
                <a:latin typeface="Arial"/>
                <a:cs typeface="Arial"/>
              </a:rPr>
              <a:t>Knowledge </a:t>
            </a:r>
            <a:r>
              <a:rPr lang="en-US" sz="2200" dirty="0">
                <a:solidFill>
                  <a:srgbClr val="B0F8FF"/>
                </a:solidFill>
                <a:effectLst>
                  <a:outerShdw blurRad="50800" dist="38100" dir="5400000" algn="t" rotWithShape="0">
                    <a:prstClr val="black">
                      <a:alpha val="40000"/>
                    </a:prstClr>
                  </a:outerShdw>
                </a:effectLst>
                <a:latin typeface="Arial"/>
                <a:cs typeface="Arial"/>
              </a:rPr>
              <a:t>Base</a:t>
            </a:r>
          </a:p>
          <a:p>
            <a:pPr marL="342900" indent="-342900">
              <a:lnSpc>
                <a:spcPct val="110000"/>
              </a:lnSpc>
              <a:buFont typeface="Arial"/>
              <a:buChar char="•"/>
              <a:defRPr/>
            </a:pPr>
            <a:r>
              <a:rPr lang="en-US" sz="2200" dirty="0" smtClean="0">
                <a:solidFill>
                  <a:srgbClr val="B0F8FF"/>
                </a:solidFill>
                <a:effectLst>
                  <a:outerShdw blurRad="50800" dist="38100" dir="5400000" algn="t" rotWithShape="0">
                    <a:prstClr val="black">
                      <a:alpha val="40000"/>
                    </a:prstClr>
                  </a:outerShdw>
                </a:effectLst>
                <a:latin typeface="Arial"/>
                <a:cs typeface="Arial"/>
              </a:rPr>
              <a:t>Consultant </a:t>
            </a:r>
            <a:r>
              <a:rPr lang="en-US" sz="2200" dirty="0">
                <a:solidFill>
                  <a:srgbClr val="B0F8FF"/>
                </a:solidFill>
                <a:effectLst>
                  <a:outerShdw blurRad="50800" dist="38100" dir="5400000" algn="t" rotWithShape="0">
                    <a:prstClr val="black">
                      <a:alpha val="40000"/>
                    </a:prstClr>
                  </a:outerShdw>
                </a:effectLst>
                <a:latin typeface="Arial"/>
                <a:cs typeface="Arial"/>
              </a:rPr>
              <a:t>to Referring Physicians</a:t>
            </a:r>
          </a:p>
          <a:p>
            <a:pPr marL="342900" indent="-342900">
              <a:lnSpc>
                <a:spcPct val="110000"/>
              </a:lnSpc>
              <a:buFont typeface="Arial"/>
              <a:buChar char="•"/>
              <a:defRPr/>
            </a:pPr>
            <a:r>
              <a:rPr lang="en-US" sz="2200" dirty="0" smtClean="0">
                <a:solidFill>
                  <a:srgbClr val="B0F8FF"/>
                </a:solidFill>
                <a:effectLst>
                  <a:outerShdw blurRad="50800" dist="38100" dir="5400000" algn="t" rotWithShape="0">
                    <a:prstClr val="black">
                      <a:alpha val="40000"/>
                    </a:prstClr>
                  </a:outerShdw>
                </a:effectLst>
                <a:latin typeface="Arial"/>
                <a:cs typeface="Arial"/>
              </a:rPr>
              <a:t>Unprecedented </a:t>
            </a:r>
            <a:r>
              <a:rPr lang="en-US" sz="2200" dirty="0">
                <a:solidFill>
                  <a:srgbClr val="B0F8FF"/>
                </a:solidFill>
                <a:effectLst>
                  <a:outerShdw blurRad="50800" dist="38100" dir="5400000" algn="t" rotWithShape="0">
                    <a:prstClr val="black">
                      <a:alpha val="40000"/>
                    </a:prstClr>
                  </a:outerShdw>
                </a:effectLst>
                <a:latin typeface="Arial"/>
                <a:cs typeface="Arial"/>
              </a:rPr>
              <a:t>Demand</a:t>
            </a:r>
          </a:p>
        </p:txBody>
      </p:sp>
    </p:spTree>
    <p:extLst>
      <p:ext uri="{BB962C8B-B14F-4D97-AF65-F5344CB8AC3E}">
        <p14:creationId xmlns:p14="http://schemas.microsoft.com/office/powerpoint/2010/main" val="1765876031"/>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10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10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3000"/>
                            </p:stCondLst>
                            <p:childTnLst>
                              <p:par>
                                <p:cTn id="34" presetID="10" presetClass="entr" presetSubtype="0" fill="hold" nodeType="afterEffect">
                                  <p:stCondLst>
                                    <p:cond delay="100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fade">
                                      <p:cBhvr>
                                        <p:cTn id="36" dur="2000"/>
                                        <p:tgtEl>
                                          <p:spTgt spid="21">
                                            <p:txEl>
                                              <p:pRg st="0" end="0"/>
                                            </p:txEl>
                                          </p:spTgt>
                                        </p:tgtEl>
                                      </p:cBhvr>
                                    </p:animEffect>
                                  </p:childTnLst>
                                </p:cTn>
                              </p:par>
                            </p:childTnLst>
                          </p:cTn>
                        </p:par>
                        <p:par>
                          <p:cTn id="37" fill="hold" nodeType="afterGroup">
                            <p:stCondLst>
                              <p:cond delay="6000"/>
                            </p:stCondLst>
                            <p:childTnLst>
                              <p:par>
                                <p:cTn id="38" presetID="10" presetClass="entr" presetSubtype="0" fill="hold" nodeType="afterEffect">
                                  <p:stCondLst>
                                    <p:cond delay="0"/>
                                  </p:stCondLst>
                                  <p:childTnLst>
                                    <p:set>
                                      <p:cBhvr>
                                        <p:cTn id="39" dur="1" fill="hold">
                                          <p:stCondLst>
                                            <p:cond delay="0"/>
                                          </p:stCondLst>
                                        </p:cTn>
                                        <p:tgtEl>
                                          <p:spTgt spid="21">
                                            <p:txEl>
                                              <p:pRg st="1" end="1"/>
                                            </p:txEl>
                                          </p:spTgt>
                                        </p:tgtEl>
                                        <p:attrNameLst>
                                          <p:attrName>style.visibility</p:attrName>
                                        </p:attrNameLst>
                                      </p:cBhvr>
                                      <p:to>
                                        <p:strVal val="visible"/>
                                      </p:to>
                                    </p:set>
                                    <p:animEffect transition="in" filter="fade">
                                      <p:cBhvr>
                                        <p:cTn id="40" dur="2000"/>
                                        <p:tgtEl>
                                          <p:spTgt spid="21">
                                            <p:txEl>
                                              <p:pRg st="1" end="1"/>
                                            </p:txEl>
                                          </p:spTgt>
                                        </p:tgtEl>
                                      </p:cBhvr>
                                    </p:animEffect>
                                  </p:childTnLst>
                                </p:cTn>
                              </p:par>
                            </p:childTnLst>
                          </p:cTn>
                        </p:par>
                        <p:par>
                          <p:cTn id="41" fill="hold" nodeType="afterGroup">
                            <p:stCondLst>
                              <p:cond delay="8000"/>
                            </p:stCondLst>
                            <p:childTnLst>
                              <p:par>
                                <p:cTn id="42" presetID="10" presetClass="entr" presetSubtype="0" fill="hold" nodeType="afterEffect">
                                  <p:stCondLst>
                                    <p:cond delay="0"/>
                                  </p:stCondLst>
                                  <p:childTnLst>
                                    <p:set>
                                      <p:cBhvr>
                                        <p:cTn id="43" dur="1" fill="hold">
                                          <p:stCondLst>
                                            <p:cond delay="0"/>
                                          </p:stCondLst>
                                        </p:cTn>
                                        <p:tgtEl>
                                          <p:spTgt spid="21">
                                            <p:txEl>
                                              <p:pRg st="2" end="2"/>
                                            </p:txEl>
                                          </p:spTgt>
                                        </p:tgtEl>
                                        <p:attrNameLst>
                                          <p:attrName>style.visibility</p:attrName>
                                        </p:attrNameLst>
                                      </p:cBhvr>
                                      <p:to>
                                        <p:strVal val="visible"/>
                                      </p:to>
                                    </p:set>
                                    <p:animEffect transition="in" filter="fade">
                                      <p:cBhvr>
                                        <p:cTn id="44" dur="2000"/>
                                        <p:tgtEl>
                                          <p:spTgt spid="21">
                                            <p:txEl>
                                              <p:pRg st="2" end="2"/>
                                            </p:txEl>
                                          </p:spTgt>
                                        </p:tgtEl>
                                      </p:cBhvr>
                                    </p:animEffect>
                                  </p:childTnLst>
                                </p:cTn>
                              </p:par>
                            </p:childTnLst>
                          </p:cTn>
                        </p:par>
                        <p:par>
                          <p:cTn id="45" fill="hold" nodeType="afterGroup">
                            <p:stCondLst>
                              <p:cond delay="10000"/>
                            </p:stCondLst>
                            <p:childTnLst>
                              <p:par>
                                <p:cTn id="46" presetID="10" presetClass="entr" presetSubtype="0" fill="hold" nodeType="afterEffect">
                                  <p:stCondLst>
                                    <p:cond delay="0"/>
                                  </p:stCondLst>
                                  <p:childTnLst>
                                    <p:set>
                                      <p:cBhvr>
                                        <p:cTn id="47" dur="1" fill="hold">
                                          <p:stCondLst>
                                            <p:cond delay="0"/>
                                          </p:stCondLst>
                                        </p:cTn>
                                        <p:tgtEl>
                                          <p:spTgt spid="21">
                                            <p:txEl>
                                              <p:pRg st="3" end="3"/>
                                            </p:txEl>
                                          </p:spTgt>
                                        </p:tgtEl>
                                        <p:attrNameLst>
                                          <p:attrName>style.visibility</p:attrName>
                                        </p:attrNameLst>
                                      </p:cBhvr>
                                      <p:to>
                                        <p:strVal val="visible"/>
                                      </p:to>
                                    </p:set>
                                    <p:animEffect transition="in" filter="fade">
                                      <p:cBhvr>
                                        <p:cTn id="48" dur="2000"/>
                                        <p:tgtEl>
                                          <p:spTgt spid="21">
                                            <p:txEl>
                                              <p:pRg st="3" end="3"/>
                                            </p:txEl>
                                          </p:spTgt>
                                        </p:tgtEl>
                                      </p:cBhvr>
                                    </p:animEffect>
                                  </p:childTnLst>
                                </p:cTn>
                              </p:par>
                            </p:childTnLst>
                          </p:cTn>
                        </p:par>
                        <p:par>
                          <p:cTn id="49" fill="hold" nodeType="afterGroup">
                            <p:stCondLst>
                              <p:cond delay="12000"/>
                            </p:stCondLst>
                            <p:childTnLst>
                              <p:par>
                                <p:cTn id="50" presetID="10" presetClass="entr" presetSubtype="0" fill="hold" nodeType="after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fade">
                                      <p:cBhvr>
                                        <p:cTn id="52" dur="2000"/>
                                        <p:tgtEl>
                                          <p:spTgt spid="21">
                                            <p:txEl>
                                              <p:pRg st="4" end="4"/>
                                            </p:txEl>
                                          </p:spTgt>
                                        </p:tgtEl>
                                      </p:cBhvr>
                                    </p:animEffect>
                                  </p:childTnLst>
                                </p:cTn>
                              </p:par>
                            </p:childTnLst>
                          </p:cTn>
                        </p:par>
                        <p:par>
                          <p:cTn id="53" fill="hold" nodeType="afterGroup">
                            <p:stCondLst>
                              <p:cond delay="14000"/>
                            </p:stCondLst>
                            <p:childTnLst>
                              <p:par>
                                <p:cTn id="54" presetID="42"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descr="1-mi-plain-bckgrnd.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extBox 2"/>
          <p:cNvSpPr txBox="1">
            <a:spLocks noChangeArrowheads="1"/>
          </p:cNvSpPr>
          <p:nvPr/>
        </p:nvSpPr>
        <p:spPr bwMode="auto">
          <a:xfrm>
            <a:off x="0" y="261938"/>
            <a:ext cx="9144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6700" b="1">
                <a:solidFill>
                  <a:srgbClr val="00CEFF"/>
                </a:solidFill>
                <a:latin typeface="Arial" charset="0"/>
                <a:cs typeface="Arial" charset="0"/>
              </a:rPr>
              <a:t>Medical Imaging</a:t>
            </a:r>
          </a:p>
        </p:txBody>
      </p:sp>
      <p:sp>
        <p:nvSpPr>
          <p:cNvPr id="88067" name="TextBox 4"/>
          <p:cNvSpPr txBox="1">
            <a:spLocks noChangeArrowheads="1"/>
          </p:cNvSpPr>
          <p:nvPr/>
        </p:nvSpPr>
        <p:spPr bwMode="auto">
          <a:xfrm>
            <a:off x="0" y="1501775"/>
            <a:ext cx="91440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206" tIns="25603" rIns="51206" bIns="25603">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3400" i="1">
                <a:solidFill>
                  <a:srgbClr val="00CEFF"/>
                </a:solidFill>
                <a:latin typeface="Arial" charset="0"/>
                <a:cs typeface="Arial" charset="0"/>
              </a:rPr>
              <a:t>Evolution in Patient Care</a:t>
            </a:r>
          </a:p>
          <a:p>
            <a:pPr eaLnBrk="1" hangingPunct="1"/>
            <a:endParaRPr lang="en-US" sz="1800"/>
          </a:p>
        </p:txBody>
      </p:sp>
      <p:pic>
        <p:nvPicPr>
          <p:cNvPr id="88068" name="Picture 8" descr="1-mi-screened-imaging2.0.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2-mi-imaging3.0.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196922"/>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R Blue Background">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21737</TotalTime>
  <Words>2303</Words>
  <Application>Microsoft Office PowerPoint</Application>
  <PresentationFormat>On-screen Show (4:3)</PresentationFormat>
  <Paragraphs>426</Paragraphs>
  <Slides>25</Slides>
  <Notes>25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29" baseType="lpstr">
      <vt:lpstr>ACR Blue Background</vt:lpstr>
      <vt:lpstr>Twilight</vt:lpstr>
      <vt:lpstr>1_Twilight</vt:lpstr>
      <vt:lpstr>Worksheet</vt:lpstr>
      <vt:lpstr>PowerPoint Presentation</vt:lpstr>
      <vt:lpstr>Imaging 3.0: An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Driving Imaging 3.0?</vt:lpstr>
      <vt:lpstr>Health Care Reform</vt:lpstr>
      <vt:lpstr>Specialist Payments vs. Primary Care</vt:lpstr>
      <vt:lpstr>Our Current Imaging Culture</vt:lpstr>
      <vt:lpstr>Technology Tools</vt:lpstr>
      <vt:lpstr>Presence                       </vt:lpstr>
      <vt:lpstr>Imaging 2.0: Our Current State</vt:lpstr>
      <vt:lpstr>Imaging 2.0  Imaging 3.0</vt:lpstr>
      <vt:lpstr>Imaging 3.0 – Beyond the Interpretation </vt:lpstr>
      <vt:lpstr>How Do We Get There?</vt:lpstr>
      <vt:lpstr>Aligning Incentives</vt:lpstr>
      <vt:lpstr>PowerPoint Presentation</vt:lpstr>
      <vt:lpstr>Imaging 3.0 – Preparing for the Future </vt:lpstr>
    </vt:vector>
  </TitlesOfParts>
  <Company>BRG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Bibb Allen</dc:creator>
  <cp:lastModifiedBy>Hobson, Christopher</cp:lastModifiedBy>
  <cp:revision>377</cp:revision>
  <cp:lastPrinted>2013-02-20T12:19:25Z</cp:lastPrinted>
  <dcterms:created xsi:type="dcterms:W3CDTF">2013-02-14T12:37:11Z</dcterms:created>
  <dcterms:modified xsi:type="dcterms:W3CDTF">2014-03-04T17:04:28Z</dcterms:modified>
</cp:coreProperties>
</file>