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7"/>
  </p:notesMasterIdLst>
  <p:handoutMasterIdLst>
    <p:handoutMasterId r:id="rId78"/>
  </p:handout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6" r:id="rId20"/>
    <p:sldId id="338" r:id="rId21"/>
    <p:sldId id="339" r:id="rId22"/>
    <p:sldId id="340" r:id="rId23"/>
    <p:sldId id="278" r:id="rId24"/>
    <p:sldId id="279" r:id="rId25"/>
    <p:sldId id="280" r:id="rId26"/>
    <p:sldId id="281" r:id="rId27"/>
    <p:sldId id="282" r:id="rId28"/>
    <p:sldId id="283" r:id="rId29"/>
    <p:sldId id="284" r:id="rId30"/>
    <p:sldId id="285" r:id="rId31"/>
    <p:sldId id="288" r:id="rId32"/>
    <p:sldId id="289" r:id="rId33"/>
    <p:sldId id="290" r:id="rId34"/>
    <p:sldId id="291" r:id="rId35"/>
    <p:sldId id="293" r:id="rId36"/>
    <p:sldId id="294" r:id="rId37"/>
    <p:sldId id="299" r:id="rId38"/>
    <p:sldId id="296" r:id="rId39"/>
    <p:sldId id="297" r:id="rId40"/>
    <p:sldId id="298" r:id="rId41"/>
    <p:sldId id="300" r:id="rId42"/>
    <p:sldId id="336" r:id="rId43"/>
    <p:sldId id="302" r:id="rId44"/>
    <p:sldId id="303" r:id="rId45"/>
    <p:sldId id="304" r:id="rId46"/>
    <p:sldId id="305" r:id="rId47"/>
    <p:sldId id="341"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6" r:id="rId68"/>
    <p:sldId id="327" r:id="rId69"/>
    <p:sldId id="328" r:id="rId70"/>
    <p:sldId id="329" r:id="rId71"/>
    <p:sldId id="330" r:id="rId72"/>
    <p:sldId id="331" r:id="rId73"/>
    <p:sldId id="332" r:id="rId74"/>
    <p:sldId id="333" r:id="rId75"/>
    <p:sldId id="335"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dy Horton" initials="RH"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55108" autoAdjust="0"/>
  </p:normalViewPr>
  <p:slideViewPr>
    <p:cSldViewPr snapToGrid="0" snapToObjects="1">
      <p:cViewPr>
        <p:scale>
          <a:sx n="60" d="100"/>
          <a:sy n="60" d="100"/>
        </p:scale>
        <p:origin x="-2172" y="156"/>
      </p:cViewPr>
      <p:guideLst>
        <p:guide orient="horz" pos="2160"/>
        <p:guide pos="2880"/>
      </p:guideLst>
    </p:cSldViewPr>
  </p:slideViewPr>
  <p:notesTextViewPr>
    <p:cViewPr>
      <p:scale>
        <a:sx n="110" d="100"/>
        <a:sy n="11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dkhim:Documents:94%20Westbound:Presentations:images_94_westbound:imaging_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dPt>
            <c:idx val="2"/>
            <c:bubble3D val="0"/>
            <c:spPr>
              <a:solidFill>
                <a:schemeClr val="accent1"/>
              </a:solidFill>
              <a:ln w="38100" cmpd="sng">
                <a:solidFill>
                  <a:srgbClr val="FFFFFF"/>
                </a:solidFill>
              </a:ln>
              <a:effectLst/>
            </c:spPr>
          </c:dPt>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dPt>
            <c:idx val="0"/>
            <c:bubble3D val="0"/>
            <c:spPr>
              <a:solidFill>
                <a:schemeClr val="tx2"/>
              </a:solidFill>
              <a:ln w="38100" cmpd="sng">
                <a:solidFill>
                  <a:srgbClr val="FFFFFF"/>
                </a:solidFill>
              </a:ln>
              <a:effectLst/>
            </c:spPr>
          </c:dPt>
          <c:dPt>
            <c:idx val="2"/>
            <c:bubble3D val="0"/>
            <c:spPr>
              <a:solidFill>
                <a:schemeClr val="accent1"/>
              </a:solidFill>
              <a:ln w="38100" cmpd="sng">
                <a:solidFill>
                  <a:srgbClr val="FFFFFF"/>
                </a:solidFill>
              </a:ln>
              <a:effectLst/>
            </c:spPr>
          </c:dPt>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dPt>
            <c:idx val="0"/>
            <c:bubble3D val="0"/>
            <c:spPr>
              <a:solidFill>
                <a:schemeClr val="tx2"/>
              </a:solidFill>
              <a:ln w="38100" cmpd="sng">
                <a:solidFill>
                  <a:srgbClr val="FFFFFF"/>
                </a:solidFill>
              </a:ln>
              <a:effectLst/>
            </c:spPr>
          </c:dPt>
          <c:dPt>
            <c:idx val="1"/>
            <c:bubble3D val="0"/>
            <c:spPr>
              <a:solidFill>
                <a:schemeClr val="accent2"/>
              </a:solidFill>
              <a:ln w="38100" cmpd="sng">
                <a:solidFill>
                  <a:srgbClr val="FFFFFF"/>
                </a:solidFill>
              </a:ln>
              <a:effectLst/>
            </c:spPr>
          </c:dPt>
          <c:dPt>
            <c:idx val="2"/>
            <c:bubble3D val="0"/>
            <c:spPr>
              <a:solidFill>
                <a:schemeClr val="accent1"/>
              </a:solidFill>
              <a:ln w="38100" cmpd="sng">
                <a:solidFill>
                  <a:srgbClr val="FFFFFF"/>
                </a:solidFill>
              </a:ln>
              <a:effectLst/>
            </c:spPr>
          </c:dPt>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dPt>
            <c:idx val="2"/>
            <c:bubble3D val="0"/>
            <c:spPr>
              <a:solidFill>
                <a:schemeClr val="accent1"/>
              </a:solidFill>
              <a:ln w="38100" cmpd="sng">
                <a:solidFill>
                  <a:srgbClr val="FFFFFF"/>
                </a:solidFill>
              </a:ln>
              <a:effectLst/>
            </c:spPr>
          </c:dPt>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dPt>
            <c:idx val="0"/>
            <c:bubble3D val="0"/>
            <c:spPr>
              <a:solidFill>
                <a:schemeClr val="tx2"/>
              </a:solidFill>
              <a:ln w="38100" cmpd="sng">
                <a:solidFill>
                  <a:srgbClr val="FFFFFF"/>
                </a:solidFill>
              </a:ln>
              <a:effectLst/>
            </c:spPr>
          </c:dPt>
          <c:dPt>
            <c:idx val="2"/>
            <c:bubble3D val="0"/>
            <c:spPr>
              <a:solidFill>
                <a:schemeClr val="accent1"/>
              </a:solidFill>
              <a:ln w="38100" cmpd="sng">
                <a:solidFill>
                  <a:srgbClr val="FFFFFF"/>
                </a:solidFill>
              </a:ln>
              <a:effectLst/>
            </c:spPr>
          </c:dPt>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solidFill>
              <a:schemeClr val="accent2">
                <a:lumMod val="40000"/>
                <a:lumOff val="60000"/>
              </a:schemeClr>
            </a:solidFill>
            <a:ln w="38100" cmpd="sng">
              <a:solidFill>
                <a:srgbClr val="FFFFFF"/>
              </a:solidFill>
            </a:ln>
            <a:effectLst/>
          </c:spPr>
          <c:dPt>
            <c:idx val="0"/>
            <c:bubble3D val="0"/>
            <c:spPr>
              <a:solidFill>
                <a:schemeClr val="tx2"/>
              </a:solidFill>
              <a:ln w="38100" cmpd="sng">
                <a:solidFill>
                  <a:srgbClr val="FFFFFF"/>
                </a:solidFill>
              </a:ln>
              <a:effectLst/>
            </c:spPr>
          </c:dPt>
          <c:dPt>
            <c:idx val="1"/>
            <c:bubble3D val="0"/>
            <c:spPr>
              <a:solidFill>
                <a:schemeClr val="accent2"/>
              </a:solidFill>
              <a:ln w="38100" cmpd="sng">
                <a:solidFill>
                  <a:srgbClr val="FFFFFF"/>
                </a:solidFill>
              </a:ln>
              <a:effectLst/>
            </c:spPr>
          </c:dPt>
          <c:dPt>
            <c:idx val="2"/>
            <c:bubble3D val="0"/>
            <c:spPr>
              <a:solidFill>
                <a:schemeClr val="accent1"/>
              </a:solidFill>
              <a:ln w="38100" cmpd="sng">
                <a:solidFill>
                  <a:srgbClr val="FFFFFF"/>
                </a:solidFill>
              </a:ln>
              <a:effectLst/>
            </c:spPr>
          </c:dPt>
          <c:val>
            <c:numRef>
              <c:f>Sheet1!$A$1:$A$3</c:f>
              <c:numCache>
                <c:formatCode>General</c:formatCode>
                <c:ptCount val="3"/>
                <c:pt idx="0">
                  <c:v>1</c:v>
                </c:pt>
                <c:pt idx="1">
                  <c:v>1</c:v>
                </c:pt>
                <c:pt idx="2">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noFill/>
    <a:ln>
      <a:solidFill>
        <a:srgbClr val="FFFFFF"/>
      </a:solid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21D595-1F6A-9F41-A756-4A0B79D61E19}" type="datetimeFigureOut">
              <a:rPr lang="en-US" smtClean="0"/>
              <a:t>6/17/2014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E64286-2BCC-4449-AEE0-9A565368D777}" type="slidenum">
              <a:rPr lang="en-US" smtClean="0"/>
              <a:t>‹#›</a:t>
            </a:fld>
            <a:endParaRPr lang="en-US" dirty="0"/>
          </a:p>
        </p:txBody>
      </p:sp>
    </p:spTree>
    <p:extLst>
      <p:ext uri="{BB962C8B-B14F-4D97-AF65-F5344CB8AC3E}">
        <p14:creationId xmlns:p14="http://schemas.microsoft.com/office/powerpoint/2010/main" val="272203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F92ED8-C132-2A4D-B1F3-0C7F3D91646B}" type="datetimeFigureOut">
              <a:rPr lang="en-US" smtClean="0"/>
              <a:t>6/17/2014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D92DAC-3421-EE4E-8BCB-9297A17C32FC}" type="slidenum">
              <a:rPr lang="en-US" smtClean="0"/>
              <a:t>‹#›</a:t>
            </a:fld>
            <a:endParaRPr lang="en-US" dirty="0"/>
          </a:p>
        </p:txBody>
      </p:sp>
    </p:spTree>
    <p:extLst>
      <p:ext uri="{BB962C8B-B14F-4D97-AF65-F5344CB8AC3E}">
        <p14:creationId xmlns:p14="http://schemas.microsoft.com/office/powerpoint/2010/main" val="10678724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lm.nih.gov/dreamanatomy/da_g_Z-1.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kaiserfamilyfoundation.files.wordpress.com/2013/01/7692_02.pdf" TargetMode="External"/><Relationship Id="rId7" Type="http://schemas.openxmlformats.org/officeDocument/2006/relationships/hyperlink" Target="http://www.ncbi.nlm.nih.gov/pubmed?term=Hughes%20DR%5bAuthor%5d&amp;cauthor=true&amp;cauthor_uid=24261367"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ncbi.nlm.nih.gov/pubmed?term=Duszak%20R%20Jr%5bAuthor%5d&amp;cauthor=true&amp;cauthor_uid=24261367" TargetMode="External"/><Relationship Id="rId5" Type="http://schemas.openxmlformats.org/officeDocument/2006/relationships/hyperlink" Target="http://www.ncbi.nlm.nih.gov/pubmed?term=Lee%20DW%5bAuthor%5d&amp;cauthor=true&amp;cauthor_uid=24261367" TargetMode="External"/><Relationship Id="rId4" Type="http://schemas.openxmlformats.org/officeDocument/2006/relationships/hyperlink" Target="http://www.ncbi.nlm.nih.gov/pubmed/24261367"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iom.edu/Reports/2012/Best-Care-at-Lower-Cost-The-Path-to-Continuously-Learning-Health-Care-in-America/Infographic.aspx"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a:t>
            </a:fld>
            <a:endParaRPr lang="en-US" dirty="0"/>
          </a:p>
        </p:txBody>
      </p:sp>
    </p:spTree>
    <p:extLst>
      <p:ext uri="{BB962C8B-B14F-4D97-AF65-F5344CB8AC3E}">
        <p14:creationId xmlns:p14="http://schemas.microsoft.com/office/powerpoint/2010/main" val="141690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smtClean="0"/>
              <a:t>So I want to start with a quick preview of the kinds of things that happen in the Imaging 3.0 era.  </a:t>
            </a:r>
          </a:p>
          <a:p>
            <a:endParaRPr lang="en-US" sz="1200" baseline="0" dirty="0" smtClean="0"/>
          </a:p>
          <a:p>
            <a:r>
              <a:rPr lang="en-US" sz="1200" dirty="0" smtClean="0"/>
              <a:t>The most exciting part of Imaging 3.0 is arguably</a:t>
            </a:r>
            <a:r>
              <a:rPr lang="en-US" sz="1200" baseline="0" dirty="0" smtClean="0"/>
              <a:t> the IT tools that enable it.  These tools i</a:t>
            </a:r>
            <a:r>
              <a:rPr lang="en-US" sz="1200" dirty="0" smtClean="0"/>
              <a:t>ntegrate radiologists more tightly into the care delivery process.  They support closer collaboration between the radiologist, the referring physician </a:t>
            </a:r>
            <a:r>
              <a:rPr lang="en-US" sz="1200" i="1" dirty="0" smtClean="0"/>
              <a:t>and</a:t>
            </a:r>
            <a:r>
              <a:rPr lang="en-US" sz="1200" dirty="0" smtClean="0"/>
              <a:t> the patient.</a:t>
            </a:r>
          </a:p>
          <a:p>
            <a:r>
              <a:rPr lang="en-US" sz="1200" baseline="0" dirty="0" smtClean="0"/>
              <a:t/>
            </a:r>
            <a:br>
              <a:rPr lang="en-US" sz="1200" baseline="0" dirty="0" smtClean="0"/>
            </a:br>
            <a:r>
              <a:rPr lang="en-US" sz="1200" baseline="0" dirty="0" smtClean="0"/>
              <a:t>For example:</a:t>
            </a:r>
          </a:p>
          <a:p>
            <a:endParaRPr lang="en-US" sz="1200" baseline="0" dirty="0" smtClean="0"/>
          </a:p>
          <a:p>
            <a:r>
              <a:rPr lang="en-US" sz="1200" dirty="0" smtClean="0"/>
              <a:t>The ordering of images can</a:t>
            </a:r>
            <a:r>
              <a:rPr lang="en-US" sz="1200" baseline="0" dirty="0" smtClean="0"/>
              <a:t> be</a:t>
            </a:r>
            <a:r>
              <a:rPr lang="en-US" sz="1200" dirty="0" smtClean="0"/>
              <a:t> guided in real-time by:</a:t>
            </a:r>
          </a:p>
          <a:p>
            <a:pPr marL="171450" lvl="0" indent="-171450">
              <a:buFont typeface="Arial" panose="020B0604020202020204" pitchFamily="34" charset="0"/>
              <a:buChar char="•"/>
            </a:pPr>
            <a:r>
              <a:rPr lang="en-US" sz="1200" b="0" dirty="0" smtClean="0"/>
              <a:t>The latest in medical and clinical effectiveness research</a:t>
            </a:r>
          </a:p>
          <a:p>
            <a:pPr marL="171450" lvl="0" indent="-171450">
              <a:buFont typeface="Arial" panose="020B0604020202020204" pitchFamily="34" charset="0"/>
              <a:buChar char="•"/>
            </a:pPr>
            <a:r>
              <a:rPr lang="en-US" sz="1200" b="0" dirty="0" smtClean="0"/>
              <a:t>The patient’s radiation</a:t>
            </a:r>
            <a:r>
              <a:rPr lang="en-US" sz="1200" b="0" baseline="0" dirty="0" smtClean="0"/>
              <a:t> </a:t>
            </a:r>
            <a:r>
              <a:rPr lang="en-US" sz="1200" b="0" dirty="0" smtClean="0"/>
              <a:t>dose history</a:t>
            </a:r>
          </a:p>
          <a:p>
            <a:pPr marL="171450" lvl="0" indent="-171450">
              <a:buFont typeface="Arial" panose="020B0604020202020204" pitchFamily="34" charset="0"/>
              <a:buChar char="•"/>
            </a:pPr>
            <a:r>
              <a:rPr lang="en-US" sz="1200" b="0" dirty="0" smtClean="0"/>
              <a:t>And the patient's prior health and imaging records</a:t>
            </a:r>
          </a:p>
          <a:p>
            <a:endParaRPr lang="en-US" sz="1200" dirty="0" smtClean="0"/>
          </a:p>
          <a:p>
            <a:r>
              <a:rPr lang="en-US" sz="1200" dirty="0" smtClean="0"/>
              <a:t>And the</a:t>
            </a:r>
            <a:r>
              <a:rPr lang="en-US" sz="1200" baseline="0" dirty="0" smtClean="0"/>
              <a:t> radiologists’ summary of their analyses are more actionable because:</a:t>
            </a:r>
            <a:endParaRPr lang="en-US" sz="1200" dirty="0" smtClean="0"/>
          </a:p>
          <a:p>
            <a:pPr marL="171450" indent="-171450">
              <a:buFont typeface="Arial" panose="020B0604020202020204" pitchFamily="34" charset="0"/>
              <a:buChar char="•"/>
            </a:pPr>
            <a:r>
              <a:rPr lang="en-US" sz="1200" dirty="0" smtClean="0"/>
              <a:t>They </a:t>
            </a:r>
            <a:r>
              <a:rPr lang="en-US" sz="1200" baseline="0" dirty="0" smtClean="0"/>
              <a:t>highlight critical results </a:t>
            </a:r>
          </a:p>
          <a:p>
            <a:pPr marL="171450" indent="-171450">
              <a:buFont typeface="Arial" panose="020B0604020202020204" pitchFamily="34" charset="0"/>
              <a:buChar char="•"/>
            </a:pPr>
            <a:r>
              <a:rPr lang="en-US" sz="1200" baseline="0" dirty="0" smtClean="0"/>
              <a:t>They are rounded out with annotated </a:t>
            </a:r>
            <a:r>
              <a:rPr lang="en-US" sz="1200" dirty="0" smtClean="0"/>
              <a:t>images</a:t>
            </a:r>
          </a:p>
          <a:p>
            <a:pPr marL="171450" indent="-171450">
              <a:buFont typeface="Arial" panose="020B0604020202020204" pitchFamily="34" charset="0"/>
              <a:buChar char="•"/>
            </a:pPr>
            <a:r>
              <a:rPr lang="en-US" sz="1200" dirty="0" smtClean="0"/>
              <a:t>It’s easy to set up a consult </a:t>
            </a:r>
            <a:r>
              <a:rPr lang="en-US" sz="1200" baseline="0" dirty="0" smtClean="0"/>
              <a:t>to discuss the findings in more detail</a:t>
            </a:r>
            <a:endParaRPr lang="en-US" sz="1200" dirty="0" smtClean="0"/>
          </a:p>
          <a:p>
            <a:endParaRPr lang="en-US" sz="1200" dirty="0" smtClean="0"/>
          </a:p>
          <a:p>
            <a:r>
              <a:rPr lang="en-US" sz="1200" dirty="0" smtClean="0"/>
              <a:t>And here’s the bonus</a:t>
            </a:r>
            <a:r>
              <a:rPr lang="en-US" sz="1200" baseline="0" dirty="0" smtClean="0"/>
              <a:t> for the Imaging 3.0 tools.  We create a virtuous closed loop because: </a:t>
            </a:r>
          </a:p>
          <a:p>
            <a:pPr marL="171450" indent="-171450">
              <a:buFont typeface="Arial" charset="0"/>
              <a:buChar char="•"/>
            </a:pPr>
            <a:r>
              <a:rPr lang="en-US" sz="1200" baseline="0" dirty="0" smtClean="0"/>
              <a:t>These tools generate d</a:t>
            </a:r>
            <a:r>
              <a:rPr lang="en-US" sz="1200" dirty="0" smtClean="0"/>
              <a:t>ata that supports continuous quality improvement for healthcare delivery,</a:t>
            </a:r>
            <a:r>
              <a:rPr lang="en-US" sz="1200" baseline="0" dirty="0" smtClean="0"/>
              <a:t> </a:t>
            </a:r>
            <a:r>
              <a:rPr lang="en-US" sz="1200" i="1" baseline="0" dirty="0" smtClean="0"/>
              <a:t>and</a:t>
            </a:r>
          </a:p>
          <a:p>
            <a:pPr marL="171450" indent="-171450">
              <a:buFont typeface="Arial" charset="0"/>
              <a:buChar char="•"/>
            </a:pPr>
            <a:r>
              <a:rPr lang="en-US" sz="1200" dirty="0" smtClean="0"/>
              <a:t>These tools </a:t>
            </a:r>
            <a:r>
              <a:rPr lang="en-US" sz="1200" i="1" dirty="0" smtClean="0"/>
              <a:t>also</a:t>
            </a:r>
            <a:r>
              <a:rPr lang="en-US" sz="1200" dirty="0" smtClean="0"/>
              <a:t> generate data that will</a:t>
            </a:r>
            <a:r>
              <a:rPr lang="en-US" sz="1200" baseline="0" dirty="0" smtClean="0"/>
              <a:t> </a:t>
            </a:r>
            <a:r>
              <a:rPr lang="en-US" sz="1200" dirty="0" smtClean="0"/>
              <a:t>accelerate the research that</a:t>
            </a:r>
            <a:r>
              <a:rPr lang="en-US" sz="1200" baseline="0" dirty="0" smtClean="0"/>
              <a:t> creates</a:t>
            </a:r>
            <a:r>
              <a:rPr lang="en-US" sz="1200" dirty="0" smtClean="0"/>
              <a:t> the next generation of medical evidence.</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14</a:t>
            </a:fld>
            <a:endParaRPr lang="en-US" dirty="0"/>
          </a:p>
        </p:txBody>
      </p:sp>
    </p:spTree>
    <p:extLst>
      <p:ext uri="{BB962C8B-B14F-4D97-AF65-F5344CB8AC3E}">
        <p14:creationId xmlns:p14="http://schemas.microsoft.com/office/powerpoint/2010/main" val="2296807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But</a:t>
            </a:r>
            <a:r>
              <a:rPr lang="en-US" sz="1200" baseline="0" dirty="0" smtClean="0"/>
              <a:t> before we drill down into how Imaging 3.0 actually works, I want to take a step back and talk about how we arrived at Imaging 3.0.</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boil it down to the most basic points:</a:t>
            </a: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t>Imaging</a:t>
            </a:r>
            <a:r>
              <a:rPr lang="en-US" i="1" baseline="0" dirty="0" smtClean="0"/>
              <a:t> 1.0 </a:t>
            </a:r>
            <a:r>
              <a:rPr lang="en-US" baseline="0" dirty="0" smtClean="0"/>
              <a:t>was about image acquisition.</a:t>
            </a:r>
            <a:endParaRPr lang="en-US" dirty="0" smtClean="0"/>
          </a:p>
          <a:p>
            <a:pPr marL="171450" indent="-171450">
              <a:buFont typeface="Arial" panose="020B0604020202020204" pitchFamily="34" charset="0"/>
              <a:buChar char="•"/>
            </a:pPr>
            <a:r>
              <a:rPr lang="en-US" i="1" dirty="0" smtClean="0"/>
              <a:t>Imaging</a:t>
            </a:r>
            <a:r>
              <a:rPr lang="en-US" i="1" baseline="0" dirty="0" smtClean="0"/>
              <a:t> 2.0 </a:t>
            </a:r>
            <a:r>
              <a:rPr lang="en-US" baseline="0" dirty="0" smtClean="0"/>
              <a:t>was about improved image acquisition, but also about digital image management.</a:t>
            </a:r>
            <a:endParaRPr lang="en-US" dirty="0" smtClean="0"/>
          </a:p>
          <a:p>
            <a:pPr marL="171450" indent="-171450">
              <a:buFont typeface="Arial" panose="020B0604020202020204" pitchFamily="34" charset="0"/>
              <a:buChar char="•"/>
            </a:pPr>
            <a:r>
              <a:rPr lang="en-US" i="1" dirty="0" smtClean="0"/>
              <a:t>Imaging</a:t>
            </a:r>
            <a:r>
              <a:rPr lang="en-US" i="1" baseline="0" dirty="0" smtClean="0"/>
              <a:t> 3.0 </a:t>
            </a:r>
            <a:r>
              <a:rPr lang="en-US" baseline="0" dirty="0" smtClean="0"/>
              <a:t>is about tightly integrating imaging into healthcare delivery to make the system more efficient and effective.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So let’s take a quick tour of how we got here.</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15</a:t>
            </a:fld>
            <a:endParaRPr lang="en-US" dirty="0"/>
          </a:p>
        </p:txBody>
      </p:sp>
    </p:spTree>
    <p:extLst>
      <p:ext uri="{BB962C8B-B14F-4D97-AF65-F5344CB8AC3E}">
        <p14:creationId xmlns:p14="http://schemas.microsoft.com/office/powerpoint/2010/main" val="1492825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But before we even get to Imaging</a:t>
            </a:r>
            <a:r>
              <a:rPr lang="en-US" sz="1200" baseline="0" dirty="0" smtClean="0"/>
              <a:t> 1.0, our story starts way back in </a:t>
            </a:r>
            <a:r>
              <a:rPr lang="en-US" sz="1200" dirty="0" smtClean="0"/>
              <a:t>1895.</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16</a:t>
            </a:fld>
            <a:endParaRPr lang="en-US" dirty="0"/>
          </a:p>
        </p:txBody>
      </p:sp>
    </p:spTree>
    <p:extLst>
      <p:ext uri="{BB962C8B-B14F-4D97-AF65-F5344CB8AC3E}">
        <p14:creationId xmlns:p14="http://schemas.microsoft.com/office/powerpoint/2010/main" val="1302747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year that </a:t>
            </a:r>
            <a:r>
              <a:rPr lang="en-US" sz="1200" b="0" i="0" kern="1200" dirty="0" smtClean="0">
                <a:solidFill>
                  <a:schemeClr val="tx1"/>
                </a:solidFill>
                <a:effectLst/>
                <a:latin typeface="+mn-lt"/>
                <a:ea typeface="+mn-ea"/>
                <a:cs typeface="+mn-cs"/>
              </a:rPr>
              <a:t>Röntgen (pronounced</a:t>
            </a:r>
            <a:r>
              <a:rPr lang="en-US" sz="1200" b="0" i="0" kern="1200" baseline="0" dirty="0" smtClean="0">
                <a:solidFill>
                  <a:schemeClr val="tx1"/>
                </a:solidFill>
                <a:effectLst/>
                <a:latin typeface="+mn-lt"/>
                <a:ea typeface="+mn-ea"/>
                <a:cs typeface="+mn-cs"/>
              </a:rPr>
              <a:t> Rent-gen) </a:t>
            </a:r>
            <a:r>
              <a:rPr lang="en-US" sz="1200" b="0" i="0" kern="1200" dirty="0" smtClean="0">
                <a:solidFill>
                  <a:schemeClr val="tx1"/>
                </a:solidFill>
                <a:effectLst/>
                <a:latin typeface="+mn-lt"/>
                <a:ea typeface="+mn-ea"/>
                <a:cs typeface="+mn-cs"/>
              </a:rPr>
              <a:t>invents the x-ray.</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r>
              <a:rPr lang="en-US" dirty="0" smtClean="0"/>
              <a:t>That’s him on the</a:t>
            </a:r>
            <a:r>
              <a:rPr lang="en-US" baseline="0" dirty="0" smtClean="0"/>
              <a:t> left.  And on the right is his wife’s hand in the very </a:t>
            </a:r>
            <a:r>
              <a:rPr lang="en-US" dirty="0" smtClean="0"/>
              <a:t>first </a:t>
            </a:r>
            <a:r>
              <a:rPr lang="en-US" baseline="0" dirty="0" smtClean="0"/>
              <a:t>x-ray picture.</a:t>
            </a:r>
            <a:endParaRPr lang="en-US" dirty="0" smtClean="0"/>
          </a:p>
          <a:p>
            <a:endParaRPr lang="en-US" dirty="0" smtClean="0"/>
          </a:p>
          <a:p>
            <a:r>
              <a:rPr lang="en-US" dirty="0" smtClean="0"/>
              <a:t>Photos</a:t>
            </a:r>
            <a:r>
              <a:rPr lang="en-US" baseline="0" dirty="0" smtClean="0"/>
              <a:t> </a:t>
            </a:r>
            <a:r>
              <a:rPr lang="en-US" dirty="0" smtClean="0"/>
              <a:t>from</a:t>
            </a:r>
            <a:r>
              <a:rPr lang="en-US" dirty="0" smtClean="0">
                <a:hlinkClick r:id="rId3"/>
              </a:rPr>
              <a:t>://www.nlm.nih.gov/dreamanatomy/da_g_Z-1.html</a:t>
            </a:r>
            <a:endParaRPr lang="en-US" dirty="0" smtClean="0"/>
          </a:p>
          <a:p>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endParaRPr lang="en-US" b="0"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17</a:t>
            </a:fld>
            <a:endParaRPr lang="en-US" dirty="0"/>
          </a:p>
        </p:txBody>
      </p:sp>
    </p:spTree>
    <p:extLst>
      <p:ext uri="{BB962C8B-B14F-4D97-AF65-F5344CB8AC3E}">
        <p14:creationId xmlns:p14="http://schemas.microsoft.com/office/powerpoint/2010/main" val="3920439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period from 1896</a:t>
            </a:r>
            <a:r>
              <a:rPr lang="en-US" baseline="0" dirty="0" smtClean="0"/>
              <a:t> to </a:t>
            </a:r>
            <a:r>
              <a:rPr lang="en-US" dirty="0" smtClean="0"/>
              <a:t>1920</a:t>
            </a:r>
            <a:r>
              <a:rPr lang="en-US" baseline="0" dirty="0" smtClean="0"/>
              <a:t> is the “beta release” of imaging.</a:t>
            </a:r>
          </a:p>
          <a:p>
            <a:endParaRPr lang="en-US" baseline="0" dirty="0" smtClean="0"/>
          </a:p>
          <a:p>
            <a:r>
              <a:rPr lang="en-US" baseline="0" dirty="0" smtClean="0"/>
              <a:t>There’s a lot of early experimentation using x-rays for everything from measuring shoe sizes to photography to medical imaging.</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18</a:t>
            </a:fld>
            <a:endParaRPr lang="en-US" dirty="0"/>
          </a:p>
        </p:txBody>
      </p:sp>
    </p:spTree>
    <p:extLst>
      <p:ext uri="{BB962C8B-B14F-4D97-AF65-F5344CB8AC3E}">
        <p14:creationId xmlns:p14="http://schemas.microsoft.com/office/powerpoint/2010/main" val="150458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Around 1920, the use of x-rays in medical imaging really</a:t>
            </a:r>
            <a:r>
              <a:rPr lang="en-US" baseline="0" dirty="0" smtClean="0"/>
              <a:t> takes off.</a:t>
            </a:r>
          </a:p>
          <a:p>
            <a:endParaRPr lang="en-US" baseline="0" dirty="0" smtClean="0"/>
          </a:p>
          <a:p>
            <a:r>
              <a:rPr lang="en-US" baseline="0" dirty="0" smtClean="0"/>
              <a:t>This is the start of the Imaging 1.0 era.</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19</a:t>
            </a:fld>
            <a:endParaRPr lang="en-US" dirty="0"/>
          </a:p>
        </p:txBody>
      </p:sp>
    </p:spTree>
    <p:extLst>
      <p:ext uri="{BB962C8B-B14F-4D97-AF65-F5344CB8AC3E}">
        <p14:creationId xmlns:p14="http://schemas.microsoft.com/office/powerpoint/2010/main" val="4071446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period which goes from 1920 until</a:t>
            </a:r>
            <a:r>
              <a:rPr lang="en-US" baseline="0" dirty="0" smtClean="0"/>
              <a:t> about 1990 </a:t>
            </a:r>
          </a:p>
          <a:p>
            <a:endParaRPr lang="en-US" baseline="0" dirty="0" smtClean="0"/>
          </a:p>
          <a:p>
            <a:r>
              <a:rPr lang="en-US" dirty="0" smtClean="0"/>
              <a:t>We see continual</a:t>
            </a:r>
            <a:r>
              <a:rPr lang="en-US" baseline="0" dirty="0" smtClean="0"/>
              <a:t> </a:t>
            </a:r>
            <a:r>
              <a:rPr lang="en-US" dirty="0" smtClean="0"/>
              <a:t>progress in </a:t>
            </a:r>
            <a:r>
              <a:rPr lang="en-US" baseline="0" dirty="0" smtClean="0"/>
              <a:t>imaging technologies.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this</a:t>
            </a:r>
            <a:r>
              <a:rPr lang="en-US" sz="1200" b="0" i="0" kern="1200" baseline="0" dirty="0" smtClean="0">
                <a:solidFill>
                  <a:schemeClr val="tx1"/>
                </a:solidFill>
                <a:effectLst/>
                <a:latin typeface="+mn-lt"/>
                <a:ea typeface="+mn-ea"/>
                <a:cs typeface="+mn-cs"/>
              </a:rPr>
              <a:t> period we get CT, PET, Echocardiography, Ultrasound, the MRI and contrast agents.</a:t>
            </a: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NOTE TO PRESENTER:  Hit the spacebar</a:t>
            </a:r>
            <a:r>
              <a:rPr lang="en-US" sz="1200" b="0" i="0" kern="1200" baseline="0" dirty="0" smtClean="0">
                <a:solidFill>
                  <a:schemeClr val="tx1"/>
                </a:solidFill>
                <a:effectLst/>
                <a:latin typeface="+mn-lt"/>
                <a:ea typeface="+mn-ea"/>
                <a:cs typeface="+mn-cs"/>
              </a:rPr>
              <a:t> 2 times to scroll through this full list</a:t>
            </a: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Timeline from: Clinical Radiology:</a:t>
            </a:r>
            <a:r>
              <a:rPr lang="en-US" sz="1200" b="0" i="0" kern="1200" baseline="0" dirty="0" smtClean="0">
                <a:solidFill>
                  <a:schemeClr val="tx1"/>
                </a:solidFill>
                <a:effectLst/>
                <a:latin typeface="+mn-lt"/>
                <a:ea typeface="+mn-ea"/>
                <a:cs typeface="+mn-cs"/>
              </a:rPr>
              <a:t>  The Essentials.  </a:t>
            </a:r>
            <a:r>
              <a:rPr lang="en-US" sz="1200" b="0" i="0" kern="1200" dirty="0" smtClean="0">
                <a:solidFill>
                  <a:schemeClr val="tx1"/>
                </a:solidFill>
                <a:effectLst/>
                <a:latin typeface="+mn-lt"/>
                <a:ea typeface="+mn-ea"/>
                <a:cs typeface="+mn-cs"/>
              </a:rPr>
              <a:t>Overview and Principles of Diagnostic Imaging. </a:t>
            </a:r>
            <a:r>
              <a:rPr lang="en-US" sz="1200" b="0" i="1" kern="1200" dirty="0" smtClean="0">
                <a:solidFill>
                  <a:schemeClr val="tx1"/>
                </a:solidFill>
                <a:effectLst/>
                <a:latin typeface="+mn-lt"/>
                <a:ea typeface="+mn-ea"/>
                <a:cs typeface="+mn-cs"/>
              </a:rPr>
              <a:t>Richard H. Daffner</a:t>
            </a:r>
          </a:p>
          <a:p>
            <a:endParaRPr lang="en-US" b="0"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20</a:t>
            </a:fld>
            <a:endParaRPr lang="en-US" dirty="0"/>
          </a:p>
        </p:txBody>
      </p:sp>
    </p:spTree>
    <p:extLst>
      <p:ext uri="{BB962C8B-B14F-4D97-AF65-F5344CB8AC3E}">
        <p14:creationId xmlns:p14="http://schemas.microsoft.com/office/powerpoint/2010/main" val="280859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21</a:t>
            </a:fld>
            <a:endParaRPr lang="en-US" dirty="0"/>
          </a:p>
        </p:txBody>
      </p:sp>
    </p:spTree>
    <p:extLst>
      <p:ext uri="{BB962C8B-B14F-4D97-AF65-F5344CB8AC3E}">
        <p14:creationId xmlns:p14="http://schemas.microsoft.com/office/powerpoint/2010/main" val="28085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22</a:t>
            </a:fld>
            <a:endParaRPr lang="en-US" dirty="0"/>
          </a:p>
        </p:txBody>
      </p:sp>
    </p:spTree>
    <p:extLst>
      <p:ext uri="{BB962C8B-B14F-4D97-AF65-F5344CB8AC3E}">
        <p14:creationId xmlns:p14="http://schemas.microsoft.com/office/powerpoint/2010/main" val="280859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is also the period where the field of radiology develops</a:t>
            </a:r>
            <a:r>
              <a:rPr lang="en-US" baseline="0" dirty="0" smtClean="0"/>
              <a:t> into a medical specialty in its own right and then subspecialties start to pop up.  </a:t>
            </a:r>
            <a:endParaRPr lang="en-US" dirty="0" smtClean="0"/>
          </a:p>
          <a:p>
            <a:endParaRPr lang="en-US" baseline="0" dirty="0" smtClean="0"/>
          </a:p>
          <a:p>
            <a:r>
              <a:rPr lang="en-US" baseline="0" dirty="0" smtClean="0"/>
              <a:t>One other very important thing happens in this period:  The reading room is born.  </a:t>
            </a:r>
          </a:p>
          <a:p>
            <a:endParaRPr lang="en-US" baseline="0" dirty="0" smtClean="0"/>
          </a:p>
          <a:p>
            <a:r>
              <a:rPr lang="en-US" baseline="0" dirty="0" smtClean="0"/>
              <a:t>X-rays were taken and the radiologist read them in a room with special equipment and lighting.  </a:t>
            </a:r>
          </a:p>
          <a:p>
            <a:endParaRPr lang="en-US" baseline="0" dirty="0" smtClean="0"/>
          </a:p>
          <a:p>
            <a:r>
              <a:rPr lang="en-US" baseline="0" dirty="0" smtClean="0"/>
              <a:t>When the referring physician wanted to see the results, he (sorry, it was almost always a he back then) would come down to the reading room.  </a:t>
            </a:r>
          </a:p>
          <a:p>
            <a:endParaRPr lang="en-US" baseline="0" dirty="0" smtClean="0"/>
          </a:p>
          <a:p>
            <a:r>
              <a:rPr lang="en-US" baseline="0" dirty="0" smtClean="0"/>
              <a:t>And then the referring physician and the radiologist would look at the film on the wall </a:t>
            </a:r>
            <a:r>
              <a:rPr lang="en-US" i="1" baseline="0" dirty="0" smtClean="0"/>
              <a:t>together</a:t>
            </a:r>
            <a:r>
              <a:rPr lang="en-US" baseline="0" dirty="0" smtClean="0"/>
              <a:t> and </a:t>
            </a:r>
            <a:r>
              <a:rPr lang="en-US" i="1" baseline="0" dirty="0" smtClean="0"/>
              <a:t>talk about it</a:t>
            </a:r>
            <a:r>
              <a:rPr lang="en-US" baseline="0" dirty="0" smtClean="0"/>
              <a:t>.</a:t>
            </a:r>
          </a:p>
          <a:p>
            <a:endParaRPr lang="en-US" baseline="0" dirty="0" smtClean="0"/>
          </a:p>
          <a:p>
            <a:r>
              <a:rPr lang="en-US" baseline="0" dirty="0" smtClean="0"/>
              <a:t>So I want to take a second and emphasize this point because we are going to come back to it later:</a:t>
            </a:r>
          </a:p>
          <a:p>
            <a:pPr marL="171450" indent="-171450">
              <a:buFont typeface="Arial" panose="020B0604020202020204" pitchFamily="34" charset="0"/>
              <a:buChar char="•"/>
            </a:pPr>
            <a:r>
              <a:rPr lang="en-US" baseline="0" dirty="0" smtClean="0"/>
              <a:t>The ordering physician and the radiologist would </a:t>
            </a:r>
            <a:r>
              <a:rPr lang="en-US" i="1" baseline="0" dirty="0" smtClean="0"/>
              <a:t>collaborate</a:t>
            </a:r>
            <a:r>
              <a:rPr lang="en-US" i="0" baseline="0" dirty="0" smtClean="0"/>
              <a:t>, f</a:t>
            </a:r>
            <a:r>
              <a:rPr lang="en-US" baseline="0" dirty="0" smtClean="0"/>
              <a:t>ace-to-face.</a:t>
            </a:r>
          </a:p>
          <a:p>
            <a:pPr marL="171450" indent="-171450">
              <a:buFont typeface="Arial" panose="020B0604020202020204" pitchFamily="34" charset="0"/>
              <a:buChar char="•"/>
            </a:pPr>
            <a:r>
              <a:rPr lang="en-US" baseline="0" dirty="0" smtClean="0"/>
              <a:t>And they would each bring important knowledge to the conversation:</a:t>
            </a:r>
          </a:p>
          <a:p>
            <a:pPr marL="628650" lvl="1" indent="-171450">
              <a:buFont typeface="Arial" panose="020B0604020202020204" pitchFamily="34" charset="0"/>
              <a:buChar char="•"/>
            </a:pPr>
            <a:r>
              <a:rPr lang="en-US" baseline="0" dirty="0" smtClean="0"/>
              <a:t>The ordering physician would bring his knowledge of the patient and the medical issue under discussion</a:t>
            </a:r>
          </a:p>
          <a:p>
            <a:pPr marL="628650" lvl="1" indent="-171450">
              <a:buFont typeface="Arial" panose="020B0604020202020204" pitchFamily="34" charset="0"/>
              <a:buChar char="•"/>
            </a:pPr>
            <a:r>
              <a:rPr lang="en-US" baseline="0" dirty="0" smtClean="0"/>
              <a:t>The radiologist would bring a deep knowledge of the science of medical imaging.</a:t>
            </a:r>
          </a:p>
          <a:p>
            <a:endParaRPr lang="en-US" baseline="0" dirty="0" smtClean="0"/>
          </a:p>
          <a:p>
            <a:r>
              <a:rPr lang="en-US" baseline="0" dirty="0" smtClean="0"/>
              <a:t>How many people in this room remember that type of interaction in the reading room?  </a:t>
            </a:r>
          </a:p>
          <a:p>
            <a:endParaRPr lang="en-US" baseline="0" dirty="0" smtClean="0"/>
          </a:p>
          <a:p>
            <a:r>
              <a:rPr lang="en-US" baseline="0" dirty="0" smtClean="0"/>
              <a:t>I’m seeing a few smiles and heads nodding around the room.</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23</a:t>
            </a:fld>
            <a:endParaRPr lang="en-US" dirty="0"/>
          </a:p>
        </p:txBody>
      </p:sp>
    </p:spTree>
    <p:extLst>
      <p:ext uri="{BB962C8B-B14F-4D97-AF65-F5344CB8AC3E}">
        <p14:creationId xmlns:p14="http://schemas.microsoft.com/office/powerpoint/2010/main" val="81171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my name is</a:t>
            </a:r>
            <a:r>
              <a:rPr lang="en-US" baseline="0" dirty="0" smtClean="0"/>
              <a:t> &lt;&lt;your name&gt;&gt;.</a:t>
            </a:r>
          </a:p>
          <a:p>
            <a:endParaRPr lang="en-US" baseline="0" dirty="0" smtClean="0"/>
          </a:p>
          <a:p>
            <a:r>
              <a:rPr lang="en-US" baseline="0" dirty="0" smtClean="0"/>
              <a:t>Thanks for inviting me here today to share with you a little bit about a new radiology initiative called Imaging 3.0.</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My goals for today are to:</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First, give you an overview of Imaging 3.0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And second, help you think about how these ideas do (or do not) have relevance and value for you and your organizations</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Imaging 3.0 is a very collaborative transformation, so I’d also like us to have a good open discussion about these ideas.</a:t>
            </a:r>
            <a:endParaRPr lang="en-US" dirty="0" smtClean="0"/>
          </a:p>
          <a:p>
            <a:endParaRPr lang="en-US" baseline="0" dirty="0" smtClean="0"/>
          </a:p>
          <a:p>
            <a:endParaRPr lang="en-US" baseline="0" dirty="0" smtClean="0"/>
          </a:p>
          <a:p>
            <a:r>
              <a:rPr lang="en-US" baseline="0" dirty="0" smtClean="0"/>
              <a:t>I can take questions at any point in the discussion.</a:t>
            </a:r>
          </a:p>
          <a:p>
            <a:r>
              <a:rPr lang="en-US" baseline="0" dirty="0" smtClean="0"/>
              <a:t>       OR</a:t>
            </a:r>
          </a:p>
          <a:p>
            <a:r>
              <a:rPr lang="en-US" baseline="0" dirty="0" smtClean="0"/>
              <a:t>I have a lot of material to get through today, so I’d prefer if you wait until the end to start asking questions.</a:t>
            </a:r>
          </a:p>
          <a:p>
            <a:endParaRPr lang="en-US" baseline="0" dirty="0" smtClean="0"/>
          </a:p>
          <a:p>
            <a:r>
              <a:rPr lang="en-US" baseline="0" dirty="0" smtClean="0"/>
              <a:t>NOTE TO PRESENTER:  The ACR recommends taking questions throughout the presentation </a:t>
            </a:r>
            <a:r>
              <a:rPr lang="en-US" i="1" baseline="0" dirty="0" smtClean="0"/>
              <a:t>if you are comfortable doing so</a:t>
            </a:r>
            <a:r>
              <a:rPr lang="en-US" baseline="0" dirty="0" smtClean="0"/>
              <a:t> as the speaker/facilitator of this session.</a:t>
            </a:r>
          </a:p>
          <a:p>
            <a:endParaRPr lang="en-US" baseline="0" dirty="0" smtClean="0"/>
          </a:p>
          <a:p>
            <a:r>
              <a:rPr lang="en-US" baseline="0" dirty="0" smtClean="0"/>
              <a:t>This is intended to be a 60 minute session including the presentation and interactive discussion.</a:t>
            </a:r>
          </a:p>
        </p:txBody>
      </p:sp>
      <p:sp>
        <p:nvSpPr>
          <p:cNvPr id="4" name="Slide Number Placeholder 3"/>
          <p:cNvSpPr>
            <a:spLocks noGrp="1"/>
          </p:cNvSpPr>
          <p:nvPr>
            <p:ph type="sldNum" sz="quarter" idx="10"/>
          </p:nvPr>
        </p:nvSpPr>
        <p:spPr/>
        <p:txBody>
          <a:bodyPr/>
          <a:lstStyle/>
          <a:p>
            <a:fld id="{91D92DAC-3421-EE4E-8BCB-9297A17C32FC}" type="slidenum">
              <a:rPr lang="en-US" smtClean="0"/>
              <a:t>6</a:t>
            </a:fld>
            <a:endParaRPr lang="en-US" dirty="0"/>
          </a:p>
        </p:txBody>
      </p:sp>
    </p:spTree>
    <p:extLst>
      <p:ext uri="{BB962C8B-B14F-4D97-AF65-F5344CB8AC3E}">
        <p14:creationId xmlns:p14="http://schemas.microsoft.com/office/powerpoint/2010/main" val="4022182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Around 1990,</a:t>
            </a:r>
            <a:r>
              <a:rPr lang="en-US" baseline="0" dirty="0" smtClean="0"/>
              <a:t> we transition from Imaging 1.0 to Imaging 2.0.</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24</a:t>
            </a:fld>
            <a:endParaRPr lang="en-US" dirty="0"/>
          </a:p>
        </p:txBody>
      </p:sp>
    </p:spTree>
    <p:extLst>
      <p:ext uri="{BB962C8B-B14F-4D97-AF65-F5344CB8AC3E}">
        <p14:creationId xmlns:p14="http://schemas.microsoft.com/office/powerpoint/2010/main" val="2516951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period</a:t>
            </a:r>
          </a:p>
          <a:p>
            <a:pPr marL="171450" indent="-171450">
              <a:buFont typeface="Arial" charset="0"/>
              <a:buChar char="•"/>
            </a:pPr>
            <a:r>
              <a:rPr lang="en-US" baseline="0" dirty="0" smtClean="0"/>
              <a:t>Imaging technologies keep improving</a:t>
            </a:r>
          </a:p>
          <a:p>
            <a:pPr marL="171450" indent="-171450">
              <a:buFont typeface="Arial" charset="0"/>
              <a:buChar char="•"/>
            </a:pPr>
            <a:r>
              <a:rPr lang="en-US" baseline="0" dirty="0" smtClean="0"/>
              <a:t>Also, imaging goes digital and we start storing images in PACS</a:t>
            </a:r>
          </a:p>
          <a:p>
            <a:pPr marL="171450" indent="-171450">
              <a:buFont typeface="Arial" charset="0"/>
              <a:buChar char="•"/>
            </a:pPr>
            <a:r>
              <a:rPr lang="en-US" baseline="0" dirty="0" smtClean="0"/>
              <a:t>And because of PACS, radiology interpretation starts being performed remotely</a:t>
            </a:r>
          </a:p>
          <a:p>
            <a:pPr marL="171450" indent="-171450">
              <a:buFont typeface="Arial" charset="0"/>
              <a:buChar char="•"/>
            </a:pPr>
            <a:r>
              <a:rPr lang="en-US" baseline="0" dirty="0" smtClean="0"/>
              <a:t>Demand for these technologies and radiologists to interpret them soars to new levels</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25</a:t>
            </a:fld>
            <a:endParaRPr lang="en-US" dirty="0"/>
          </a:p>
        </p:txBody>
      </p:sp>
    </p:spTree>
    <p:extLst>
      <p:ext uri="{BB962C8B-B14F-4D97-AF65-F5344CB8AC3E}">
        <p14:creationId xmlns:p14="http://schemas.microsoft.com/office/powerpoint/2010/main" val="3599965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are some</a:t>
            </a:r>
            <a:r>
              <a:rPr lang="en-US" baseline="0" dirty="0" smtClean="0"/>
              <a:t> big winners in the Imaging 2.0 era.</a:t>
            </a:r>
          </a:p>
          <a:p>
            <a:endParaRPr lang="en-US" baseline="0" dirty="0" smtClean="0"/>
          </a:p>
          <a:p>
            <a:pPr marL="0" indent="0">
              <a:buFont typeface="Arial" panose="020B0604020202020204" pitchFamily="34" charset="0"/>
              <a:buNone/>
            </a:pPr>
            <a:r>
              <a:rPr lang="en-US" baseline="0" dirty="0" smtClean="0"/>
              <a:t>The biggest winners are patients and their clinicians who get better diagnostic tools.</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dirty="0" smtClean="0"/>
              <a:t>We intuitively</a:t>
            </a:r>
            <a:r>
              <a:rPr lang="en-US" baseline="0" dirty="0" smtClean="0"/>
              <a:t> know that imaging is very clinically effective in terms of the ROI on </a:t>
            </a:r>
            <a:r>
              <a:rPr lang="en-US" i="1" baseline="0" dirty="0" smtClean="0"/>
              <a:t>averting future healthcare costs and improving outcomes</a:t>
            </a:r>
            <a:r>
              <a:rPr lang="en-US" baseline="0" dirty="0" smtClean="0"/>
              <a:t>.</a:t>
            </a:r>
          </a:p>
          <a:p>
            <a:pPr marL="171450" lvl="0" indent="-171450">
              <a:buFont typeface="Arial" panose="020B0604020202020204" pitchFamily="34" charset="0"/>
              <a:buChar char="•"/>
            </a:pPr>
            <a:r>
              <a:rPr lang="en-US" baseline="0" dirty="0" smtClean="0"/>
              <a:t>There is one study that was published in 2006 that made the case that every $385 dollars that we spent on inpatient imaging cuts down a day of inpatient stay, which correlates to about $3000 in savings.  So that’s about an 8-to-1 return on investment.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Unfortunately, for a number of reasons related to the complexity of healthcare and imaging economics, measuring the cost effectiveness of imaging is an extremely difficult thing to get numbers for retrospectively.  And controlled trials have proven to be very difficult and expensive to mount.</a:t>
            </a:r>
          </a:p>
          <a:p>
            <a:pPr marL="0" lvl="0" indent="0">
              <a:buFont typeface="Arial" panose="020B0604020202020204" pitchFamily="34" charset="0"/>
              <a:buNone/>
            </a:pPr>
            <a:endParaRPr lang="en-US" baseline="0" dirty="0" smtClean="0"/>
          </a:p>
          <a:p>
            <a:pPr marL="0" lvl="0" indent="0">
              <a:buFont typeface="Arial" panose="020B0604020202020204" pitchFamily="34" charset="0"/>
              <a:buNone/>
            </a:pPr>
            <a:r>
              <a:rPr lang="en-US" baseline="0" dirty="0" smtClean="0"/>
              <a:t>But it’s pretty clear that we’re way better off </a:t>
            </a:r>
            <a:r>
              <a:rPr lang="en-US" i="1" baseline="0" dirty="0" smtClean="0"/>
              <a:t>with</a:t>
            </a:r>
            <a:r>
              <a:rPr lang="en-US" baseline="0" dirty="0" smtClean="0"/>
              <a:t> imaging than </a:t>
            </a:r>
            <a:r>
              <a:rPr lang="en-US" i="1" baseline="0" dirty="0" smtClean="0"/>
              <a:t>without</a:t>
            </a:r>
            <a:r>
              <a:rPr lang="en-US" baseline="0" dirty="0" smtClean="0"/>
              <a:t> it.  </a:t>
            </a:r>
          </a:p>
          <a:p>
            <a:pPr marL="171450" lvl="0" indent="-171450">
              <a:buFont typeface="Arial" panose="020B0604020202020204" pitchFamily="34" charset="0"/>
              <a:buChar char="•"/>
            </a:pPr>
            <a:r>
              <a:rPr lang="en-US" baseline="0" dirty="0" smtClean="0"/>
              <a:t>Just think about the impact that imaging has had on the early detection and management of colon cancer, lung cancer and breast cancer, just to name </a:t>
            </a:r>
            <a:r>
              <a:rPr lang="en-US" i="1" u="none" baseline="0" dirty="0" smtClean="0"/>
              <a:t>three</a:t>
            </a:r>
            <a:r>
              <a:rPr lang="en-US" baseline="0" dirty="0" smtClean="0"/>
              <a:t> disease conditions.</a:t>
            </a:r>
          </a:p>
          <a:p>
            <a:pPr marL="171450" lvl="0" indent="-171450">
              <a:buFont typeface="Arial" panose="020B0604020202020204" pitchFamily="34" charset="0"/>
              <a:buChar char="•"/>
            </a:pPr>
            <a:r>
              <a:rPr lang="en-US" baseline="0" dirty="0" smtClean="0"/>
              <a:t>Or think about all the types of exploratory surgery that have been replaced by imaging.</a:t>
            </a:r>
          </a:p>
        </p:txBody>
      </p:sp>
      <p:sp>
        <p:nvSpPr>
          <p:cNvPr id="4" name="Slide Number Placeholder 3"/>
          <p:cNvSpPr>
            <a:spLocks noGrp="1"/>
          </p:cNvSpPr>
          <p:nvPr>
            <p:ph type="sldNum" sz="quarter" idx="10"/>
          </p:nvPr>
        </p:nvSpPr>
        <p:spPr/>
        <p:txBody>
          <a:bodyPr/>
          <a:lstStyle/>
          <a:p>
            <a:fld id="{91D92DAC-3421-EE4E-8BCB-9297A17C32FC}" type="slidenum">
              <a:rPr lang="en-US" smtClean="0"/>
              <a:t>26</a:t>
            </a:fld>
            <a:endParaRPr lang="en-US" dirty="0"/>
          </a:p>
        </p:txBody>
      </p:sp>
    </p:spTree>
    <p:extLst>
      <p:ext uri="{BB962C8B-B14F-4D97-AF65-F5344CB8AC3E}">
        <p14:creationId xmlns:p14="http://schemas.microsoft.com/office/powerpoint/2010/main" val="3149324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with the introduction of PACS  and digital worklists, radiologist productivity goes up.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it’s no secret that because of fee-for-service, the early part of this period is financially lucrative for radiologists.</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27</a:t>
            </a:fld>
            <a:endParaRPr lang="en-US" dirty="0"/>
          </a:p>
        </p:txBody>
      </p:sp>
    </p:spTree>
    <p:extLst>
      <p:ext uri="{BB962C8B-B14F-4D97-AF65-F5344CB8AC3E}">
        <p14:creationId xmlns:p14="http://schemas.microsoft.com/office/powerpoint/2010/main" val="1333427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But there are also some downsides to the Imaging 2.0 era</a:t>
            </a:r>
          </a:p>
          <a:p>
            <a:pPr marL="171450" indent="-171450">
              <a:buFont typeface="Arial" panose="020B0604020202020204" pitchFamily="34" charset="0"/>
              <a:buChar char="•"/>
            </a:pPr>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enter an era where some level of inappropriate imaging occurs due to a number of factors: Lack of good decisions support tools, difficulty sharing images, defensive medicine and financial incentives.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Healthcare spending goes way up and imaging plays a role in this until about 2006.</a:t>
            </a:r>
          </a:p>
          <a:p>
            <a:pPr marL="628650" lvl="1" indent="-171450">
              <a:buFont typeface="Arial" panose="020B0604020202020204" pitchFamily="34" charset="0"/>
              <a:buChar char="•"/>
            </a:pPr>
            <a:r>
              <a:rPr lang="en-US" baseline="0" dirty="0" smtClean="0"/>
              <a:t>I do want to point out that starting around 2006, the growth of Medicare spending on imaging slows tremendously.</a:t>
            </a:r>
          </a:p>
          <a:p>
            <a:pPr marL="628650" lvl="1" indent="-171450">
              <a:buFont typeface="Arial" panose="020B0604020202020204" pitchFamily="34" charset="0"/>
              <a:buChar char="•"/>
            </a:pPr>
            <a:r>
              <a:rPr lang="en-US" baseline="0" dirty="0" smtClean="0"/>
              <a:t>To the point where imaging is actually near the bottom of all the service categories contributing to the growth in Medicare spending.</a:t>
            </a:r>
          </a:p>
          <a:p>
            <a:pPr marL="171450" indent="-171450">
              <a:buFont typeface="Arial" panose="020B0604020202020204" pitchFamily="34" charset="0"/>
              <a:buChar char="•"/>
            </a:pPr>
            <a:endParaRPr lang="en-US"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Citations: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Kaiser Fact Sheet </a:t>
            </a:r>
            <a:r>
              <a:rPr lang="en-US" dirty="0" smtClean="0"/>
              <a:t>Publication (#7692-02).  T</a:t>
            </a:r>
            <a:r>
              <a:rPr lang="en-US" baseline="0" dirty="0" smtClean="0"/>
              <a:t>rends in Health Care Costs and Spending, March 2009, h</a:t>
            </a:r>
            <a:r>
              <a:rPr lang="en-US" dirty="0" smtClean="0">
                <a:hlinkClick r:id="rId3"/>
              </a:rPr>
              <a:t>ttp://kaiserfamilyfoundation.files.wordpress.com/2013/01/7692_02.pdf</a:t>
            </a:r>
            <a:r>
              <a:rPr lang="en-US" dirty="0" smtClean="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smtClean="0">
                <a:solidFill>
                  <a:schemeClr val="tx1"/>
                </a:solidFill>
                <a:effectLst/>
                <a:latin typeface="+mn-lt"/>
                <a:ea typeface="+mn-ea"/>
                <a:cs typeface="+mn-cs"/>
                <a:hlinkClick r:id="rId4" tooltip="AJR. American journal of roentgenology."/>
              </a:rPr>
              <a:t>AJR Am J Roentgenol.</a:t>
            </a:r>
            <a:r>
              <a:rPr lang="en-US" sz="1200" b="0" i="0" kern="1200" dirty="0" smtClean="0">
                <a:solidFill>
                  <a:schemeClr val="tx1"/>
                </a:solidFill>
                <a:effectLst/>
                <a:latin typeface="+mn-lt"/>
                <a:ea typeface="+mn-ea"/>
                <a:cs typeface="+mn-cs"/>
              </a:rPr>
              <a:t> 2013 Dec;201(6):1277-82. doi: 10.2214/AJR.13.10999.</a:t>
            </a:r>
            <a:r>
              <a:rPr lang="en-US" sz="1200" b="0" i="0" kern="1200" baseline="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Comparative analysis of Medicare spending for medical imaging: sustained dramatic slowdown compared with other services. </a:t>
            </a:r>
            <a:r>
              <a:rPr lang="en-US" sz="1200" b="0" i="0" u="sng" kern="1200" dirty="0" smtClean="0">
                <a:solidFill>
                  <a:schemeClr val="tx1"/>
                </a:solidFill>
                <a:effectLst/>
                <a:latin typeface="+mn-lt"/>
                <a:ea typeface="+mn-ea"/>
                <a:cs typeface="+mn-cs"/>
                <a:hlinkClick r:id="rId5"/>
              </a:rPr>
              <a:t>Lee DW</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6"/>
              </a:rPr>
              <a:t>Duszak R Jr</a:t>
            </a:r>
            <a:r>
              <a:rPr lang="en-US" sz="1200" b="0" i="0" kern="1200" dirty="0" smtClean="0">
                <a:solidFill>
                  <a:schemeClr val="tx1"/>
                </a:solidFill>
                <a:effectLst/>
                <a:latin typeface="+mn-lt"/>
                <a:ea typeface="+mn-ea"/>
                <a:cs typeface="+mn-cs"/>
              </a:rPr>
              <a:t>, </a:t>
            </a:r>
            <a:r>
              <a:rPr lang="en-US" sz="1200" b="0" i="0" u="sng" kern="1200" dirty="0" smtClean="0">
                <a:solidFill>
                  <a:schemeClr val="tx1"/>
                </a:solidFill>
                <a:effectLst/>
                <a:latin typeface="+mn-lt"/>
                <a:ea typeface="+mn-ea"/>
                <a:cs typeface="+mn-cs"/>
                <a:hlinkClick r:id="rId7"/>
              </a:rPr>
              <a:t>Hughes DR</a:t>
            </a:r>
            <a:r>
              <a:rPr lang="en-US"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1D92DAC-3421-EE4E-8BCB-9297A17C32FC}" type="slidenum">
              <a:rPr lang="en-US" smtClean="0"/>
              <a:t>28</a:t>
            </a:fld>
            <a:endParaRPr lang="en-US" dirty="0"/>
          </a:p>
        </p:txBody>
      </p:sp>
    </p:spTree>
    <p:extLst>
      <p:ext uri="{BB962C8B-B14F-4D97-AF65-F5344CB8AC3E}">
        <p14:creationId xmlns:p14="http://schemas.microsoft.com/office/powerpoint/2010/main" val="2825363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We also start paying more attention to the unintended consequences of radiation dose exposure.</a:t>
            </a:r>
          </a:p>
        </p:txBody>
      </p:sp>
      <p:sp>
        <p:nvSpPr>
          <p:cNvPr id="4" name="Slide Number Placeholder 3"/>
          <p:cNvSpPr>
            <a:spLocks noGrp="1"/>
          </p:cNvSpPr>
          <p:nvPr>
            <p:ph type="sldNum" sz="quarter" idx="10"/>
          </p:nvPr>
        </p:nvSpPr>
        <p:spPr/>
        <p:txBody>
          <a:bodyPr/>
          <a:lstStyle/>
          <a:p>
            <a:fld id="{91D92DAC-3421-EE4E-8BCB-9297A17C32FC}" type="slidenum">
              <a:rPr lang="en-US" smtClean="0"/>
              <a:t>29</a:t>
            </a:fld>
            <a:endParaRPr lang="en-US" dirty="0"/>
          </a:p>
        </p:txBody>
      </p:sp>
    </p:spTree>
    <p:extLst>
      <p:ext uri="{BB962C8B-B14F-4D97-AF65-F5344CB8AC3E}">
        <p14:creationId xmlns:p14="http://schemas.microsoft.com/office/powerpoint/2010/main" val="3139994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And there’s one other important loss in this period that’s often overlooked:</a:t>
            </a:r>
          </a:p>
          <a:p>
            <a:pPr marL="171450" indent="-171450">
              <a:buFont typeface="Arial" panose="020B0604020202020204" pitchFamily="34" charset="0"/>
              <a:buChar char="•"/>
            </a:pPr>
            <a:r>
              <a:rPr lang="en-US" baseline="0" dirty="0" smtClean="0"/>
              <a:t>When the images go digital, the radiologist’s work lists in their PACS becomes their main interface.  </a:t>
            </a:r>
          </a:p>
          <a:p>
            <a:pPr marL="171450" indent="-171450">
              <a:buFont typeface="Arial" panose="020B0604020202020204" pitchFamily="34" charset="0"/>
              <a:buChar char="•"/>
            </a:pPr>
            <a:r>
              <a:rPr lang="en-US" baseline="0" dirty="0" smtClean="0"/>
              <a:t>It’s a powerful interface, but it’s not a particularly collaborative or patient-centric.</a:t>
            </a:r>
          </a:p>
          <a:p>
            <a:pPr marL="171450" indent="-171450">
              <a:buFont typeface="Arial" panose="020B0604020202020204" pitchFamily="34" charset="0"/>
              <a:buChar char="•"/>
            </a:pPr>
            <a:r>
              <a:rPr lang="en-US" baseline="0" dirty="0" smtClean="0"/>
              <a:t>And the face-to-face collaboration with the referring physician in the reading room largely goes  away.</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30</a:t>
            </a:fld>
            <a:endParaRPr lang="en-US" dirty="0"/>
          </a:p>
        </p:txBody>
      </p:sp>
    </p:spTree>
    <p:extLst>
      <p:ext uri="{BB962C8B-B14F-4D97-AF65-F5344CB8AC3E}">
        <p14:creationId xmlns:p14="http://schemas.microsoft.com/office/powerpoint/2010/main" val="361999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NOTE TO PRESENTER:  You can substitute the word “value” for the word “ROI” on this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Imaging 2.0 era overlaps with much bigger changes to the US healthcare system.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We’ve all heard this discussion before, so I’m just going to quickly rattle off a few of the relevant changes: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Between 1960 and 2012, healthcare grows from ~5% of our GDP to almost 18%.</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We’re rapidly aging as a country.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means we’ll have a lot more people who need more healthcare.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 addition, the ratio of workers to retirees is getting lower, meaning that there will be fewer people earning dollars to pay for all of this healthcare.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US deficit is huge and growing, so no one is expecting to find a lot of money just laying around to pay for all of this healthcare.</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As a country, we are trying to find solutions to the issues of healthcare affordability and access.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Given</a:t>
            </a:r>
            <a:r>
              <a:rPr lang="en-US" baseline="0" dirty="0" smtClean="0"/>
              <a:t> all of these fiscal constraints, we’re looking more and more at the ROI we get from every part of our healthcare system… including imaging.</a:t>
            </a:r>
            <a:endParaRPr lang="en-US"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31</a:t>
            </a:fld>
            <a:endParaRPr lang="en-US" dirty="0"/>
          </a:p>
        </p:txBody>
      </p:sp>
    </p:spTree>
    <p:extLst>
      <p:ext uri="{BB962C8B-B14F-4D97-AF65-F5344CB8AC3E}">
        <p14:creationId xmlns:p14="http://schemas.microsoft.com/office/powerpoint/2010/main" val="42730193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all of this brings us to present day.  To the early days of Imaging 3.0.</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32</a:t>
            </a:fld>
            <a:endParaRPr lang="en-US" dirty="0"/>
          </a:p>
        </p:txBody>
      </p:sp>
    </p:spTree>
    <p:extLst>
      <p:ext uri="{BB962C8B-B14F-4D97-AF65-F5344CB8AC3E}">
        <p14:creationId xmlns:p14="http://schemas.microsoft.com/office/powerpoint/2010/main" val="1338153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Donald Berwick, the former CMS Administrator,</a:t>
            </a:r>
            <a:r>
              <a:rPr lang="en-US" baseline="0" dirty="0" smtClean="0"/>
              <a:t> talks about our nation’s three aims for healthcare:</a:t>
            </a:r>
            <a:endParaRPr lang="en-US" dirty="0" smtClean="0"/>
          </a:p>
          <a:p>
            <a:pPr marL="228600" indent="-228600">
              <a:buFont typeface="+mj-lt"/>
              <a:buAutoNum type="arabicPeriod"/>
            </a:pPr>
            <a:r>
              <a:rPr lang="en-US" sz="1200" kern="1200" dirty="0" smtClean="0">
                <a:solidFill>
                  <a:schemeClr val="tx1"/>
                </a:solidFill>
                <a:effectLst/>
                <a:latin typeface="+mn-lt"/>
                <a:ea typeface="+mn-ea"/>
                <a:cs typeface="+mn-cs"/>
              </a:rPr>
              <a:t>Better population health, </a:t>
            </a:r>
          </a:p>
          <a:p>
            <a:pPr marL="228600" indent="-228600">
              <a:buFont typeface="+mj-lt"/>
              <a:buAutoNum type="arabicPeriod"/>
            </a:pPr>
            <a:r>
              <a:rPr lang="en-US" sz="1200" kern="1200" dirty="0" smtClean="0">
                <a:solidFill>
                  <a:schemeClr val="tx1"/>
                </a:solidFill>
                <a:effectLst/>
                <a:latin typeface="+mn-lt"/>
                <a:ea typeface="+mn-ea"/>
                <a:cs typeface="+mn-cs"/>
              </a:rPr>
              <a:t>Better care for individuals, </a:t>
            </a:r>
          </a:p>
          <a:p>
            <a:pPr marL="228600" indent="-228600">
              <a:buFont typeface="+mj-lt"/>
              <a:buAutoNum type="arabicPeriod"/>
            </a:pPr>
            <a:r>
              <a:rPr lang="en-US" sz="1200" kern="1200" dirty="0" smtClean="0">
                <a:solidFill>
                  <a:schemeClr val="tx1"/>
                </a:solidFill>
                <a:effectLst/>
                <a:latin typeface="+mn-lt"/>
                <a:ea typeface="+mn-ea"/>
                <a:cs typeface="+mn-cs"/>
              </a:rPr>
              <a:t>And lower cost through improvements.</a:t>
            </a:r>
          </a:p>
          <a:p>
            <a:pPr marL="228600" indent="-228600">
              <a:buFont typeface="+mj-lt"/>
              <a:buAutoNum type="arabicPeriod"/>
            </a:pPr>
            <a:endParaRPr lang="en-US" sz="1200" kern="1200" dirty="0" smtClean="0">
              <a:solidFill>
                <a:schemeClr val="tx1"/>
              </a:solidFill>
              <a:effectLst/>
              <a:latin typeface="+mn-lt"/>
              <a:ea typeface="+mn-ea"/>
              <a:cs typeface="+mn-cs"/>
            </a:endParaRPr>
          </a:p>
          <a:p>
            <a:pPr marL="0" indent="0">
              <a:buFont typeface="+mj-lt"/>
              <a:buNone/>
            </a:pPr>
            <a:r>
              <a:rPr lang="en-US" sz="1200" kern="1200" dirty="0" smtClean="0">
                <a:solidFill>
                  <a:schemeClr val="tx1"/>
                </a:solidFill>
                <a:effectLst/>
                <a:latin typeface="+mn-lt"/>
                <a:ea typeface="+mn-ea"/>
                <a:cs typeface="+mn-cs"/>
              </a:rPr>
              <a:t>What this all reall</a:t>
            </a:r>
            <a:r>
              <a:rPr lang="en-US" sz="1200" kern="1200" baseline="0" dirty="0" smtClean="0">
                <a:solidFill>
                  <a:schemeClr val="tx1"/>
                </a:solidFill>
                <a:effectLst/>
                <a:latin typeface="+mn-lt"/>
                <a:ea typeface="+mn-ea"/>
                <a:cs typeface="+mn-cs"/>
              </a:rPr>
              <a:t>y comes down to is </a:t>
            </a:r>
            <a:r>
              <a:rPr lang="en-US" sz="1200" i="1" kern="1200" baseline="0" dirty="0" smtClean="0">
                <a:solidFill>
                  <a:schemeClr val="tx1"/>
                </a:solidFill>
                <a:effectLst/>
                <a:latin typeface="+mn-lt"/>
                <a:ea typeface="+mn-ea"/>
                <a:cs typeface="+mn-cs"/>
              </a:rPr>
              <a:t>doing better with less</a:t>
            </a:r>
            <a:r>
              <a:rPr lang="en-US" sz="1200" kern="1200" baseline="0" dirty="0" smtClean="0">
                <a:solidFill>
                  <a:schemeClr val="tx1"/>
                </a:solidFill>
                <a:effectLst/>
                <a:latin typeface="+mn-lt"/>
                <a:ea typeface="+mn-ea"/>
                <a:cs typeface="+mn-cs"/>
              </a:rPr>
              <a:t>.</a:t>
            </a:r>
          </a:p>
          <a:p>
            <a:pPr marL="0" indent="0">
              <a:buFont typeface="+mj-lt"/>
              <a:buNone/>
            </a:pPr>
            <a:endParaRPr lang="en-US" sz="1200" kern="1200" baseline="0" dirty="0" smtClean="0">
              <a:solidFill>
                <a:schemeClr val="tx1"/>
              </a:solidFill>
              <a:effectLst/>
              <a:latin typeface="+mn-lt"/>
              <a:ea typeface="+mn-ea"/>
              <a:cs typeface="+mn-cs"/>
            </a:endParaRPr>
          </a:p>
          <a:p>
            <a:pPr marL="0" indent="0">
              <a:buFont typeface="+mj-lt"/>
              <a:buNone/>
            </a:pPr>
            <a:r>
              <a:rPr lang="en-US" sz="1200" kern="1200" baseline="0" dirty="0" smtClean="0">
                <a:solidFill>
                  <a:schemeClr val="tx1"/>
                </a:solidFill>
                <a:effectLst/>
                <a:latin typeface="+mn-lt"/>
                <a:ea typeface="+mn-ea"/>
                <a:cs typeface="+mn-cs"/>
              </a:rPr>
              <a:t>What we are going to cover now is how radiologists are proposing to do our part, and hopefully then some, to achieve these goals. </a:t>
            </a:r>
          </a:p>
          <a:p>
            <a:pPr marL="0" indent="0">
              <a:buFont typeface="+mj-lt"/>
              <a:buNone/>
            </a:pPr>
            <a:endParaRPr lang="en-US" sz="1200" kern="1200" baseline="0" dirty="0" smtClean="0">
              <a:solidFill>
                <a:schemeClr val="tx1"/>
              </a:solidFill>
              <a:effectLst/>
              <a:latin typeface="+mn-lt"/>
              <a:ea typeface="+mn-ea"/>
              <a:cs typeface="+mn-cs"/>
            </a:endParaRPr>
          </a:p>
          <a:p>
            <a:pPr marL="0" indent="0">
              <a:buFont typeface="+mj-lt"/>
              <a:buNone/>
            </a:pPr>
            <a:r>
              <a:rPr lang="en-US" sz="1200" kern="1200" baseline="0" dirty="0" smtClean="0">
                <a:solidFill>
                  <a:schemeClr val="tx1"/>
                </a:solidFill>
                <a:effectLst/>
                <a:latin typeface="+mn-lt"/>
                <a:ea typeface="+mn-ea"/>
                <a:cs typeface="+mn-cs"/>
              </a:rPr>
              <a:t>What we can do is way more than just better utilization management through appropriate imaging.  </a:t>
            </a:r>
          </a:p>
          <a:p>
            <a:pPr marL="0" indent="0">
              <a:buFont typeface="+mj-lt"/>
              <a:buNone/>
            </a:pPr>
            <a:endParaRPr lang="en-US" sz="1200" kern="1200" baseline="0" dirty="0" smtClean="0">
              <a:solidFill>
                <a:schemeClr val="tx1"/>
              </a:solidFill>
              <a:effectLst/>
              <a:latin typeface="+mn-lt"/>
              <a:ea typeface="+mn-ea"/>
              <a:cs typeface="+mn-cs"/>
            </a:endParaRPr>
          </a:p>
          <a:p>
            <a:pPr marL="0" indent="0">
              <a:buFont typeface="+mj-lt"/>
              <a:buNone/>
            </a:pPr>
            <a:r>
              <a:rPr lang="en-US" sz="1200" kern="1200" baseline="0" dirty="0" smtClean="0">
                <a:solidFill>
                  <a:schemeClr val="tx1"/>
                </a:solidFill>
                <a:effectLst/>
                <a:latin typeface="+mn-lt"/>
                <a:ea typeface="+mn-ea"/>
                <a:cs typeface="+mn-cs"/>
              </a:rPr>
              <a:t>Ultimately, we are trying to </a:t>
            </a:r>
            <a:r>
              <a:rPr lang="en-US" baseline="0" dirty="0" smtClean="0"/>
              <a:t>achieve the tremendous potential of imaging care over our patients lifetimes.</a:t>
            </a:r>
            <a:endParaRPr lang="en-US"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33</a:t>
            </a:fld>
            <a:endParaRPr lang="en-US" dirty="0"/>
          </a:p>
        </p:txBody>
      </p:sp>
    </p:spTree>
    <p:extLst>
      <p:ext uri="{BB962C8B-B14F-4D97-AF65-F5344CB8AC3E}">
        <p14:creationId xmlns:p14="http://schemas.microsoft.com/office/powerpoint/2010/main" val="188955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I’d like to start by giving</a:t>
            </a:r>
            <a:r>
              <a:rPr lang="en-US" baseline="0" dirty="0" smtClean="0"/>
              <a:t> you just a little bit of background about who I am.</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7</a:t>
            </a:fld>
            <a:endParaRPr lang="en-US" dirty="0"/>
          </a:p>
        </p:txBody>
      </p:sp>
    </p:spTree>
    <p:extLst>
      <p:ext uri="{BB962C8B-B14F-4D97-AF65-F5344CB8AC3E}">
        <p14:creationId xmlns:p14="http://schemas.microsoft.com/office/powerpoint/2010/main" val="2490100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smtClean="0"/>
              <a:t>Radiologists </a:t>
            </a:r>
            <a:r>
              <a:rPr lang="en-US" i="0" dirty="0" smtClean="0"/>
              <a:t>need</a:t>
            </a:r>
            <a:r>
              <a:rPr lang="en-US" baseline="0" dirty="0" smtClean="0"/>
              <a:t> to play a key role in helping </a:t>
            </a:r>
            <a:r>
              <a:rPr lang="en-US" dirty="0" smtClean="0"/>
              <a:t>implement this change.  </a:t>
            </a:r>
          </a:p>
          <a:p>
            <a:endParaRPr lang="en-US" dirty="0" smtClean="0"/>
          </a:p>
          <a:p>
            <a:r>
              <a:rPr lang="en-US" dirty="0" smtClean="0"/>
              <a:t>And </a:t>
            </a:r>
            <a:r>
              <a:rPr lang="en-US" sz="1200" i="1" dirty="0" smtClean="0"/>
              <a:t>Imaging 3.0 is how we are doing it</a:t>
            </a:r>
            <a:r>
              <a:rPr lang="en-US" sz="1200" dirty="0" smtClean="0"/>
              <a: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It’s about offering far</a:t>
            </a:r>
            <a:r>
              <a:rPr lang="en-US" baseline="0" dirty="0" smtClean="0"/>
              <a:t> more</a:t>
            </a:r>
            <a:r>
              <a:rPr lang="en-US" dirty="0" smtClean="0"/>
              <a:t> to than just image interpretation.</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We’re offering knowledge, tools</a:t>
            </a:r>
            <a:r>
              <a:rPr lang="en-US" baseline="0" dirty="0" smtClean="0"/>
              <a:t> and</a:t>
            </a:r>
            <a:r>
              <a:rPr lang="en-US" dirty="0" smtClean="0"/>
              <a:t> strategies </a:t>
            </a:r>
            <a:r>
              <a:rPr lang="en-US" baseline="0" dirty="0" smtClean="0"/>
              <a:t>to make healthcare reform successful by better integrating radiologists and their knowledge into care delivery.</a:t>
            </a:r>
          </a:p>
          <a:p>
            <a:pPr marL="0" indent="0">
              <a:buFont typeface="Arial" panose="020B0604020202020204" pitchFamily="34" charset="0"/>
              <a:buNone/>
            </a:pPr>
            <a:endParaRPr lang="en-US" baseline="0" dirty="0" smtClean="0"/>
          </a:p>
          <a:p>
            <a:r>
              <a:rPr lang="en-US" dirty="0" smtClean="0"/>
              <a:t>We</a:t>
            </a:r>
            <a:r>
              <a:rPr lang="en-US" baseline="0" dirty="0" smtClean="0"/>
              <a:t> don’t have the luxury of sitting back and waiting to see how things sort out.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know this is a huge undertaking.  But frankly, we don’t see an alternative.</a:t>
            </a:r>
          </a:p>
          <a:p>
            <a:endParaRPr lang="en-US" baseline="0" dirty="0" smtClean="0"/>
          </a:p>
          <a:p>
            <a:r>
              <a:rPr lang="en-US" baseline="0" dirty="0" smtClean="0"/>
              <a:t>The coming years are going to put a definitive stamp on the US healthcare system and the time to make an impact is </a:t>
            </a:r>
            <a:r>
              <a:rPr lang="en-US" i="1" baseline="0" dirty="0" smtClean="0"/>
              <a:t>now</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34</a:t>
            </a:fld>
            <a:endParaRPr lang="en-US" dirty="0"/>
          </a:p>
        </p:txBody>
      </p:sp>
    </p:spTree>
    <p:extLst>
      <p:ext uri="{BB962C8B-B14F-4D97-AF65-F5344CB8AC3E}">
        <p14:creationId xmlns:p14="http://schemas.microsoft.com/office/powerpoint/2010/main" val="1853351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a:t>
            </a:r>
            <a:r>
              <a:rPr lang="en-US" baseline="0" dirty="0" smtClean="0"/>
              <a:t> are a number of changes we’ll see in the Imaging 3.0 era.</a:t>
            </a:r>
          </a:p>
          <a:p>
            <a:endParaRPr lang="en-US" baseline="0" dirty="0" smtClean="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smtClean="0"/>
              <a:t>We’ll move from a volume-based model to a value-based one.</a:t>
            </a:r>
          </a:p>
          <a:p>
            <a:pPr marL="171450" indent="-171450">
              <a:buFont typeface="Arial" charset="0"/>
              <a:buChar char="•"/>
            </a:pPr>
            <a:r>
              <a:rPr lang="en-US" baseline="0" dirty="0" smtClean="0"/>
              <a:t>We’ll have a return to consultative relationships.</a:t>
            </a:r>
          </a:p>
          <a:p>
            <a:pPr marL="171450" indent="-171450">
              <a:buFont typeface="Arial" charset="0"/>
              <a:buChar char="•"/>
            </a:pPr>
            <a:r>
              <a:rPr lang="en-US" baseline="0" dirty="0" smtClean="0"/>
              <a:t>We’ll move from a radiologist-centric model to a patient-centric one.</a:t>
            </a:r>
          </a:p>
          <a:p>
            <a:pPr marL="171450" indent="-171450">
              <a:buFont typeface="Arial" charset="0"/>
              <a:buChar char="•"/>
            </a:pPr>
            <a:r>
              <a:rPr lang="en-US" baseline="0" dirty="0" smtClean="0"/>
              <a:t>We’ll move our focus from image interpretation to patient outcomes</a:t>
            </a:r>
          </a:p>
          <a:p>
            <a:pPr marL="171450" indent="-171450">
              <a:buFont typeface="Arial" charset="0"/>
              <a:buChar char="•"/>
            </a:pPr>
            <a:r>
              <a:rPr lang="en-US" baseline="0" dirty="0" smtClean="0"/>
              <a:t>And when we do all of this, we radiologists will change from being somewhat invisible to being accountable members of the healthcare delivery team.</a:t>
            </a:r>
          </a:p>
          <a:p>
            <a:pPr marL="171450" indent="-171450">
              <a:buFont typeface="Arial" charset="0"/>
              <a:buChar cha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Obviously, this is a pretty tall order.  So we’ve been developing a transition model that breaks down what needs to occur into three key areas: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Changing the culture of radiologists and the rest of the system in terms of how they interact with us.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Adopting new IT tools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 alignment of incentives to support these changes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In the rest of this presentation, I’m going to drill down in more detail about how we are executing in each of these areas.  </a:t>
            </a:r>
          </a:p>
          <a:p>
            <a:pPr marL="0" marR="0" indent="0" algn="l" defTabSz="457200" rtl="0" eaLnBrk="1" fontAlgn="auto" latinLnBrk="0" hangingPunct="1">
              <a:lnSpc>
                <a:spcPct val="100000"/>
              </a:lnSpc>
              <a:spcBef>
                <a:spcPts val="0"/>
              </a:spcBef>
              <a:spcAft>
                <a:spcPts val="0"/>
              </a:spcAft>
              <a:buClrTx/>
              <a:buSzTx/>
              <a:buFont typeface="Arial" charset="0"/>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baseline="0" dirty="0" smtClean="0"/>
              <a:t>And I’ll also share some case studies of organizations that are making good headway in these areas.</a:t>
            </a:r>
          </a:p>
        </p:txBody>
      </p:sp>
      <p:sp>
        <p:nvSpPr>
          <p:cNvPr id="4" name="Slide Number Placeholder 3"/>
          <p:cNvSpPr>
            <a:spLocks noGrp="1"/>
          </p:cNvSpPr>
          <p:nvPr>
            <p:ph type="sldNum" sz="quarter" idx="10"/>
          </p:nvPr>
        </p:nvSpPr>
        <p:spPr/>
        <p:txBody>
          <a:bodyPr/>
          <a:lstStyle/>
          <a:p>
            <a:fld id="{91D92DAC-3421-EE4E-8BCB-9297A17C32FC}" type="slidenum">
              <a:rPr lang="en-US" smtClean="0"/>
              <a:t>35</a:t>
            </a:fld>
            <a:endParaRPr lang="en-US" dirty="0"/>
          </a:p>
        </p:txBody>
      </p:sp>
    </p:spTree>
    <p:extLst>
      <p:ext uri="{BB962C8B-B14F-4D97-AF65-F5344CB8AC3E}">
        <p14:creationId xmlns:p14="http://schemas.microsoft.com/office/powerpoint/2010/main" val="1242866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smtClean="0"/>
              <a:t>Culture change is really what ties together all the parts</a:t>
            </a:r>
            <a:r>
              <a:rPr lang="en-US" sz="1200" baseline="0" dirty="0" smtClean="0"/>
              <a:t> of Imaging 3.0</a:t>
            </a:r>
            <a:r>
              <a:rPr lang="en-US" sz="1200" dirty="0" smtClean="0"/>
              <a:t>.  </a:t>
            </a:r>
          </a:p>
          <a:p>
            <a:pPr marL="0" lvl="0" indent="0">
              <a:buFont typeface="Arial" panose="020B0604020202020204" pitchFamily="34" charset="0"/>
              <a:buNone/>
            </a:pPr>
            <a:endParaRPr lang="en-US" sz="1200" dirty="0" smtClean="0"/>
          </a:p>
          <a:p>
            <a:r>
              <a:rPr lang="en-US" sz="1200" baseline="0" dirty="0" smtClean="0"/>
              <a:t>The truth is that the culture in healthcare is going to change whether radiologists are involved or not.  </a:t>
            </a:r>
          </a:p>
          <a:p>
            <a:endParaRPr lang="en-US" sz="1200" baseline="0" dirty="0" smtClean="0"/>
          </a:p>
          <a:p>
            <a:r>
              <a:rPr lang="en-US" sz="1200" baseline="0" dirty="0" smtClean="0"/>
              <a:t>But we want to be a part of the solution and we believe that we have value to add.</a:t>
            </a:r>
          </a:p>
          <a:p>
            <a:endParaRPr lang="en-US" sz="1200" baseline="0" dirty="0" smtClean="0"/>
          </a:p>
          <a:p>
            <a:r>
              <a:rPr lang="en-US" sz="1200" baseline="0" dirty="0" smtClean="0"/>
              <a:t>Specifically, Imaging 3.0 empowers radiologists to:</a:t>
            </a:r>
          </a:p>
          <a:p>
            <a:pPr marL="342900" indent="-342900">
              <a:buFont typeface="Arial" charset="0"/>
              <a:buChar char="•"/>
            </a:pPr>
            <a:r>
              <a:rPr lang="en-US" sz="1200"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Take ownership</a:t>
            </a:r>
            <a:r>
              <a:rPr lang="en-US" sz="1200" kern="1200" spc="50" baseline="0" dirty="0" smtClean="0">
                <a:ln w="13500">
                  <a:solidFill>
                    <a:schemeClr val="accent1">
                      <a:shade val="2500"/>
                      <a:alpha val="6500"/>
                    </a:schemeClr>
                  </a:solidFill>
                  <a:prstDash val="solid"/>
                </a:ln>
                <a:solidFill>
                  <a:srgbClr val="000000">
                    <a:alpha val="95000"/>
                  </a:srgbClr>
                </a:solidFill>
                <a:latin typeface="+mn-lt"/>
                <a:ea typeface="+mn-ea"/>
                <a:cs typeface="Arial"/>
              </a:rPr>
              <a:t> for all aspects of </a:t>
            </a:r>
            <a:r>
              <a:rPr lang="en-US" sz="1200"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imaging care</a:t>
            </a:r>
          </a:p>
          <a:p>
            <a:pPr marL="342900" indent="-342900">
              <a:buFont typeface="Arial" charset="0"/>
              <a:buChar char="•"/>
            </a:pPr>
            <a:r>
              <a:rPr lang="en-US" sz="1200"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Provide better, </a:t>
            </a:r>
            <a:r>
              <a:rPr lang="en-US" sz="1200" i="1"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not more</a:t>
            </a:r>
            <a:r>
              <a:rPr lang="en-US" sz="1200"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 care by delivering ALL imaging care that is necessary, safe and beneficial and </a:t>
            </a:r>
            <a:r>
              <a:rPr lang="en-US" sz="1200" i="1"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NO</a:t>
            </a:r>
            <a:r>
              <a:rPr lang="en-US" sz="1200"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 imaging care that is not</a:t>
            </a:r>
          </a:p>
          <a:p>
            <a:pPr marL="342900" indent="-342900">
              <a:buFont typeface="Arial" charset="0"/>
              <a:buChar char="•"/>
            </a:pPr>
            <a:r>
              <a:rPr lang="en-US" sz="1200" kern="1200" spc="50" dirty="0" smtClean="0">
                <a:ln w="13500">
                  <a:solidFill>
                    <a:schemeClr val="accent1">
                      <a:shade val="2500"/>
                      <a:alpha val="6500"/>
                    </a:schemeClr>
                  </a:solidFill>
                  <a:prstDash val="solid"/>
                </a:ln>
                <a:solidFill>
                  <a:srgbClr val="000000">
                    <a:alpha val="95000"/>
                  </a:srgbClr>
                </a:solidFill>
                <a:latin typeface="+mn-lt"/>
                <a:ea typeface="+mn-ea"/>
                <a:cs typeface="Arial"/>
              </a:rPr>
              <a:t>For example, the ACR is encouraging</a:t>
            </a:r>
            <a:r>
              <a:rPr lang="en-US" sz="1200" kern="1200" spc="50" baseline="0" dirty="0" smtClean="0">
                <a:ln w="13500">
                  <a:solidFill>
                    <a:schemeClr val="accent1">
                      <a:shade val="2500"/>
                      <a:alpha val="6500"/>
                    </a:schemeClr>
                  </a:solidFill>
                  <a:prstDash val="solid"/>
                </a:ln>
                <a:solidFill>
                  <a:srgbClr val="000000">
                    <a:alpha val="95000"/>
                  </a:srgbClr>
                </a:solidFill>
                <a:latin typeface="+mn-lt"/>
                <a:ea typeface="+mn-ea"/>
                <a:cs typeface="Arial"/>
              </a:rPr>
              <a:t> radiologists to take more leadership roles at hospitals and in the community.  And it is providing leadership training to help prepare them to step into these roles.</a:t>
            </a:r>
          </a:p>
          <a:p>
            <a:pPr marL="0" indent="0">
              <a:buFont typeface="Arial" charset="0"/>
              <a:buNone/>
            </a:pPr>
            <a:endParaRPr lang="en-US" sz="1200" baseline="0" dirty="0" smtClean="0"/>
          </a:p>
          <a:p>
            <a:pPr marL="0" indent="0">
              <a:buFont typeface="Arial" panose="020B0604020202020204" pitchFamily="34" charset="0"/>
              <a:buNone/>
            </a:pPr>
            <a:r>
              <a:rPr lang="en-US" sz="1200" baseline="0" dirty="0" smtClean="0"/>
              <a:t>Back in 1995, one of the very first episodes of ER had a storyline that reminds me of this conversation about culture change.</a:t>
            </a:r>
          </a:p>
          <a:p>
            <a:pPr marL="171450" lvl="0" indent="-171450">
              <a:buFont typeface="Arial" panose="020B0604020202020204" pitchFamily="34" charset="0"/>
              <a:buChar char="•"/>
            </a:pPr>
            <a:r>
              <a:rPr lang="en-US" sz="1200" baseline="0" dirty="0" smtClean="0"/>
              <a:t>In this plotline, an MIT business school professor recruits the ER staff to join his new initiative.  </a:t>
            </a:r>
          </a:p>
          <a:p>
            <a:pPr marL="171450" lvl="0" indent="-171450">
              <a:buFont typeface="Arial" panose="020B0604020202020204" pitchFamily="34" charset="0"/>
              <a:buChar char="•"/>
            </a:pPr>
            <a:r>
              <a:rPr lang="en-US" sz="1200" baseline="0" dirty="0" smtClean="0"/>
              <a:t>He wants to create a collaborative healthcare delivery environment where teams of clinicians worked together for the benefit of the patient.</a:t>
            </a:r>
          </a:p>
          <a:p>
            <a:pPr marL="171450" lvl="0" indent="-171450">
              <a:buFont typeface="Arial" panose="020B0604020202020204" pitchFamily="34" charset="0"/>
              <a:buChar char="•"/>
            </a:pPr>
            <a:r>
              <a:rPr lang="en-US" sz="1200" baseline="0" dirty="0" smtClean="0"/>
              <a:t>Sound familiar?  </a:t>
            </a:r>
          </a:p>
          <a:p>
            <a:pPr marL="171450" lvl="0" indent="-171450">
              <a:buFont typeface="Arial" panose="020B0604020202020204" pitchFamily="34" charset="0"/>
              <a:buChar char="•"/>
            </a:pPr>
            <a:r>
              <a:rPr lang="en-US" sz="1200" baseline="0" dirty="0" smtClean="0"/>
              <a:t>In many ways, this storyline does a good job of describing the culture change we want to bring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NOTE TO PRESENTER:   If you are curious, this first ER Clip was from: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  * Season 1, Episode 18 (titled </a:t>
            </a:r>
            <a:r>
              <a:rPr lang="en-US" sz="1200" i="1" baseline="0" dirty="0" smtClean="0"/>
              <a:t>Sleepless in Chicago</a:t>
            </a:r>
            <a:r>
              <a:rPr lang="en-US" sz="1200" baseline="0" dirty="0" smtClean="0"/>
              <a:t>) from </a:t>
            </a:r>
            <a:r>
              <a:rPr lang="en-US" sz="1200" b="0" i="0" kern="1200" dirty="0" smtClean="0">
                <a:solidFill>
                  <a:schemeClr val="tx1"/>
                </a:solidFill>
                <a:effectLst/>
                <a:latin typeface="+mn-lt"/>
                <a:ea typeface="+mn-ea"/>
                <a:cs typeface="+mn-cs"/>
              </a:rPr>
              <a:t>19:40-21:00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 This clip has been found on YouTube at http://youtu.be/exxVPbYxkMo</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36</a:t>
            </a:fld>
            <a:endParaRPr lang="en-US" dirty="0"/>
          </a:p>
        </p:txBody>
      </p:sp>
    </p:spTree>
    <p:extLst>
      <p:ext uri="{BB962C8B-B14F-4D97-AF65-F5344CB8AC3E}">
        <p14:creationId xmlns:p14="http://schemas.microsoft.com/office/powerpoint/2010/main" val="19737943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Our</a:t>
            </a:r>
            <a:r>
              <a:rPr lang="en-US" sz="1200" baseline="0" dirty="0" smtClean="0"/>
              <a:t> first case study for Culture Change is the </a:t>
            </a:r>
            <a:r>
              <a:rPr lang="en-US" sz="1200" dirty="0" smtClean="0"/>
              <a:t>Radiology Associates of Canton, or RAC</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RAC is a private practice in Ohio that has contracted with Aultman Hospital since 1971 when the practice was founded.</a:t>
            </a:r>
          </a:p>
          <a:p>
            <a:endParaRPr lang="en-US" dirty="0" smtClean="0"/>
          </a:p>
          <a:p>
            <a:r>
              <a:rPr lang="en-US" dirty="0" smtClean="0"/>
              <a:t>They</a:t>
            </a:r>
            <a:r>
              <a:rPr lang="en-US" baseline="0" dirty="0" smtClean="0"/>
              <a:t> </a:t>
            </a:r>
            <a:r>
              <a:rPr lang="en-US" dirty="0" smtClean="0"/>
              <a:t>recently entered into a “co-management” relationship with the hospital. </a:t>
            </a:r>
          </a:p>
          <a:p>
            <a:endParaRPr lang="en-US" dirty="0" smtClean="0"/>
          </a:p>
          <a:p>
            <a:r>
              <a:rPr lang="en-US" dirty="0" smtClean="0"/>
              <a:t>That means that the practice and the hospital have established a shared governance structure in which radiologists and hospital administrators make operational and strategic decisions </a:t>
            </a:r>
            <a:r>
              <a:rPr lang="en-US" i="1" dirty="0" smtClean="0"/>
              <a:t>together</a:t>
            </a:r>
            <a:r>
              <a:rPr lang="en-US" dirty="0" smtClean="0"/>
              <a:t>.</a:t>
            </a:r>
          </a:p>
          <a:p>
            <a:endParaRPr lang="en-US" dirty="0" smtClean="0"/>
          </a:p>
          <a:p>
            <a:r>
              <a:rPr lang="en-US" dirty="0" smtClean="0"/>
              <a:t>This</a:t>
            </a:r>
            <a:r>
              <a:rPr lang="en-US" baseline="0" dirty="0" smtClean="0"/>
              <a:t> is a huge change from before, when the radiologists essentially had a vendor relationship with the hospital</a:t>
            </a:r>
            <a:r>
              <a:rPr lang="en-US" dirty="0" smtClean="0"/>
              <a:t>.</a:t>
            </a:r>
          </a:p>
          <a:p>
            <a:endParaRPr lang="en-US" dirty="0" smtClean="0"/>
          </a:p>
          <a:p>
            <a:r>
              <a:rPr lang="en-US" dirty="0" smtClean="0"/>
              <a:t>They’re defined key</a:t>
            </a:r>
            <a:r>
              <a:rPr lang="en-US" baseline="0" dirty="0" smtClean="0"/>
              <a:t> performance measures that they </a:t>
            </a:r>
            <a:r>
              <a:rPr lang="en-US" dirty="0" smtClean="0"/>
              <a:t>track monthly and report</a:t>
            </a:r>
            <a:r>
              <a:rPr lang="en-US" baseline="0" dirty="0" smtClean="0"/>
              <a:t> them</a:t>
            </a:r>
            <a:r>
              <a:rPr lang="en-US" dirty="0" smtClean="0"/>
              <a:t> to </a:t>
            </a:r>
            <a:r>
              <a:rPr lang="en-US" i="1" dirty="0" smtClean="0"/>
              <a:t>both</a:t>
            </a:r>
            <a:r>
              <a:rPr lang="en-US" dirty="0" smtClean="0"/>
              <a:t> the radiologists and the hospital. </a:t>
            </a:r>
          </a:p>
          <a:p>
            <a:endParaRPr lang="en-US" dirty="0" smtClean="0"/>
          </a:p>
          <a:p>
            <a:r>
              <a:rPr lang="en-US" dirty="0" smtClean="0"/>
              <a:t>And every month they sit down to discuss progress</a:t>
            </a:r>
            <a:r>
              <a:rPr lang="en-US" baseline="0" dirty="0" smtClean="0"/>
              <a:t> and </a:t>
            </a:r>
            <a:r>
              <a:rPr lang="en-US" dirty="0" smtClean="0"/>
              <a:t>opportunities for improvement.</a:t>
            </a:r>
          </a:p>
          <a:p>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One of the hospital’s most pressing needs was to reduce turnaround time for all imaging studies.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So they began a joint process of streamlining their imaging protocols.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They also began meeting with clinicians and working with them to change ordering patterns so that there is a more appropriate utilization of inpatient studies.</a:t>
            </a:r>
          </a:p>
        </p:txBody>
      </p:sp>
      <p:sp>
        <p:nvSpPr>
          <p:cNvPr id="4" name="Slide Number Placeholder 3"/>
          <p:cNvSpPr>
            <a:spLocks noGrp="1"/>
          </p:cNvSpPr>
          <p:nvPr>
            <p:ph type="sldNum" sz="quarter" idx="10"/>
          </p:nvPr>
        </p:nvSpPr>
        <p:spPr/>
        <p:txBody>
          <a:bodyPr/>
          <a:lstStyle/>
          <a:p>
            <a:fld id="{91D92DAC-3421-EE4E-8BCB-9297A17C32FC}" type="slidenum">
              <a:rPr lang="en-US" smtClean="0"/>
              <a:t>37</a:t>
            </a:fld>
            <a:endParaRPr lang="en-US" dirty="0"/>
          </a:p>
        </p:txBody>
      </p:sp>
    </p:spTree>
    <p:extLst>
      <p:ext uri="{BB962C8B-B14F-4D97-AF65-F5344CB8AC3E}">
        <p14:creationId xmlns:p14="http://schemas.microsoft.com/office/powerpoint/2010/main" val="394373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Executive Director of Imaging Services</a:t>
            </a:r>
            <a:r>
              <a:rPr lang="en-US" sz="1200" baseline="0" dirty="0" smtClean="0"/>
              <a:t> at</a:t>
            </a:r>
            <a:r>
              <a:rPr lang="en-US" sz="1200" dirty="0" smtClean="0"/>
              <a:t> Aultman Hospital describes the “before” or </a:t>
            </a:r>
            <a:r>
              <a:rPr lang="en-US" sz="1200" b="1" dirty="0" smtClean="0"/>
              <a:t>Imaging 2.0 </a:t>
            </a:r>
            <a:r>
              <a:rPr lang="en-US" sz="1200" b="0" dirty="0" smtClean="0"/>
              <a:t>era this way</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“Our relationship was one of a </a:t>
            </a:r>
            <a:r>
              <a:rPr lang="en-US" sz="1200" i="1" dirty="0" smtClean="0"/>
              <a:t>vendor/customer arrangement</a:t>
            </a:r>
            <a:r>
              <a:rPr lang="en-US" sz="1200" dirty="0" smtClean="0"/>
              <a:t>. We were somewhat separated into independent silos.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We met monthly and discussed operational issues and patient volumes,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but there was </a:t>
            </a:r>
            <a:r>
              <a:rPr lang="en-US" sz="1200" i="1" dirty="0" smtClean="0"/>
              <a:t>no transparency and little trust </a:t>
            </a:r>
            <a:r>
              <a:rPr lang="en-US" sz="1200" dirty="0" smtClean="0"/>
              <a:t>between the radiologists and the administration.”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38</a:t>
            </a:fld>
            <a:endParaRPr lang="en-US" dirty="0"/>
          </a:p>
        </p:txBody>
      </p:sp>
    </p:spTree>
    <p:extLst>
      <p:ext uri="{BB962C8B-B14F-4D97-AF65-F5344CB8AC3E}">
        <p14:creationId xmlns:p14="http://schemas.microsoft.com/office/powerpoint/2010/main" val="50303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Dr. Zaidi, a radiology leader at </a:t>
            </a:r>
            <a:r>
              <a:rPr lang="en-US" sz="1200" dirty="0" smtClean="0"/>
              <a:t>RAC </a:t>
            </a:r>
            <a:r>
              <a:rPr lang="en-US" sz="1200" baseline="0" dirty="0" smtClean="0"/>
              <a:t>describes the “after” or </a:t>
            </a:r>
            <a:r>
              <a:rPr lang="en-US" sz="1200" b="1" dirty="0" smtClean="0"/>
              <a:t>Imaging 3.0 culture </a:t>
            </a:r>
            <a:r>
              <a:rPr lang="en-US" sz="1200" b="0" dirty="0" smtClean="0"/>
              <a:t>this</a:t>
            </a:r>
            <a:r>
              <a:rPr lang="en-US" sz="1200" b="0" baseline="0" dirty="0" smtClean="0"/>
              <a:t> way</a:t>
            </a:r>
            <a:r>
              <a:rPr lang="en-US" sz="1200" dirty="0" smtClean="0"/>
              <a:t>: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“Health-care reform is leading to a value-based payment methodology, which requires a big change in the way hospitals and physicians practice medicine.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And that is where co-management allows both the hospital and our radiology practice to navigate the changing landscape more effectively than ever before.”</a:t>
            </a: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When we talk about culture change and Imaging 3.0, </a:t>
            </a:r>
            <a:r>
              <a:rPr lang="en-US" sz="1200" b="0" i="1" u="none" strike="noStrike" kern="1200" baseline="0" dirty="0" smtClean="0">
                <a:solidFill>
                  <a:schemeClr val="tx1"/>
                </a:solidFill>
                <a:latin typeface="+mn-lt"/>
                <a:ea typeface="+mn-ea"/>
                <a:cs typeface="+mn-cs"/>
              </a:rPr>
              <a:t>this</a:t>
            </a:r>
            <a:r>
              <a:rPr lang="en-US" sz="1200" b="0" i="0" u="none" strike="noStrike" kern="1200" baseline="0" dirty="0" smtClean="0">
                <a:solidFill>
                  <a:schemeClr val="tx1"/>
                </a:solidFill>
                <a:latin typeface="+mn-lt"/>
                <a:ea typeface="+mn-ea"/>
                <a:cs typeface="+mn-cs"/>
              </a:rPr>
              <a:t> is the kind of relationship we have in mind.</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smtClean="0">
                <a:solidFill>
                  <a:schemeClr val="tx1"/>
                </a:solidFill>
                <a:latin typeface="+mn-lt"/>
                <a:ea typeface="+mn-ea"/>
                <a:cs typeface="+mn-cs"/>
              </a:rPr>
              <a:t>NOTE TO PRESENTER:  This is a good place to discuss any culture change activities that you currently have underway, or any thoughts you have on how this could apply to your practice/setting/relationships.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39</a:t>
            </a:fld>
            <a:endParaRPr lang="en-US" dirty="0"/>
          </a:p>
        </p:txBody>
      </p:sp>
    </p:spTree>
    <p:extLst>
      <p:ext uri="{BB962C8B-B14F-4D97-AF65-F5344CB8AC3E}">
        <p14:creationId xmlns:p14="http://schemas.microsoft.com/office/powerpoint/2010/main" val="503035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second case study for culture change comes from </a:t>
            </a:r>
            <a:r>
              <a:rPr lang="en-US" baseline="0" dirty="0" smtClean="0"/>
              <a:t>New York University’s Langone Medical Center.</a:t>
            </a:r>
          </a:p>
          <a:p>
            <a:endParaRPr lang="en-US" baseline="0"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40</a:t>
            </a:fld>
            <a:endParaRPr lang="en-US" dirty="0"/>
          </a:p>
        </p:txBody>
      </p:sp>
    </p:spTree>
    <p:extLst>
      <p:ext uri="{BB962C8B-B14F-4D97-AF65-F5344CB8AC3E}">
        <p14:creationId xmlns:p14="http://schemas.microsoft.com/office/powerpoint/2010/main" val="2158961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They wanted to improve the communication and collaboration between the urologists and the radiologists who had deep experience in supporting these urologists.</a:t>
            </a:r>
          </a:p>
          <a:p>
            <a:endParaRPr lang="en-US" baseline="0" dirty="0" smtClean="0"/>
          </a:p>
          <a:p>
            <a:r>
              <a:rPr lang="en-US" baseline="0" dirty="0" smtClean="0"/>
              <a:t>So they crafted a pilot solution that tried to blended best elements of Imaging 1.0 and Imaging 2.0, yielding an Imaging 3.0 solution.</a:t>
            </a:r>
          </a:p>
          <a:p>
            <a:endParaRPr lang="en-US" baseline="0" dirty="0" smtClean="0"/>
          </a:p>
          <a:p>
            <a:r>
              <a:rPr lang="en-US" baseline="0" dirty="0" smtClean="0"/>
              <a:t>They created a small reading room within the urology clinic that was situated right next to the area where the urologists and their nurse collaborated in clinic.  They staffed this reading room with a single radiologist who was drawn from a rotating group who had completed fellowships in abdominal imaging.  </a:t>
            </a:r>
          </a:p>
          <a:p>
            <a:endParaRPr lang="en-US" baseline="0" dirty="0" smtClean="0"/>
          </a:p>
          <a:p>
            <a:r>
              <a:rPr lang="en-US" baseline="0" dirty="0" smtClean="0"/>
              <a:t>This radiologist was available for on-the-fly consults with the urologists </a:t>
            </a:r>
            <a:r>
              <a:rPr lang="en-US" i="1" baseline="0" dirty="0" smtClean="0"/>
              <a:t>and</a:t>
            </a:r>
            <a:r>
              <a:rPr lang="en-US" baseline="0" dirty="0" smtClean="0"/>
              <a:t> the patients.  </a:t>
            </a:r>
          </a:p>
          <a:p>
            <a:endParaRPr lang="en-US" baseline="0" dirty="0" smtClean="0"/>
          </a:p>
          <a:p>
            <a:r>
              <a:rPr lang="en-US" baseline="0" dirty="0" smtClean="0"/>
              <a:t>And when there was no demand for consults, the radiologist would log into the PACS system and interpret images that were in his or her work list.</a:t>
            </a:r>
          </a:p>
          <a:p>
            <a:endParaRPr lang="en-US" baseline="0" dirty="0" smtClean="0"/>
          </a:p>
          <a:p>
            <a:r>
              <a:rPr lang="en-US" sz="1200" b="0" i="0" u="none" strike="noStrike" kern="1200" baseline="0" dirty="0" smtClean="0">
                <a:solidFill>
                  <a:schemeClr val="tx1"/>
                </a:solidFill>
                <a:latin typeface="+mn-lt"/>
                <a:ea typeface="+mn-ea"/>
                <a:cs typeface="+mn-cs"/>
              </a:rPr>
              <a:t>The initial data from this pilot was quite positive.</a:t>
            </a:r>
          </a:p>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baseline="0" dirty="0" smtClean="0">
                <a:solidFill>
                  <a:schemeClr val="tx1"/>
                </a:solidFill>
                <a:latin typeface="+mn-lt"/>
                <a:ea typeface="+mn-ea"/>
                <a:cs typeface="+mn-cs"/>
              </a:rPr>
              <a:t>They averaged about 1.8 consults for every 3 hours of staffed time in the clinic.</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baseline="0" dirty="0" smtClean="0">
                <a:solidFill>
                  <a:schemeClr val="tx1"/>
                </a:solidFill>
                <a:latin typeface="+mn-lt"/>
                <a:ea typeface="+mn-ea"/>
                <a:cs typeface="+mn-cs"/>
              </a:rPr>
              <a:t>The urologists working within the clinic indicated that &gt;90% of these consultations benefited patient care.</a:t>
            </a:r>
          </a:p>
          <a:p>
            <a:pPr marL="171450" indent="-171450">
              <a:buFont typeface="Arial" charset="0"/>
              <a:buChar char="•"/>
            </a:pPr>
            <a:r>
              <a:rPr lang="en-US" sz="1200" b="0" i="0" u="none" strike="noStrike" kern="1200" baseline="0" dirty="0" smtClean="0">
                <a:solidFill>
                  <a:schemeClr val="tx1"/>
                </a:solidFill>
                <a:latin typeface="+mn-lt"/>
                <a:ea typeface="+mn-ea"/>
                <a:cs typeface="+mn-cs"/>
              </a:rPr>
              <a:t>So what were the radiologists doing that was so beneficial?  </a:t>
            </a:r>
          </a:p>
          <a:p>
            <a:pPr marL="628650" lvl="1" indent="-171450">
              <a:buFont typeface="Arial" charset="0"/>
              <a:buChar char="•"/>
            </a:pPr>
            <a:r>
              <a:rPr lang="en-US" sz="1200" b="0" i="0" u="none" strike="noStrike" kern="1200" baseline="0" dirty="0" smtClean="0">
                <a:solidFill>
                  <a:schemeClr val="tx1"/>
                </a:solidFill>
                <a:latin typeface="+mn-lt"/>
                <a:ea typeface="+mn-ea"/>
                <a:cs typeface="+mn-cs"/>
              </a:rPr>
              <a:t>A majority of the consultations were asking the radiologist to look at images brought by the patient from other sites.  </a:t>
            </a:r>
          </a:p>
          <a:p>
            <a:pPr marL="628650" lvl="1" indent="-171450">
              <a:buFont typeface="Arial" charset="0"/>
              <a:buChar char="•"/>
            </a:pPr>
            <a:r>
              <a:rPr lang="en-US" sz="1200" b="0" i="0" u="none" strike="noStrike" kern="1200" baseline="0" dirty="0" smtClean="0">
                <a:solidFill>
                  <a:schemeClr val="tx1"/>
                </a:solidFill>
                <a:latin typeface="+mn-lt"/>
                <a:ea typeface="+mn-ea"/>
                <a:cs typeface="+mn-cs"/>
              </a:rPr>
              <a:t>This appears to have brought down the amount of repeat imaging that was performed.</a:t>
            </a:r>
          </a:p>
          <a:p>
            <a:pPr marL="0" lvl="0" indent="0">
              <a:buFont typeface="Arial" charset="0"/>
              <a:buNone/>
            </a:pPr>
            <a:endParaRPr lang="en-US" sz="1200" b="0" i="0" u="none" strike="noStrike" kern="1200" baseline="0" dirty="0" smtClean="0">
              <a:solidFill>
                <a:schemeClr val="tx1"/>
              </a:solidFill>
              <a:latin typeface="+mn-lt"/>
              <a:ea typeface="+mn-ea"/>
              <a:cs typeface="+mn-cs"/>
            </a:endParaRPr>
          </a:p>
          <a:p>
            <a:pPr marL="0" lvl="0" indent="0">
              <a:buFont typeface="Arial" charset="0"/>
              <a:buNone/>
            </a:pPr>
            <a:r>
              <a:rPr lang="en-US" sz="1200" b="0" i="0" u="none" strike="noStrike" kern="1200" baseline="0" dirty="0" smtClean="0">
                <a:solidFill>
                  <a:schemeClr val="tx1"/>
                </a:solidFill>
                <a:latin typeface="+mn-lt"/>
                <a:ea typeface="+mn-ea"/>
                <a:cs typeface="+mn-cs"/>
              </a:rPr>
              <a:t>Now I know that this type of solution is going to be most applicable to large medical centers.  </a:t>
            </a:r>
          </a:p>
          <a:p>
            <a:pPr marL="0" lvl="0" indent="0">
              <a:buFont typeface="Arial" charset="0"/>
              <a:buNone/>
            </a:pPr>
            <a:r>
              <a:rPr lang="en-US" sz="1200" b="0" i="0" u="none" strike="noStrike" kern="1200" baseline="0" dirty="0" smtClean="0">
                <a:solidFill>
                  <a:schemeClr val="tx1"/>
                </a:solidFill>
                <a:latin typeface="+mn-lt"/>
                <a:ea typeface="+mn-ea"/>
                <a:cs typeface="+mn-cs"/>
              </a:rPr>
              <a:t>But I think that there elements of this kind of embedding that could be applied in a much wider variety of practice settings.</a:t>
            </a:r>
          </a:p>
        </p:txBody>
      </p:sp>
      <p:sp>
        <p:nvSpPr>
          <p:cNvPr id="4" name="Slide Number Placeholder 3"/>
          <p:cNvSpPr>
            <a:spLocks noGrp="1"/>
          </p:cNvSpPr>
          <p:nvPr>
            <p:ph type="sldNum" sz="quarter" idx="10"/>
          </p:nvPr>
        </p:nvSpPr>
        <p:spPr/>
        <p:txBody>
          <a:bodyPr/>
          <a:lstStyle/>
          <a:p>
            <a:fld id="{91D92DAC-3421-EE4E-8BCB-9297A17C32FC}" type="slidenum">
              <a:rPr lang="en-US" smtClean="0"/>
              <a:t>41</a:t>
            </a:fld>
            <a:endParaRPr lang="en-US" dirty="0"/>
          </a:p>
        </p:txBody>
      </p:sp>
    </p:spTree>
    <p:extLst>
      <p:ext uri="{BB962C8B-B14F-4D97-AF65-F5344CB8AC3E}">
        <p14:creationId xmlns:p14="http://schemas.microsoft.com/office/powerpoint/2010/main" val="2268774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0" dirty="0" smtClean="0">
                <a:solidFill>
                  <a:schemeClr val="tx1"/>
                </a:solidFill>
                <a:effectLst/>
                <a:latin typeface="+mn-lt"/>
                <a:ea typeface="+mn-ea"/>
                <a:cs typeface="+mn-cs"/>
              </a:rPr>
              <a:t>So now let’s talk about IT tools.</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The IT tools of Imaging 2.0 made radiologists more productive.  But they distanced radiologists from the delivery of care.</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The IT tools of Imaging 3.0 more tightly integrate radiologists into the delivery of care.</a:t>
            </a:r>
          </a:p>
          <a:p>
            <a:pPr rtl="0"/>
            <a:endParaRPr lang="en-US" sz="1200" b="1" i="0" u="none" strike="noStrike" kern="1200" baseline="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For the last several</a:t>
            </a:r>
            <a:r>
              <a:rPr lang="en-US" sz="1200" b="0" i="0" u="none" strike="noStrike" kern="1200" baseline="0" dirty="0" smtClean="0">
                <a:solidFill>
                  <a:schemeClr val="tx1"/>
                </a:solidFill>
                <a:effectLst/>
                <a:latin typeface="+mn-lt"/>
                <a:ea typeface="+mn-ea"/>
                <a:cs typeface="+mn-cs"/>
              </a:rPr>
              <a:t> decades we’ve been working on </a:t>
            </a:r>
            <a:r>
              <a:rPr lang="en-US" sz="1200" b="0" i="0" u="none" strike="noStrike" kern="1200" dirty="0" smtClean="0">
                <a:solidFill>
                  <a:schemeClr val="tx1"/>
                </a:solidFill>
                <a:effectLst/>
                <a:latin typeface="+mn-lt"/>
                <a:ea typeface="+mn-ea"/>
                <a:cs typeface="+mn-cs"/>
              </a:rPr>
              <a:t>imaging informatics.  Imaging 3.0</a:t>
            </a:r>
            <a:r>
              <a:rPr lang="en-US" sz="1200" b="0" i="0" u="none" strike="noStrike" kern="1200" baseline="0" dirty="0" smtClean="0">
                <a:solidFill>
                  <a:schemeClr val="tx1"/>
                </a:solidFill>
                <a:effectLst/>
                <a:latin typeface="+mn-lt"/>
                <a:ea typeface="+mn-ea"/>
                <a:cs typeface="+mn-cs"/>
              </a:rPr>
              <a:t> is the convergence and payoff for all of this hard work.</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There’s actually a broad consensus about the elements of an ideal end-state for imaging informatics.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 key elements of this ideal end-state include </a:t>
            </a:r>
            <a:r>
              <a:rPr lang="en-US" sz="1200" b="0" i="1" u="none" strike="noStrike" kern="1200" dirty="0" smtClean="0">
                <a:solidFill>
                  <a:schemeClr val="tx1"/>
                </a:solidFill>
                <a:effectLst/>
                <a:latin typeface="+mn-lt"/>
                <a:ea typeface="+mn-ea"/>
                <a:cs typeface="+mn-cs"/>
              </a:rPr>
              <a:t>frictionless </a:t>
            </a:r>
            <a:r>
              <a:rPr lang="en-US" sz="1200" b="0" i="0" u="none" strike="noStrike" kern="1200" dirty="0" smtClean="0">
                <a:solidFill>
                  <a:schemeClr val="tx1"/>
                </a:solidFill>
                <a:effectLst/>
                <a:latin typeface="+mn-lt"/>
                <a:ea typeface="+mn-ea"/>
                <a:cs typeface="+mn-cs"/>
              </a:rPr>
              <a:t>versions of all of the key steps in the imaging value chain.</a:t>
            </a:r>
            <a:r>
              <a:rPr lang="en-US" sz="1200" b="0" i="0" u="none" strike="noStrike" kern="1200" baseline="0" dirty="0" smtClean="0">
                <a:solidFill>
                  <a:schemeClr val="tx1"/>
                </a:solidFill>
                <a:effectLst/>
                <a:latin typeface="+mn-lt"/>
                <a:ea typeface="+mn-ea"/>
                <a:cs typeface="+mn-cs"/>
              </a:rPr>
              <a:t>  And </a:t>
            </a:r>
            <a:r>
              <a:rPr lang="en-US" sz="1200" b="0" i="1" u="none" strike="noStrike" kern="1200" baseline="0" dirty="0" smtClean="0">
                <a:solidFill>
                  <a:schemeClr val="tx1"/>
                </a:solidFill>
                <a:effectLst/>
                <a:latin typeface="+mn-lt"/>
                <a:ea typeface="+mn-ea"/>
                <a:cs typeface="+mn-cs"/>
              </a:rPr>
              <a:t>frictionless</a:t>
            </a:r>
            <a:r>
              <a:rPr lang="en-US" sz="1200" b="0" i="0" u="none" strike="noStrike" kern="1200" baseline="0" dirty="0" smtClean="0">
                <a:solidFill>
                  <a:schemeClr val="tx1"/>
                </a:solidFill>
                <a:effectLst/>
                <a:latin typeface="+mn-lt"/>
                <a:ea typeface="+mn-ea"/>
                <a:cs typeface="+mn-cs"/>
              </a:rPr>
              <a:t> is the key word here.  </a:t>
            </a:r>
          </a:p>
          <a:p>
            <a:pPr rtl="0"/>
            <a:endParaRPr lang="en-US" sz="1200" b="0" i="0" u="none" strike="noStrike" kern="1200" baseline="0" dirty="0" smtClean="0">
              <a:solidFill>
                <a:schemeClr val="tx1"/>
              </a:solidFill>
              <a:effectLst/>
              <a:latin typeface="+mn-lt"/>
              <a:ea typeface="+mn-ea"/>
              <a:cs typeface="+mn-cs"/>
            </a:endParaRPr>
          </a:p>
          <a:p>
            <a:pPr rtl="0"/>
            <a:r>
              <a:rPr lang="en-US" sz="1200" b="0" i="0" u="none" strike="noStrike" kern="1200" baseline="0" dirty="0" smtClean="0">
                <a:solidFill>
                  <a:schemeClr val="tx1"/>
                </a:solidFill>
                <a:effectLst/>
                <a:latin typeface="+mn-lt"/>
                <a:ea typeface="+mn-ea"/>
                <a:cs typeface="+mn-cs"/>
              </a:rPr>
              <a:t>We’re talking about:</a:t>
            </a:r>
            <a:endParaRPr lang="en-US" sz="1200" b="0"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dirty="0" smtClean="0"/>
              <a:t>Appropriateness</a:t>
            </a:r>
            <a:r>
              <a:rPr lang="en-US" baseline="0" dirty="0" smtClean="0"/>
              <a:t> Determination and Patient Scheduling</a:t>
            </a:r>
            <a:r>
              <a:rPr lang="en-US" dirty="0" smtClean="0"/>
              <a:t>,</a:t>
            </a:r>
          </a:p>
          <a:p>
            <a:pPr marL="171450" indent="-171450">
              <a:buFont typeface="Arial" panose="020B0604020202020204" pitchFamily="34" charset="0"/>
              <a:buChar char="•"/>
            </a:pPr>
            <a:r>
              <a:rPr lang="en-US" dirty="0" smtClean="0"/>
              <a:t>Imaging Protocol</a:t>
            </a:r>
            <a:r>
              <a:rPr lang="en-US" baseline="0" dirty="0" smtClean="0"/>
              <a:t> Optimization</a:t>
            </a:r>
            <a:r>
              <a:rPr lang="en-US" dirty="0" smtClean="0"/>
              <a:t>,</a:t>
            </a:r>
          </a:p>
          <a:p>
            <a:pPr marL="171450" indent="-171450">
              <a:buFont typeface="Arial" panose="020B0604020202020204" pitchFamily="34" charset="0"/>
              <a:buChar char="•"/>
            </a:pPr>
            <a:r>
              <a:rPr lang="en-US" dirty="0" smtClean="0"/>
              <a:t>Imaging Modality Operations,</a:t>
            </a:r>
          </a:p>
          <a:p>
            <a:pPr marL="171450" indent="-171450">
              <a:buFont typeface="Arial" panose="020B0604020202020204" pitchFamily="34" charset="0"/>
              <a:buChar char="•"/>
            </a:pPr>
            <a:r>
              <a:rPr lang="en-US" dirty="0" smtClean="0"/>
              <a:t>Interpretation and Reporting,</a:t>
            </a:r>
          </a:p>
          <a:p>
            <a:pPr marL="171450" indent="-171450">
              <a:buFont typeface="Arial" panose="020B0604020202020204" pitchFamily="34" charset="0"/>
              <a:buChar char="•"/>
            </a:pPr>
            <a:r>
              <a:rPr lang="en-US" dirty="0" smtClean="0"/>
              <a:t>And Communication back to the Referring</a:t>
            </a:r>
            <a:r>
              <a:rPr lang="en-US" baseline="0" dirty="0" smtClean="0"/>
              <a:t> Physician and the Patient</a:t>
            </a:r>
            <a:r>
              <a:rPr lang="en-US" dirty="0" smtClean="0"/>
              <a:t>.</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In addition to care delivery, this end-state covers </a:t>
            </a:r>
            <a:r>
              <a:rPr lang="en-US" baseline="0" dirty="0" smtClean="0"/>
              <a:t>the ongoing learning enabled by Data Mining and Business Intelligence.</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Look, no one is saying that this is going to be an easy transition.</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But for</a:t>
            </a:r>
            <a:r>
              <a:rPr lang="en-US" baseline="0" dirty="0" smtClean="0"/>
              <a:t> the first time, we believe that all the pieces are beginning to fall into place to make this possible.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And one of the major reasons for it is that you all have demanded it from radiology, which is a good thing.</a:t>
            </a: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Now we’re going to talk about some of the IT tools applied to each of these steps</a:t>
            </a:r>
            <a:r>
              <a:rPr lang="en-US" baseline="0" dirty="0" smtClean="0"/>
              <a:t> and look at some case studies.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42</a:t>
            </a:fld>
            <a:endParaRPr lang="en-US" dirty="0"/>
          </a:p>
        </p:txBody>
      </p:sp>
    </p:spTree>
    <p:extLst>
      <p:ext uri="{BB962C8B-B14F-4D97-AF65-F5344CB8AC3E}">
        <p14:creationId xmlns:p14="http://schemas.microsoft.com/office/powerpoint/2010/main" val="1804465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an important slide, but it’s probably hard to read on the screen.</a:t>
            </a:r>
          </a:p>
          <a:p>
            <a:endParaRPr lang="en-US" baseline="0" dirty="0" smtClean="0"/>
          </a:p>
          <a:p>
            <a:r>
              <a:rPr lang="en-US" baseline="0" dirty="0" smtClean="0"/>
              <a:t>So </a:t>
            </a:r>
            <a:r>
              <a:rPr lang="en-US" dirty="0" smtClean="0"/>
              <a:t>I’m also going to hand out copies of this slide</a:t>
            </a:r>
            <a:r>
              <a:rPr lang="en-US" baseline="0" dirty="0" smtClean="0"/>
              <a:t> now.  It </a:t>
            </a:r>
            <a:r>
              <a:rPr lang="en-US" dirty="0" smtClean="0"/>
              <a:t>gives</a:t>
            </a:r>
            <a:r>
              <a:rPr lang="en-US" baseline="0" dirty="0" smtClean="0"/>
              <a:t> a good step-by-step overview of Imaging 3.0.</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43</a:t>
            </a:fld>
            <a:endParaRPr lang="en-US" dirty="0"/>
          </a:p>
        </p:txBody>
      </p:sp>
    </p:spTree>
    <p:extLst>
      <p:ext uri="{BB962C8B-B14F-4D97-AF65-F5344CB8AC3E}">
        <p14:creationId xmlns:p14="http://schemas.microsoft.com/office/powerpoint/2010/main" val="3721870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THE PRESENTER:  </a:t>
            </a:r>
          </a:p>
          <a:p>
            <a:r>
              <a:rPr lang="en-US" dirty="0" smtClean="0"/>
              <a:t>  You can decide if you</a:t>
            </a:r>
            <a:r>
              <a:rPr lang="en-US" baseline="0" dirty="0" smtClean="0"/>
              <a:t> want to downplay this slide or remote it entirely.  </a:t>
            </a:r>
          </a:p>
          <a:p>
            <a:r>
              <a:rPr lang="en-US" baseline="0" dirty="0" smtClean="0"/>
              <a:t>  If you feel that it adds credibility by discussing how the ACR was the initiator and is a prime supporter of Imaging 3.0, then keep this slide in.  </a:t>
            </a:r>
          </a:p>
          <a:p>
            <a:r>
              <a:rPr lang="en-US" baseline="0" dirty="0" smtClean="0"/>
              <a:t>  However, if you feel that this weakens your presentation, you are not obligated to include this slide since the ACR does not “own” Imaging 3.0</a:t>
            </a:r>
            <a:endParaRPr lang="en-US" dirty="0" smtClean="0"/>
          </a:p>
          <a:p>
            <a:endParaRPr lang="en-US" dirty="0" smtClean="0"/>
          </a:p>
          <a:p>
            <a:r>
              <a:rPr lang="en-US" dirty="0" smtClean="0"/>
              <a:t>***</a:t>
            </a:r>
          </a:p>
          <a:p>
            <a:endParaRPr lang="en-US" dirty="0" smtClean="0"/>
          </a:p>
          <a:p>
            <a:r>
              <a:rPr lang="en-US" dirty="0" smtClean="0"/>
              <a:t>I</a:t>
            </a:r>
            <a:r>
              <a:rPr lang="en-US" baseline="0" dirty="0" smtClean="0"/>
              <a:t> am a member of the American College of Radiology (ACR) and </a:t>
            </a:r>
            <a:r>
              <a:rPr lang="en-US" dirty="0" smtClean="0"/>
              <a:t>Imaging 3.0 is a strategic</a:t>
            </a:r>
            <a:r>
              <a:rPr lang="en-US" baseline="0" dirty="0" smtClean="0"/>
              <a:t> initiative that started with the ACR but has since moved far beyond its walls.</a:t>
            </a:r>
          </a:p>
          <a:p>
            <a:endParaRPr lang="en-US" baseline="0" dirty="0" smtClean="0"/>
          </a:p>
          <a:p>
            <a:pPr marL="0" marR="0" indent="0" algn="l" defTabSz="457200" rtl="0" eaLnBrk="1" fontAlgn="base"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 want to </a:t>
            </a:r>
            <a:r>
              <a:rPr lang="en-US" sz="1200" b="0" i="0" kern="1200" baseline="0" dirty="0" smtClean="0">
                <a:solidFill>
                  <a:schemeClr val="tx1"/>
                </a:solidFill>
                <a:effectLst/>
                <a:latin typeface="+mn-lt"/>
                <a:ea typeface="+mn-ea"/>
                <a:cs typeface="+mn-cs"/>
              </a:rPr>
              <a:t>share with you a bit about the ACR, in case you are not already familiar with this organization:</a:t>
            </a:r>
            <a:endParaRPr lang="en-US" sz="1200" b="0" i="0" kern="1200" dirty="0" smtClean="0">
              <a:solidFill>
                <a:schemeClr val="tx1"/>
              </a:solidFill>
              <a:effectLst/>
              <a:latin typeface="+mn-lt"/>
              <a:ea typeface="+mn-ea"/>
              <a:cs typeface="+mn-cs"/>
            </a:endParaRPr>
          </a:p>
          <a:p>
            <a:pPr marL="171450" marR="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For over 75 years, the ACR has devoted its resources to making imaging safe, effective and accessible to those who need it.</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 ACR is a fairly entrepreneurial medical society engaged a wide variety of activities including clinical</a:t>
            </a:r>
            <a:r>
              <a:rPr lang="en-US" sz="1200" b="0" i="0" kern="1200" baseline="0" dirty="0" smtClean="0">
                <a:solidFill>
                  <a:schemeClr val="tx1"/>
                </a:solidFill>
                <a:effectLst/>
                <a:latin typeface="+mn-lt"/>
                <a:ea typeface="+mn-ea"/>
                <a:cs typeface="+mn-cs"/>
              </a:rPr>
              <a:t> research, clinician education, quality and safety assurance, imaging informatics, economics and public policy advocacy.</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There are over 36,000 members of the American College of Radiology including radiologists, radiation oncologists, medical physicists, interventional radiologists, nuclear medicine physicians and allied health professionals.</a:t>
            </a:r>
          </a:p>
          <a:p>
            <a:pPr fontAlgn="base"/>
            <a:endParaRPr lang="en-US" sz="1200" b="0" i="0" kern="1200" dirty="0" smtClean="0">
              <a:solidFill>
                <a:schemeClr val="tx1"/>
              </a:solidFill>
              <a:effectLst/>
              <a:latin typeface="+mn-lt"/>
              <a:ea typeface="+mn-ea"/>
              <a:cs typeface="+mn-cs"/>
            </a:endParaRPr>
          </a:p>
          <a:p>
            <a:endParaRPr lang="en-US" baseline="0" dirty="0" smtClean="0"/>
          </a:p>
          <a:p>
            <a:r>
              <a:rPr lang="en-US" baseline="0" dirty="0" smtClean="0"/>
              <a:t>In full disclosure, I have customized this PowerPoint based on presentation that is freely distributed by the ACR for this exact purpose.</a:t>
            </a:r>
          </a:p>
        </p:txBody>
      </p:sp>
      <p:sp>
        <p:nvSpPr>
          <p:cNvPr id="4" name="Slide Number Placeholder 3"/>
          <p:cNvSpPr>
            <a:spLocks noGrp="1"/>
          </p:cNvSpPr>
          <p:nvPr>
            <p:ph type="sldNum" sz="quarter" idx="10"/>
          </p:nvPr>
        </p:nvSpPr>
        <p:spPr/>
        <p:txBody>
          <a:bodyPr/>
          <a:lstStyle/>
          <a:p>
            <a:fld id="{91D92DAC-3421-EE4E-8BCB-9297A17C32FC}" type="slidenum">
              <a:rPr lang="en-US" smtClean="0"/>
              <a:t>8</a:t>
            </a:fld>
            <a:endParaRPr lang="en-US" dirty="0"/>
          </a:p>
        </p:txBody>
      </p:sp>
    </p:spTree>
    <p:extLst>
      <p:ext uri="{BB962C8B-B14F-4D97-AF65-F5344CB8AC3E}">
        <p14:creationId xmlns:p14="http://schemas.microsoft.com/office/powerpoint/2010/main" val="4130267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smtClean="0"/>
              <a:t>When ordering the examination, referring physicians should be guided by business rules based on the latest medical evidence and clinical effectiveness research.</a:t>
            </a:r>
            <a:endParaRPr lang="en-US" kern="1200" baseline="0" dirty="0" smtClean="0"/>
          </a:p>
          <a:p>
            <a:pPr marL="171450" indent="-171450">
              <a:buFont typeface="Arial" panose="020B0604020202020204" pitchFamily="34" charset="0"/>
              <a:buChar char="•"/>
            </a:pPr>
            <a:r>
              <a:rPr lang="en-US" kern="1200" dirty="0" smtClean="0"/>
              <a:t>They should be able to look at </a:t>
            </a:r>
            <a:r>
              <a:rPr lang="en-US" kern="1200" baseline="0" dirty="0" smtClean="0"/>
              <a:t>all patient data including prior </a:t>
            </a:r>
            <a:r>
              <a:rPr lang="en-US" kern="1200" dirty="0" smtClean="0"/>
              <a:t>imaging studies and interpretive reports.</a:t>
            </a:r>
          </a:p>
          <a:p>
            <a:pPr marL="171450" indent="-171450">
              <a:buFont typeface="Arial" panose="020B0604020202020204" pitchFamily="34" charset="0"/>
              <a:buChar char="•"/>
            </a:pPr>
            <a:r>
              <a:rPr lang="en-US" kern="1200" dirty="0" smtClean="0"/>
              <a:t>And,</a:t>
            </a:r>
            <a:r>
              <a:rPr lang="en-US" kern="1200" baseline="0" dirty="0" smtClean="0"/>
              <a:t> referring physicians </a:t>
            </a:r>
            <a:r>
              <a:rPr lang="en-US" kern="1200" dirty="0" smtClean="0"/>
              <a:t>need access to the patient’s radiation dose history </a:t>
            </a:r>
            <a:r>
              <a:rPr lang="en-US" kern="1200" baseline="0" dirty="0" smtClean="0"/>
              <a:t>so they can factor patient </a:t>
            </a:r>
            <a:r>
              <a:rPr lang="en-US" kern="1200" dirty="0" smtClean="0"/>
              <a:t>safety into the decision.</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44</a:t>
            </a:fld>
            <a:endParaRPr lang="en-US" dirty="0"/>
          </a:p>
        </p:txBody>
      </p:sp>
    </p:spTree>
    <p:extLst>
      <p:ext uri="{BB962C8B-B14F-4D97-AF65-F5344CB8AC3E}">
        <p14:creationId xmlns:p14="http://schemas.microsoft.com/office/powerpoint/2010/main" val="1902884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There</a:t>
            </a:r>
            <a:r>
              <a:rPr lang="en-US" baseline="0" dirty="0" smtClean="0"/>
              <a:t> are a few tools that will enable this process.</a:t>
            </a:r>
          </a:p>
          <a:p>
            <a:pPr marL="0" indent="0">
              <a:buFont typeface="Arial" panose="020B0604020202020204" pitchFamily="34" charse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ACRSelect is a clinical decision support product based upon the ACR Appropriateness Criteria.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This tool is a </a:t>
            </a:r>
            <a:r>
              <a:rPr lang="en-US" i="1" baseline="0" dirty="0" smtClean="0"/>
              <a:t>crucial</a:t>
            </a:r>
            <a:r>
              <a:rPr lang="en-US" baseline="0" dirty="0" smtClean="0"/>
              <a:t> underpinning for Imaging 3.0 and it is the most mature of all of the tools that I’m going to talk about today.  </a:t>
            </a:r>
          </a:p>
          <a:p>
            <a:pPr marL="0" indent="0">
              <a:buFont typeface="Arial" panose="020B0604020202020204" pitchFamily="34" charse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In the past, it could hard for referring physicians to consult the Appropriateness Criteria since it was usually in a huge paper binder.</a:t>
            </a:r>
            <a:endParaRPr lang="en-US" dirty="0" smtClean="0"/>
          </a:p>
          <a:p>
            <a:pPr marL="0" indent="0">
              <a:buFont typeface="Arial" panose="020B0604020202020204" pitchFamily="34" charse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45</a:t>
            </a:fld>
            <a:endParaRPr lang="en-US" dirty="0"/>
          </a:p>
        </p:txBody>
      </p:sp>
    </p:spTree>
    <p:extLst>
      <p:ext uri="{BB962C8B-B14F-4D97-AF65-F5344CB8AC3E}">
        <p14:creationId xmlns:p14="http://schemas.microsoft.com/office/powerpoint/2010/main" val="2937881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Now, this content is integrated directly into an order entry system like EPIC or Cerner.</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46</a:t>
            </a:fld>
            <a:endParaRPr lang="en-US" dirty="0"/>
          </a:p>
        </p:txBody>
      </p:sp>
    </p:spTree>
    <p:extLst>
      <p:ext uri="{BB962C8B-B14F-4D97-AF65-F5344CB8AC3E}">
        <p14:creationId xmlns:p14="http://schemas.microsoft.com/office/powerpoint/2010/main" val="2168748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smtClean="0"/>
              <a:t>It’s</a:t>
            </a:r>
            <a:r>
              <a:rPr lang="en-US" kern="1200" baseline="0" dirty="0" smtClean="0"/>
              <a:t> especially important to pay attention to ACRSelect since on April 1, 2014, President Obama signed H.R. 4302 into law.</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1200" baseline="0" dirty="0" smtClean="0"/>
          </a:p>
          <a:p>
            <a:r>
              <a:rPr lang="en-US" kern="1200" baseline="0" dirty="0" smtClean="0"/>
              <a:t>This law mandates that:</a:t>
            </a:r>
          </a:p>
          <a:p>
            <a:pPr marL="171450" indent="-171450">
              <a:buFont typeface="Arial" panose="020B0604020202020204" pitchFamily="34" charset="0"/>
              <a:buChar char="•"/>
            </a:pPr>
            <a:r>
              <a:rPr lang="en-US" kern="1200" baseline="0" dirty="0" smtClean="0"/>
              <a:t>Starting on January 1, 2017 </a:t>
            </a:r>
          </a:p>
          <a:p>
            <a:pPr marL="171450" indent="-171450">
              <a:buFont typeface="Arial" panose="020B0604020202020204" pitchFamily="34" charset="0"/>
              <a:buChar char="•"/>
            </a:pPr>
            <a:r>
              <a:rPr lang="en-US" kern="1200" baseline="0" dirty="0" smtClean="0"/>
              <a:t>For all Medicare patients</a:t>
            </a:r>
          </a:p>
          <a:p>
            <a:pPr marL="171450" indent="-171450">
              <a:buFont typeface="Arial" panose="020B0604020202020204" pitchFamily="34" charset="0"/>
              <a:buChar char="•"/>
            </a:pPr>
            <a:r>
              <a:rPr lang="en-US" sz="1200" kern="1200" baseline="0" dirty="0"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hysicians will only be paid for advanced imaging exams if the examination was</a:t>
            </a:r>
            <a:r>
              <a:rPr lang="en-US" sz="1200" kern="1200" baseline="0" dirty="0" smtClean="0">
                <a:solidFill>
                  <a:schemeClr val="tx1"/>
                </a:solidFill>
                <a:effectLst/>
                <a:latin typeface="+mn-lt"/>
                <a:ea typeface="+mn-ea"/>
                <a:cs typeface="+mn-cs"/>
              </a:rPr>
              <a:t> ordered through an approved clinical decision support tool.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For those who don’t use CDS, the alternative</a:t>
            </a:r>
            <a:r>
              <a:rPr lang="en-US" sz="1200" kern="1200" baseline="0" dirty="0" smtClean="0">
                <a:solidFill>
                  <a:schemeClr val="tx1"/>
                </a:solidFill>
                <a:effectLst/>
                <a:latin typeface="+mn-lt"/>
                <a:ea typeface="+mn-ea"/>
                <a:cs typeface="+mn-cs"/>
              </a:rPr>
              <a:t> will be a new </a:t>
            </a:r>
            <a:r>
              <a:rPr lang="en-US" sz="1200" kern="1200" dirty="0" smtClean="0">
                <a:solidFill>
                  <a:schemeClr val="tx1"/>
                </a:solidFill>
                <a:effectLst/>
                <a:latin typeface="+mn-lt"/>
                <a:ea typeface="+mn-ea"/>
                <a:cs typeface="+mn-cs"/>
              </a:rPr>
              <a:t>preauthorization process similar to what we have seen for years with private payers.</a:t>
            </a:r>
            <a:endParaRPr lang="en-US" kern="1200"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1200"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baseline="0" dirty="0" smtClean="0"/>
              <a:t>There’s a lot more details in this bill which I won’t get into here.  But if you want to learn more about this, I’d recommend checking out the ACR’s website.</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1200"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smtClean="0"/>
              <a:t>**</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120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kern="1200" dirty="0" smtClean="0"/>
              <a:t>Of course, there will still be situations where the </a:t>
            </a:r>
            <a:r>
              <a:rPr lang="en-US" kern="1200" baseline="0" dirty="0" smtClean="0"/>
              <a:t>guidelines </a:t>
            </a:r>
            <a:r>
              <a:rPr lang="en-US" kern="1200" dirty="0" smtClean="0"/>
              <a:t>don’t provide clear cut guidance or the referring physician has concerns about the recommended</a:t>
            </a:r>
            <a:r>
              <a:rPr lang="en-US" kern="1200" baseline="0" dirty="0" smtClean="0"/>
              <a:t> course of action</a:t>
            </a:r>
            <a:r>
              <a:rPr lang="en-US" kern="1200" dirty="0" smtClean="0"/>
              <a:t>.  </a:t>
            </a:r>
            <a:r>
              <a:rPr lang="en-US" kern="1200" baseline="0" dirty="0" smtClean="0"/>
              <a:t>In those cases</a:t>
            </a:r>
            <a:r>
              <a:rPr lang="en-US" kern="1200" dirty="0" smtClean="0"/>
              <a:t>, we believe that the referring physician</a:t>
            </a:r>
            <a:r>
              <a:rPr lang="en-US" kern="1200" baseline="0" dirty="0" smtClean="0"/>
              <a:t> </a:t>
            </a:r>
            <a:r>
              <a:rPr lang="en-US" kern="1200" dirty="0" smtClean="0"/>
              <a:t>should consult with a radiologist to determine the most appropriate course of action.</a:t>
            </a:r>
          </a:p>
          <a:p>
            <a:pPr marL="0" indent="0">
              <a:buFont typeface="Arial" panose="020B0604020202020204" pitchFamily="34" charse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To do this, we’ll need tools that support meeting scheduling, direct messaging and real-time conferencing.</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There are a few interesting side benefits of decision support: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smtClean="0"/>
              <a:t>This decision making process can be documented in the EHR.</a:t>
            </a:r>
            <a:r>
              <a:rPr lang="en-US" kern="1200" baseline="0" dirty="0" smtClean="0"/>
              <a:t>  That </a:t>
            </a:r>
            <a:r>
              <a:rPr lang="en-US" kern="1200" dirty="0" smtClean="0"/>
              <a:t>means when the evidence</a:t>
            </a:r>
            <a:r>
              <a:rPr lang="en-US" kern="1200" baseline="0" dirty="0" smtClean="0"/>
              <a:t> recommends </a:t>
            </a:r>
            <a:r>
              <a:rPr lang="en-US" i="1" kern="1200" baseline="0" dirty="0" smtClean="0"/>
              <a:t>against</a:t>
            </a:r>
            <a:r>
              <a:rPr lang="en-US" kern="1200" baseline="0" dirty="0" smtClean="0"/>
              <a:t> performing a test, that can be noted and provide a shield against the need to </a:t>
            </a:r>
            <a:r>
              <a:rPr lang="en-US" kern="1200" dirty="0" smtClean="0"/>
              <a:t>practice defensive medicine.</a:t>
            </a:r>
            <a:endParaRPr lang="en-US" baseline="0" dirty="0" smtClean="0"/>
          </a:p>
          <a:p>
            <a:pPr marL="171450" indent="-171450">
              <a:buFont typeface="Arial" panose="020B0604020202020204" pitchFamily="34" charset="0"/>
              <a:buChar char="•"/>
            </a:pPr>
            <a:r>
              <a:rPr lang="en-US" baseline="0" dirty="0" smtClean="0"/>
              <a:t>Another benefit of this integration of the radiologists’ knowledge into the ordering process is that we can eliminate the need to have imaging studies preapproved by a RBM (Radiology Benefits Manager).  This can save everyone time, effort and money.  And it creates a more collaborative relationship between providers and </a:t>
            </a:r>
            <a:r>
              <a:rPr lang="en-US" i="1" baseline="0" dirty="0" smtClean="0"/>
              <a:t>payers</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47</a:t>
            </a:fld>
            <a:endParaRPr lang="en-US" dirty="0"/>
          </a:p>
        </p:txBody>
      </p:sp>
    </p:spTree>
    <p:extLst>
      <p:ext uri="{BB962C8B-B14F-4D97-AF65-F5344CB8AC3E}">
        <p14:creationId xmlns:p14="http://schemas.microsoft.com/office/powerpoint/2010/main" val="781979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best known case study about the use of decision support for ordering diagnostic images is from Minnesota.  This study was one of the key pieces of evidence that helped sway</a:t>
            </a:r>
            <a:r>
              <a:rPr lang="en-US" baseline="0" dirty="0" smtClean="0"/>
              <a:t> Congress and the President to sign this law.</a:t>
            </a:r>
            <a:endParaRPr lang="en-US" dirty="0" smtClean="0"/>
          </a:p>
          <a:p>
            <a:endParaRPr lang="en-US" baseline="0" dirty="0" smtClean="0"/>
          </a:p>
          <a:p>
            <a:r>
              <a:rPr lang="en-US" baseline="0" dirty="0" smtClean="0"/>
              <a:t>Back in 2006 they were projecting that by 2012 the </a:t>
            </a:r>
            <a:r>
              <a:rPr lang="en-US" baseline="0" smtClean="0"/>
              <a:t>MN imaging utilization </a:t>
            </a:r>
            <a:r>
              <a:rPr lang="en-US" baseline="0" dirty="0" smtClean="0"/>
              <a:t>rate was going to rise from just over 40 studies per 1000 members to almost 56 studies per 1000.  (That’s the green line in this graph.)</a:t>
            </a:r>
          </a:p>
          <a:p>
            <a:endParaRPr lang="en-US" baseline="0" dirty="0" smtClean="0"/>
          </a:p>
          <a:p>
            <a:r>
              <a:rPr lang="en-US" baseline="0" dirty="0" smtClean="0"/>
              <a:t>Instead, by implementing clinical decision support, this growth in the rate was largely halted.  </a:t>
            </a:r>
          </a:p>
          <a:p>
            <a:endParaRPr lang="en-US" baseline="0" dirty="0" smtClean="0"/>
          </a:p>
          <a:p>
            <a:r>
              <a:rPr lang="en-US" baseline="0" dirty="0" smtClean="0"/>
              <a:t>The yellow line in this graph was the revised projected growth with CDS.  </a:t>
            </a:r>
          </a:p>
          <a:p>
            <a:endParaRPr lang="en-US" baseline="0" dirty="0" smtClean="0"/>
          </a:p>
          <a:p>
            <a:r>
              <a:rPr lang="en-US" baseline="0" dirty="0" smtClean="0"/>
              <a:t>And the yearly actuals are the blue line.</a:t>
            </a:r>
          </a:p>
          <a:p>
            <a:endParaRPr lang="en-US" baseline="0" dirty="0" smtClean="0"/>
          </a:p>
          <a:p>
            <a:r>
              <a:rPr lang="en-US" baseline="0" dirty="0" smtClean="0"/>
              <a:t>This has translated into a savings of </a:t>
            </a:r>
            <a:r>
              <a:rPr lang="en-US" i="1" baseline="0" dirty="0" smtClean="0"/>
              <a:t>over $200 million</a:t>
            </a:r>
            <a:r>
              <a:rPr lang="en-US" i="0" baseline="0" dirty="0" smtClean="0"/>
              <a:t> to payers and patients </a:t>
            </a:r>
            <a:r>
              <a:rPr lang="en-US" baseline="0" dirty="0" smtClean="0"/>
              <a:t>since the beginning of this intervention.</a:t>
            </a:r>
          </a:p>
        </p:txBody>
      </p:sp>
      <p:sp>
        <p:nvSpPr>
          <p:cNvPr id="4" name="Slide Number Placeholder 3"/>
          <p:cNvSpPr>
            <a:spLocks noGrp="1"/>
          </p:cNvSpPr>
          <p:nvPr>
            <p:ph type="sldNum" sz="quarter" idx="10"/>
          </p:nvPr>
        </p:nvSpPr>
        <p:spPr/>
        <p:txBody>
          <a:bodyPr/>
          <a:lstStyle/>
          <a:p>
            <a:fld id="{91D92DAC-3421-EE4E-8BCB-9297A17C32FC}" type="slidenum">
              <a:rPr lang="en-US" smtClean="0"/>
              <a:t>48</a:t>
            </a:fld>
            <a:endParaRPr lang="en-US" dirty="0"/>
          </a:p>
        </p:txBody>
      </p:sp>
    </p:spTree>
    <p:extLst>
      <p:ext uri="{BB962C8B-B14F-4D97-AF65-F5344CB8AC3E}">
        <p14:creationId xmlns:p14="http://schemas.microsoft.com/office/powerpoint/2010/main" val="35693430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t>After the order, the next step in the care delivery process is scheduling</a:t>
            </a:r>
            <a:r>
              <a:rPr lang="en-US" kern="1200" baseline="0" dirty="0" smtClean="0"/>
              <a:t> the actual examination.</a:t>
            </a:r>
          </a:p>
          <a:p>
            <a:endParaRPr lang="en-US" kern="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t>I assume many of you have used OpenTable in the past to make </a:t>
            </a:r>
            <a:r>
              <a:rPr lang="en-US" kern="1200" baseline="0" dirty="0" smtClean="0"/>
              <a:t>a restaurant reservation.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kern="1200" baseline="0" dirty="0" smtClean="0"/>
              <a:t>It’s a great service that lets you search restaurants in an area or by type, browse menus and prices, look at photos, see the restaurant’s location and read the reviews from other diners.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kern="1200" baseline="0" dirty="0" smtClean="0"/>
              <a:t>And once you have decided where you want to go, it lets you book an online reservation for your party.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kern="1200" baseline="0" dirty="0" smtClean="0"/>
              <a:t>In the last decade, OpenTable and its competitors have disrupted the restaurant industry.</a:t>
            </a:r>
          </a:p>
          <a:p>
            <a:endParaRPr lang="en-US" kern="1200" dirty="0" smtClean="0"/>
          </a:p>
          <a:p>
            <a:r>
              <a:rPr lang="en-US" kern="1200" dirty="0" smtClean="0"/>
              <a:t>Like a lot of other people in the healthcare</a:t>
            </a:r>
            <a:r>
              <a:rPr lang="en-US" kern="1200" baseline="0" dirty="0" smtClean="0"/>
              <a:t> transformation business, we think</a:t>
            </a:r>
            <a:r>
              <a:rPr lang="en-US" kern="1200" dirty="0" smtClean="0"/>
              <a:t> that patients should be able to utilize an OpenTable-like interface that allows them to explore their options for the imaging examination in terms of location, times, quality</a:t>
            </a:r>
            <a:r>
              <a:rPr lang="en-US" kern="1200" baseline="0" dirty="0" smtClean="0"/>
              <a:t> </a:t>
            </a:r>
            <a:r>
              <a:rPr lang="en-US" kern="1200" dirty="0" smtClean="0"/>
              <a:t>and price.</a:t>
            </a:r>
            <a:r>
              <a:rPr lang="en-US" kern="1200" baseline="0" dirty="0" smtClean="0"/>
              <a:t>  </a:t>
            </a:r>
          </a:p>
          <a:p>
            <a:endParaRPr lang="en-US" kern="1200" baseline="0" dirty="0" smtClean="0"/>
          </a:p>
          <a:p>
            <a:r>
              <a:rPr lang="en-US" kern="1200" baseline="0" dirty="0" smtClean="0"/>
              <a:t>Really, its what they have come to expect elsewhere in their lives.</a:t>
            </a:r>
            <a:endParaRPr lang="en-US" kern="1200" dirty="0" smtClean="0"/>
          </a:p>
          <a:p>
            <a:endParaRPr lang="en-US" kern="1200" dirty="0" smtClean="0"/>
          </a:p>
          <a:p>
            <a:r>
              <a:rPr lang="en-US" dirty="0" smtClean="0"/>
              <a:t>And we think that providers need to</a:t>
            </a:r>
            <a:r>
              <a:rPr lang="en-US" baseline="0" dirty="0" smtClean="0"/>
              <a:t> take the lead in</a:t>
            </a:r>
            <a:r>
              <a:rPr lang="en-US" dirty="0" smtClean="0"/>
              <a:t> driving these</a:t>
            </a:r>
            <a:r>
              <a:rPr lang="en-US" baseline="0" dirty="0" smtClean="0"/>
              <a:t> kinds of</a:t>
            </a:r>
            <a:r>
              <a:rPr lang="en-US" dirty="0" smtClean="0"/>
              <a:t> efforts.  That way, we can</a:t>
            </a:r>
            <a:r>
              <a:rPr lang="en-US" baseline="0" dirty="0" smtClean="0"/>
              <a:t> create recommendation tools that are defined by clinicians who have medical knowledge to help patients make the best decisions.</a:t>
            </a:r>
          </a:p>
          <a:p>
            <a:endParaRPr lang="en-US" baseline="0" dirty="0" smtClean="0"/>
          </a:p>
          <a:p>
            <a:r>
              <a:rPr lang="en-US" baseline="0" dirty="0" smtClean="0"/>
              <a:t>If we don’t do this, we may find that these tools are ultimately developed by a couple of engineers working in a garage who don’t really understand how to measure healthcare quality.</a:t>
            </a:r>
            <a:endParaRPr lang="en-US"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49</a:t>
            </a:fld>
            <a:endParaRPr lang="en-US" dirty="0"/>
          </a:p>
        </p:txBody>
      </p:sp>
    </p:spTree>
    <p:extLst>
      <p:ext uri="{BB962C8B-B14F-4D97-AF65-F5344CB8AC3E}">
        <p14:creationId xmlns:p14="http://schemas.microsoft.com/office/powerpoint/2010/main" val="1931007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in the imaging</a:t>
            </a:r>
            <a:r>
              <a:rPr lang="en-US" baseline="0" dirty="0" smtClean="0"/>
              <a:t> value chain is when </a:t>
            </a:r>
            <a:r>
              <a:rPr lang="en-US" dirty="0" smtClean="0"/>
              <a:t>we acquire the image using a modality like</a:t>
            </a:r>
            <a:r>
              <a:rPr lang="en-US" baseline="0" dirty="0" smtClean="0"/>
              <a:t> CT, x-ray, MRI or ultrasound</a:t>
            </a:r>
            <a:r>
              <a:rPr lang="en-US" dirty="0" smtClean="0"/>
              <a:t>.</a:t>
            </a:r>
          </a:p>
          <a:p>
            <a:endParaRPr lang="en-US" dirty="0" smtClean="0"/>
          </a:p>
          <a:p>
            <a:r>
              <a:rPr lang="en-US" kern="1200" dirty="0" smtClean="0"/>
              <a:t>The truth is that there is a lot of room for quality improvement in terms of standardizing</a:t>
            </a:r>
            <a:r>
              <a:rPr lang="en-US" kern="1200" baseline="0" dirty="0" smtClean="0"/>
              <a:t> the process of protocoling in imaging studies.  Some people have started calling </a:t>
            </a:r>
            <a:r>
              <a:rPr lang="en-US" kern="1200" baseline="0" dirty="0" smtClean="0"/>
              <a:t>this </a:t>
            </a:r>
            <a:r>
              <a:rPr lang="en-US" kern="1200" dirty="0" smtClean="0"/>
              <a:t>Protocol </a:t>
            </a:r>
            <a:r>
              <a:rPr lang="en-US" kern="1200" dirty="0" smtClean="0"/>
              <a:t>Decision Support,</a:t>
            </a:r>
            <a:r>
              <a:rPr lang="en-US" kern="1200" baseline="0" dirty="0" smtClean="0"/>
              <a:t> or </a:t>
            </a:r>
            <a:r>
              <a:rPr lang="en-US" kern="1200" dirty="0" smtClean="0"/>
              <a:t>PDS</a:t>
            </a:r>
            <a:r>
              <a:rPr lang="en-US" kern="1200" baseline="0" dirty="0" smtClean="0"/>
              <a:t> for short.   </a:t>
            </a:r>
          </a:p>
          <a:p>
            <a:endParaRPr lang="en-US" kern="1200" baseline="0" dirty="0" smtClean="0"/>
          </a:p>
          <a:p>
            <a:r>
              <a:rPr lang="en-US" kern="1200" baseline="0" dirty="0" smtClean="0"/>
              <a:t>One example of this kind of </a:t>
            </a:r>
            <a:r>
              <a:rPr lang="en-US" kern="1200" baseline="0" smtClean="0"/>
              <a:t>content </a:t>
            </a:r>
            <a:r>
              <a:rPr lang="en-US" kern="1200" baseline="0" smtClean="0"/>
              <a:t>are </a:t>
            </a:r>
            <a:r>
              <a:rPr lang="en-US" kern="1200" baseline="0" dirty="0" smtClean="0"/>
              <a:t>the </a:t>
            </a:r>
            <a:r>
              <a:rPr lang="en-US" dirty="0" smtClean="0"/>
              <a:t>Practice Parameters &amp; Technical Standards published</a:t>
            </a:r>
            <a:r>
              <a:rPr lang="en-US" baseline="0" dirty="0" smtClean="0"/>
              <a:t> by the ACR.</a:t>
            </a:r>
            <a:endParaRPr lang="en-US" kern="1200" baseline="0" dirty="0" smtClean="0"/>
          </a:p>
          <a:p>
            <a:endParaRPr lang="en-US" kern="1200" baseline="0" dirty="0" smtClean="0"/>
          </a:p>
          <a:p>
            <a:r>
              <a:rPr lang="en-US" kern="1200" dirty="0" smtClean="0"/>
              <a:t>What we need to move to is automating</a:t>
            </a:r>
            <a:r>
              <a:rPr lang="en-US" kern="1200" baseline="0" dirty="0" smtClean="0"/>
              <a:t> the</a:t>
            </a:r>
            <a:r>
              <a:rPr lang="en-US" kern="1200" dirty="0" smtClean="0"/>
              <a:t> delivery of an evidence-based imaging</a:t>
            </a:r>
            <a:r>
              <a:rPr lang="en-US" kern="1200" baseline="0" dirty="0" smtClean="0"/>
              <a:t> </a:t>
            </a:r>
            <a:r>
              <a:rPr lang="en-US" kern="1200" dirty="0" smtClean="0"/>
              <a:t>order and protocol directly from the CPOE</a:t>
            </a:r>
            <a:r>
              <a:rPr lang="en-US" kern="1200" baseline="0" dirty="0" smtClean="0"/>
              <a:t> to the modality</a:t>
            </a:r>
            <a:r>
              <a:rPr lang="en-US" kern="1200" dirty="0" smtClean="0"/>
              <a:t>.</a:t>
            </a:r>
            <a:r>
              <a:rPr lang="en-US" kern="1200" baseline="0" dirty="0" smtClean="0"/>
              <a:t>  </a:t>
            </a:r>
          </a:p>
          <a:p>
            <a:endParaRPr lang="en-US" kern="1200" baseline="0" dirty="0" smtClean="0"/>
          </a:p>
          <a:p>
            <a:r>
              <a:rPr lang="en-US" kern="1200" baseline="0" dirty="0" smtClean="0"/>
              <a:t>100% automation is probably a long way off, since the configuration options vary greatly between the different manufacturers and their models.  </a:t>
            </a:r>
          </a:p>
          <a:p>
            <a:endParaRPr lang="en-US" kern="1200" baseline="0" dirty="0" smtClean="0"/>
          </a:p>
          <a:p>
            <a:r>
              <a:rPr lang="en-US" kern="1200" dirty="0" smtClean="0"/>
              <a:t>But a</a:t>
            </a:r>
            <a:r>
              <a:rPr lang="en-US" kern="1200" baseline="0" dirty="0" smtClean="0"/>
              <a:t>t a minimum, we can be presenting this protocoling content directly to</a:t>
            </a:r>
            <a:r>
              <a:rPr lang="en-US" kern="1200" dirty="0" smtClean="0"/>
              <a:t> the radiology technologist </a:t>
            </a:r>
            <a:r>
              <a:rPr lang="en-US" i="1" kern="1200" dirty="0" smtClean="0"/>
              <a:t>at the time of</a:t>
            </a:r>
            <a:r>
              <a:rPr lang="en-US" i="1" kern="1200" baseline="0" dirty="0" smtClean="0"/>
              <a:t> </a:t>
            </a:r>
            <a:r>
              <a:rPr lang="en-US" i="1" kern="1200" dirty="0" smtClean="0"/>
              <a:t>acquisition </a:t>
            </a:r>
            <a:r>
              <a:rPr lang="en-US" i="0" kern="1200" dirty="0" smtClean="0"/>
              <a:t>in a user-friendly format</a:t>
            </a:r>
            <a:r>
              <a:rPr lang="en-US" kern="1200" dirty="0" smtClean="0"/>
              <a:t>.   </a:t>
            </a:r>
          </a:p>
          <a:p>
            <a:endParaRPr lang="en-US" kern="1200" dirty="0" smtClean="0"/>
          </a:p>
          <a:p>
            <a:r>
              <a:rPr lang="en-US" kern="1200" dirty="0" smtClean="0"/>
              <a:t>***</a:t>
            </a:r>
          </a:p>
          <a:p>
            <a:endParaRPr lang="en-US" kern="1200" dirty="0" smtClean="0"/>
          </a:p>
          <a:p>
            <a:r>
              <a:rPr lang="en-US" kern="1200" dirty="0" smtClean="0"/>
              <a:t>After</a:t>
            </a:r>
            <a:r>
              <a:rPr lang="en-US" kern="1200" baseline="0" dirty="0" smtClean="0"/>
              <a:t> the study, the a</a:t>
            </a:r>
            <a:r>
              <a:rPr lang="en-US" kern="1200" dirty="0" smtClean="0"/>
              <a:t>cquired images are delivered electronically to the radiologist’s PACS worklist for interpretation.</a:t>
            </a:r>
          </a:p>
          <a:p>
            <a:endParaRPr lang="en-US" kern="1200" dirty="0" smtClean="0"/>
          </a:p>
          <a:p>
            <a:r>
              <a:rPr lang="en-US" kern="1200" dirty="0" smtClean="0"/>
              <a:t>This is the</a:t>
            </a:r>
            <a:r>
              <a:rPr lang="en-US" kern="1200" baseline="0" dirty="0" smtClean="0"/>
              <a:t> one piece of automation already in place from Imaging 2.0.</a:t>
            </a:r>
            <a:endParaRPr lang="en-US" kern="1200"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50</a:t>
            </a:fld>
            <a:endParaRPr lang="en-US" dirty="0"/>
          </a:p>
        </p:txBody>
      </p:sp>
    </p:spTree>
    <p:extLst>
      <p:ext uri="{BB962C8B-B14F-4D97-AF65-F5344CB8AC3E}">
        <p14:creationId xmlns:p14="http://schemas.microsoft.com/office/powerpoint/2010/main" val="3236965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Moving on, on the next step in the lifecycle is the</a:t>
            </a:r>
            <a:r>
              <a:rPr lang="en-US" baseline="0" dirty="0" smtClean="0"/>
              <a:t> </a:t>
            </a:r>
            <a:r>
              <a:rPr lang="en-US" dirty="0" smtClean="0"/>
              <a:t>interpretation of the study</a:t>
            </a:r>
            <a:r>
              <a:rPr lang="en-US" baseline="0" dirty="0" smtClean="0"/>
              <a:t> by the radiologist.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this step, we need decision support tools that assist the radiologist in interpreting the image and creating a highly actionable summary of that interpretation.</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starts by</a:t>
            </a:r>
            <a:r>
              <a:rPr lang="en-US" baseline="0" dirty="0" smtClean="0"/>
              <a:t> providing the radiologist with easy access to relevant patient data from the EHR, as well as the images and reports from prior studies.</a:t>
            </a:r>
            <a:endParaRPr lang="en-US"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dirty="0" smtClean="0"/>
              <a:t>It can also help the radiologist if their</a:t>
            </a:r>
            <a:r>
              <a:rPr lang="en-US" kern="1200" baseline="0" dirty="0" smtClean="0"/>
              <a:t> system integrates a </a:t>
            </a:r>
            <a:r>
              <a:rPr lang="en-US" kern="1200" dirty="0" smtClean="0"/>
              <a:t>library of de-identified comparison studies.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200" baseline="0" dirty="0" smtClean="0"/>
              <a:t>These kinds of tools </a:t>
            </a:r>
            <a:r>
              <a:rPr lang="en-US" baseline="0" dirty="0" smtClean="0"/>
              <a:t>can even be integrated into a PACS system, so that the radiologist automatically sees the images on his or her screen.</a:t>
            </a:r>
            <a:endParaRPr lang="en-US" dirty="0" smtClean="0"/>
          </a:p>
          <a:p>
            <a:pPr marL="171450" indent="-171450">
              <a:buFont typeface="Arial" panose="020B0604020202020204" pitchFamily="34" charset="0"/>
              <a:buChar char="•"/>
            </a:pPr>
            <a:endParaRPr lang="en-US" kern="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51</a:t>
            </a:fld>
            <a:endParaRPr lang="en-US" dirty="0"/>
          </a:p>
        </p:txBody>
      </p:sp>
    </p:spTree>
    <p:extLst>
      <p:ext uri="{BB962C8B-B14F-4D97-AF65-F5344CB8AC3E}">
        <p14:creationId xmlns:p14="http://schemas.microsoft.com/office/powerpoint/2010/main" val="195840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t>Once the radiologist</a:t>
            </a:r>
            <a:r>
              <a:rPr lang="en-US" kern="1200" baseline="0" dirty="0" smtClean="0"/>
              <a:t> begins their write-up, their systems should help them create a very different kind of report than the text-heavy report that we get today.</a:t>
            </a:r>
          </a:p>
          <a:p>
            <a:endParaRPr lang="en-US" kern="1200" baseline="0" dirty="0" smtClean="0"/>
          </a:p>
          <a:p>
            <a:r>
              <a:rPr lang="en-US" kern="1200" baseline="0" dirty="0" smtClean="0"/>
              <a:t>The reports they create should be much more user-friendly to the referring physicians and patients.  And the reports should have a bigger emphasis on being actionable as opposed to being summaries.</a:t>
            </a:r>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52</a:t>
            </a:fld>
            <a:endParaRPr lang="en-US" dirty="0"/>
          </a:p>
        </p:txBody>
      </p:sp>
    </p:spTree>
    <p:extLst>
      <p:ext uri="{BB962C8B-B14F-4D97-AF65-F5344CB8AC3E}">
        <p14:creationId xmlns:p14="http://schemas.microsoft.com/office/powerpoint/2010/main" val="195840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t>If</a:t>
            </a:r>
            <a:r>
              <a:rPr lang="en-US" kern="1200" baseline="0" dirty="0" smtClean="0"/>
              <a:t> a picture is worth a thousand words, then a well annotated medical image is worth ten thousand words.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t>The radiologist should be able to select the most instructive</a:t>
            </a:r>
            <a:r>
              <a:rPr lang="en-US" kern="1200" baseline="0" dirty="0" smtClean="0"/>
              <a:t> </a:t>
            </a:r>
            <a:r>
              <a:rPr lang="en-US" kern="1200" dirty="0" smtClean="0"/>
              <a:t>images from the study</a:t>
            </a:r>
            <a:r>
              <a:rPr lang="en-US" kern="1200" baseline="0" dirty="0" smtClean="0"/>
              <a:t>, annotate the actual images and then embed these annotated images directly into the report</a:t>
            </a:r>
            <a:r>
              <a:rPr lang="en-US" kern="120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smtClean="0"/>
              <a:t>That said, </a:t>
            </a:r>
            <a:r>
              <a:rPr lang="en-US" kern="1200" baseline="0" dirty="0" smtClean="0"/>
              <a:t>t</a:t>
            </a:r>
            <a:r>
              <a:rPr lang="en-US" kern="1200" dirty="0" smtClean="0"/>
              <a:t>he referring physicians should still be able to access the full set of study images if they want more detail.</a:t>
            </a:r>
            <a:endParaRPr lang="en-US"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53</a:t>
            </a:fld>
            <a:endParaRPr lang="en-US" dirty="0"/>
          </a:p>
        </p:txBody>
      </p:sp>
    </p:spTree>
    <p:extLst>
      <p:ext uri="{BB962C8B-B14F-4D97-AF65-F5344CB8AC3E}">
        <p14:creationId xmlns:p14="http://schemas.microsoft.com/office/powerpoint/2010/main" val="4210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My other disclosures are…. &lt;If you have any.&gt;  </a:t>
            </a:r>
          </a:p>
          <a:p>
            <a:r>
              <a:rPr lang="en-US" baseline="0" dirty="0" smtClean="0"/>
              <a:t>OR</a:t>
            </a:r>
          </a:p>
          <a:p>
            <a:r>
              <a:rPr lang="en-US" baseline="0" dirty="0" smtClean="0"/>
              <a:t>I have no disclosures to make today.</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9</a:t>
            </a:fld>
            <a:endParaRPr lang="en-US" dirty="0"/>
          </a:p>
        </p:txBody>
      </p:sp>
    </p:spTree>
    <p:extLst>
      <p:ext uri="{BB962C8B-B14F-4D97-AF65-F5344CB8AC3E}">
        <p14:creationId xmlns:p14="http://schemas.microsoft.com/office/powerpoint/2010/main" val="1552096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In addition, there are exciting developments underway today that are designed to make reports more</a:t>
            </a:r>
            <a:r>
              <a:rPr lang="en-US" b="0" baseline="0" dirty="0" smtClean="0"/>
              <a:t> a</a:t>
            </a:r>
            <a:r>
              <a:rPr lang="en-US" b="0" dirty="0" smtClean="0"/>
              <a:t>ctionable</a:t>
            </a:r>
            <a:r>
              <a:rPr lang="en-US" b="0" baseline="0" dirty="0" smtClean="0"/>
              <a:t> when they are received by the referring physicians</a:t>
            </a:r>
          </a:p>
          <a:p>
            <a:pPr marL="171450" indent="-171450">
              <a:buFont typeface="Arial"/>
              <a:buChar char="•"/>
            </a:pPr>
            <a:r>
              <a:rPr lang="en-US" b="0" baseline="0" dirty="0" smtClean="0"/>
              <a:t>When the radiologist generates their report in the dictation system, in addition to the report text, the software creates a structured data representation of the recommendation. </a:t>
            </a:r>
          </a:p>
          <a:p>
            <a:pPr marL="171450" indent="-171450">
              <a:buFont typeface="Arial"/>
              <a:buChar char="•"/>
            </a:pPr>
            <a:r>
              <a:rPr lang="en-US" b="0" baseline="0" dirty="0" smtClean="0"/>
              <a:t>Reporting system vendors and EHR vendors are currently working on implementing this interchange.</a:t>
            </a:r>
          </a:p>
          <a:p>
            <a:pPr marL="171450" indent="-171450">
              <a:buFont typeface="Arial"/>
              <a:buChar char="•"/>
            </a:pPr>
            <a:endParaRPr lang="en-US" b="0" baseline="0" dirty="0" smtClean="0"/>
          </a:p>
          <a:p>
            <a:pPr marL="171450" indent="-171450">
              <a:buFont typeface="Arial"/>
              <a:buChar char="•"/>
            </a:pPr>
            <a:r>
              <a:rPr lang="en-US" b="0" baseline="0" dirty="0" smtClean="0"/>
              <a:t>Once this report lands back in the EHR, it pops up in the referring physician’s worklist.</a:t>
            </a:r>
          </a:p>
          <a:p>
            <a:pPr marL="171450" indent="-171450">
              <a:buFont typeface="Arial"/>
              <a:buChar char="•"/>
            </a:pPr>
            <a:endParaRPr lang="en-US" b="0" kern="1200" baseline="0" dirty="0" smtClean="0"/>
          </a:p>
          <a:p>
            <a:pPr marL="171450" indent="-171450">
              <a:buFont typeface="Arial"/>
              <a:buChar char="•"/>
            </a:pPr>
            <a:r>
              <a:rPr lang="en-US" kern="1200" dirty="0" smtClean="0"/>
              <a:t>Since this report is structured data instead of written paragraphs, it can also be fed into a rules engine which causes</a:t>
            </a:r>
            <a:r>
              <a:rPr lang="en-US" kern="1200" baseline="0" dirty="0" smtClean="0"/>
              <a:t> the EHR to </a:t>
            </a:r>
            <a:r>
              <a:rPr lang="en-US" kern="1200" dirty="0" smtClean="0"/>
              <a:t>trigger appropriate follow-ups such as immediate action for critical incidental findings or future reminders for less critical findings.</a:t>
            </a:r>
          </a:p>
          <a:p>
            <a:pPr marL="171450" indent="-171450">
              <a:buFont typeface="Arial"/>
              <a:buChar char="•"/>
            </a:pPr>
            <a:endParaRPr lang="en-US" b="0" kern="1200" baseline="0" dirty="0" smtClean="0"/>
          </a:p>
          <a:p>
            <a:pPr marL="0" indent="0">
              <a:buFont typeface="Arial"/>
              <a:buNone/>
            </a:pPr>
            <a:endParaRPr lang="en-US" b="0" baseline="0" dirty="0" smtClean="0"/>
          </a:p>
          <a:p>
            <a:pPr marL="171450" indent="-171450">
              <a:buFont typeface="Arial"/>
              <a:buChar char="•"/>
            </a:pPr>
            <a:r>
              <a:rPr lang="en-US" b="0" baseline="0" dirty="0" smtClean="0"/>
              <a:t>When the referring physician reviews the report, he or she is presented with the option for specific follow-up actions.  </a:t>
            </a:r>
          </a:p>
          <a:p>
            <a:pPr marL="171450" indent="-171450">
              <a:buFont typeface="Arial"/>
              <a:buChar char="•"/>
            </a:pPr>
            <a:endParaRPr lang="en-US" b="0" baseline="0" dirty="0" smtClean="0"/>
          </a:p>
          <a:p>
            <a:pPr marL="171450" indent="-171450">
              <a:buFont typeface="Arial"/>
              <a:buChar char="•"/>
            </a:pPr>
            <a:r>
              <a:rPr lang="en-US" b="0" baseline="0" dirty="0" smtClean="0"/>
              <a:t>Let me give you one example related to a Chest CT:</a:t>
            </a:r>
          </a:p>
          <a:p>
            <a:pPr marL="628650" lvl="1" indent="-171450">
              <a:buFont typeface="Arial"/>
              <a:buChar char="•"/>
            </a:pPr>
            <a:endParaRPr lang="en-US" b="1" baseline="0" dirty="0" smtClean="0"/>
          </a:p>
          <a:p>
            <a:pPr marL="628650" lvl="1" indent="-171450">
              <a:buFont typeface="Arial"/>
              <a:buChar char="•"/>
            </a:pPr>
            <a:r>
              <a:rPr lang="en-US" b="1" baseline="0" dirty="0" smtClean="0"/>
              <a:t>After reading the report, the referring physician can order the follow-up exam recommended by the radiologist:</a:t>
            </a:r>
            <a:r>
              <a:rPr lang="en-US" b="0" baseline="0" dirty="0" smtClean="0"/>
              <a:t> This choice brings up the quick-order dialog box you see listed here as window #2.  This lets the physician order (and maybe even schedule) the appropriate exam. The exam, time, and indication can be pre-filled and the physician can request to be alerted if the exam has not been completed by a specified date.</a:t>
            </a:r>
          </a:p>
          <a:p>
            <a:pPr marL="628650" lvl="1" indent="-171450">
              <a:buFont typeface="Arial"/>
              <a:buChar char="•"/>
            </a:pPr>
            <a:endParaRPr lang="en-US" b="1" baseline="0" dirty="0" smtClean="0"/>
          </a:p>
          <a:p>
            <a:pPr marL="628650" lvl="1" indent="-171450">
              <a:buFont typeface="Arial"/>
              <a:buChar char="•"/>
            </a:pPr>
            <a:r>
              <a:rPr lang="en-US" b="1" baseline="0" dirty="0" smtClean="0"/>
              <a:t>The referring physician can indicate that the recommended exam will </a:t>
            </a:r>
            <a:r>
              <a:rPr lang="en-US" b="1" i="1" baseline="0" dirty="0" smtClean="0"/>
              <a:t>Not</a:t>
            </a:r>
            <a:r>
              <a:rPr lang="en-US" b="1" baseline="0" dirty="0" smtClean="0"/>
              <a:t> Be Ordered: </a:t>
            </a:r>
            <a:r>
              <a:rPr lang="en-US" b="0" baseline="0" dirty="0" smtClean="0"/>
              <a:t>The provider is given a place to document why the exam is will not be ordered.  And this imaging report is marked as completed.</a:t>
            </a:r>
          </a:p>
          <a:p>
            <a:pPr marL="628650" lvl="1" indent="-171450">
              <a:buFont typeface="Arial"/>
              <a:buChar char="•"/>
            </a:pPr>
            <a:endParaRPr lang="en-US" b="1" baseline="0" dirty="0" smtClean="0"/>
          </a:p>
          <a:p>
            <a:pPr marL="628650" lvl="1" indent="-171450">
              <a:buFont typeface="Arial"/>
              <a:buChar char="•"/>
            </a:pPr>
            <a:r>
              <a:rPr lang="en-US" b="1" baseline="0" dirty="0" smtClean="0"/>
              <a:t>The referring physician can defer making a decision and specific a future date when he or she can be prompted again to make a decision.</a:t>
            </a:r>
            <a:endParaRPr lang="en-US" b="0" baseline="0" dirty="0" smtClean="0"/>
          </a:p>
          <a:p>
            <a:pPr marL="628650" lvl="1" indent="-171450">
              <a:buFont typeface="Arial"/>
              <a:buChar char="•"/>
            </a:pPr>
            <a:endParaRPr lang="en-US" b="1" baseline="0" dirty="0" smtClean="0"/>
          </a:p>
          <a:p>
            <a:pPr marL="0" lvl="0" indent="0">
              <a:buFont typeface="Arial"/>
              <a:buNone/>
            </a:pPr>
            <a:r>
              <a:rPr lang="en-US" b="0" baseline="0" dirty="0" smtClean="0"/>
              <a:t>So what we’re doing here is creating a more intelligent link between the PACS and EHR that allows the EHR to make more intelligent use of the data in the radiologist’s report.</a:t>
            </a:r>
          </a:p>
        </p:txBody>
      </p:sp>
      <p:sp>
        <p:nvSpPr>
          <p:cNvPr id="4" name="Slide Number Placeholder 3"/>
          <p:cNvSpPr>
            <a:spLocks noGrp="1"/>
          </p:cNvSpPr>
          <p:nvPr>
            <p:ph type="sldNum" sz="quarter" idx="10"/>
          </p:nvPr>
        </p:nvSpPr>
        <p:spPr/>
        <p:txBody>
          <a:bodyPr/>
          <a:lstStyle/>
          <a:p>
            <a:fld id="{91D92DAC-3421-EE4E-8BCB-9297A17C32FC}" type="slidenum">
              <a:rPr lang="en-US" smtClean="0"/>
              <a:t>54</a:t>
            </a:fld>
            <a:endParaRPr lang="en-US" dirty="0"/>
          </a:p>
        </p:txBody>
      </p:sp>
    </p:spTree>
    <p:extLst>
      <p:ext uri="{BB962C8B-B14F-4D97-AF65-F5344CB8AC3E}">
        <p14:creationId xmlns:p14="http://schemas.microsoft.com/office/powerpoint/2010/main" val="262086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great case study for radiologist</a:t>
            </a:r>
            <a:r>
              <a:rPr lang="en-US" baseline="0" dirty="0" smtClean="0"/>
              <a:t> decision support and</a:t>
            </a:r>
            <a:r>
              <a:rPr lang="en-US" dirty="0" smtClean="0"/>
              <a:t> results</a:t>
            </a:r>
            <a:r>
              <a:rPr lang="en-US" baseline="0" dirty="0" smtClean="0"/>
              <a:t> delivery </a:t>
            </a:r>
            <a:r>
              <a:rPr lang="en-US" dirty="0" smtClean="0"/>
              <a:t>is HealthInfoNet</a:t>
            </a:r>
            <a:r>
              <a:rPr lang="en-US" baseline="0" dirty="0" smtClean="0"/>
              <a:t> in Maine.  </a:t>
            </a:r>
          </a:p>
          <a:p>
            <a:endParaRPr lang="en-US" baseline="0" dirty="0" smtClean="0"/>
          </a:p>
          <a:p>
            <a:r>
              <a:rPr lang="en-US" baseline="0" dirty="0" smtClean="0"/>
              <a:t>This is the first statewide health information exchange that’s turning on image sharing across virtually all of the major providers in the state.  They have completed a successful pilot and are now working towards a </a:t>
            </a:r>
            <a:r>
              <a:rPr lang="en-US" baseline="0" smtClean="0"/>
              <a:t>broader rollout.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55</a:t>
            </a:fld>
            <a:endParaRPr lang="en-US" dirty="0"/>
          </a:p>
        </p:txBody>
      </p:sp>
    </p:spTree>
    <p:extLst>
      <p:ext uri="{BB962C8B-B14F-4D97-AF65-F5344CB8AC3E}">
        <p14:creationId xmlns:p14="http://schemas.microsoft.com/office/powerpoint/2010/main" val="1973098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t>After the report</a:t>
            </a:r>
            <a:r>
              <a:rPr lang="en-US" kern="1200" baseline="0" dirty="0" smtClean="0"/>
              <a:t> is delivered, t</a:t>
            </a:r>
            <a:r>
              <a:rPr lang="en-US" kern="1200" dirty="0" smtClean="0"/>
              <a:t>he radiologist is available for consultation to the referring physician </a:t>
            </a:r>
            <a:r>
              <a:rPr lang="en-US" i="1" kern="1200" dirty="0" smtClean="0"/>
              <a:t>and</a:t>
            </a:r>
            <a:r>
              <a:rPr lang="en-US" kern="1200" dirty="0" smtClean="0"/>
              <a:t> the patient.  </a:t>
            </a:r>
          </a:p>
          <a:p>
            <a:endParaRPr lang="en-US" kern="1200" dirty="0" smtClean="0"/>
          </a:p>
          <a:p>
            <a:r>
              <a:rPr lang="en-US" kern="1200" dirty="0" smtClean="0"/>
              <a:t>Consultations</a:t>
            </a:r>
            <a:r>
              <a:rPr lang="en-US" kern="1200" baseline="0" dirty="0" smtClean="0"/>
              <a:t> are</a:t>
            </a:r>
            <a:r>
              <a:rPr lang="en-US" kern="1200" dirty="0" smtClean="0"/>
              <a:t> reserved for cases where there are follow-up questions or when the patient needs help</a:t>
            </a:r>
            <a:r>
              <a:rPr lang="en-US" kern="1200" baseline="0" dirty="0" smtClean="0"/>
              <a:t> understanding the report’s</a:t>
            </a:r>
            <a:r>
              <a:rPr lang="en-US" kern="1200" dirty="0" smtClean="0"/>
              <a:t> implications for  treatment.   </a:t>
            </a:r>
          </a:p>
          <a:p>
            <a:endParaRPr lang="en-US" kern="1200" dirty="0" smtClean="0"/>
          </a:p>
          <a:p>
            <a:r>
              <a:rPr lang="en-US" kern="1200" dirty="0" smtClean="0"/>
              <a:t>This communication can be through electronic messaging or a face-to-face</a:t>
            </a:r>
            <a:r>
              <a:rPr lang="en-US" kern="1200" baseline="0" dirty="0" smtClean="0"/>
              <a:t> </a:t>
            </a:r>
            <a:r>
              <a:rPr lang="en-US" kern="1200" dirty="0" smtClean="0"/>
              <a:t>consult or using</a:t>
            </a:r>
            <a:r>
              <a:rPr lang="en-US" kern="1200" baseline="0" dirty="0" smtClean="0"/>
              <a:t> </a:t>
            </a:r>
            <a:r>
              <a:rPr lang="en-US" kern="1200" dirty="0" smtClean="0"/>
              <a:t>conferencing technologies.</a:t>
            </a:r>
            <a:endParaRPr lang="en-US" dirty="0" smtClean="0"/>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Since radiologists</a:t>
            </a:r>
            <a:r>
              <a:rPr lang="en-US" sz="1200" b="0" i="0" kern="1200" baseline="0" dirty="0" smtClean="0">
                <a:solidFill>
                  <a:schemeClr val="tx1"/>
                </a:solidFill>
                <a:effectLst/>
                <a:latin typeface="+mn-lt"/>
                <a:ea typeface="+mn-ea"/>
                <a:cs typeface="+mn-cs"/>
              </a:rPr>
              <a:t> are now being asked to be available to both referring physicians and patients, new programs are emerging that are training radiologists on the art of patient communication.  </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For example, there’s now a one-day simulation program that trains radiologists in three key areas of communication:</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Sharing bad news,</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Communicating about medical errors, and</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Communicating</a:t>
            </a:r>
            <a:r>
              <a:rPr lang="en-US" sz="1200" b="0" i="0" kern="1200" baseline="0" dirty="0" smtClean="0">
                <a:solidFill>
                  <a:schemeClr val="tx1"/>
                </a:solidFill>
                <a:effectLst/>
                <a:latin typeface="+mn-lt"/>
                <a:ea typeface="+mn-ea"/>
                <a:cs typeface="+mn-cs"/>
              </a:rPr>
              <a:t> about r</a:t>
            </a:r>
            <a:r>
              <a:rPr lang="en-US" sz="1200" b="0" i="0" kern="1200" dirty="0" smtClean="0">
                <a:solidFill>
                  <a:schemeClr val="tx1"/>
                </a:solidFill>
                <a:effectLst/>
                <a:latin typeface="+mn-lt"/>
                <a:ea typeface="+mn-ea"/>
                <a:cs typeface="+mn-cs"/>
              </a:rPr>
              <a:t>adiation risks.</a:t>
            </a:r>
          </a:p>
          <a:p>
            <a:pPr marL="171450"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dirty="0" smtClean="0">
                <a:solidFill>
                  <a:schemeClr val="tx1"/>
                </a:solidFill>
                <a:effectLst/>
                <a:latin typeface="+mn-lt"/>
                <a:ea typeface="+mn-ea"/>
                <a:cs typeface="+mn-cs"/>
              </a:rPr>
              <a:t>This picture is a promotional flier targeted at</a:t>
            </a:r>
            <a:r>
              <a:rPr lang="en-US" sz="1200" b="0" i="0" kern="1200" baseline="0" dirty="0" smtClean="0">
                <a:solidFill>
                  <a:schemeClr val="tx1"/>
                </a:solidFill>
                <a:effectLst/>
                <a:latin typeface="+mn-lt"/>
                <a:ea typeface="+mn-ea"/>
                <a:cs typeface="+mn-cs"/>
              </a:rPr>
              <a:t> patients of Northwest Radiology Associates, which is a private practice that serves Northwest Community Hospital in suburban Chicago.  </a:t>
            </a:r>
          </a:p>
          <a:p>
            <a:pPr marL="0" indent="0" fontAlgn="base">
              <a:buFont typeface="Arial" panose="020B0604020202020204" pitchFamily="34" charset="0"/>
              <a:buNone/>
            </a:pPr>
            <a:endParaRPr lang="en-US" sz="1200" b="0" i="0" kern="1200" baseline="0" dirty="0" smtClean="0">
              <a:solidFill>
                <a:schemeClr val="tx1"/>
              </a:solidFill>
              <a:effectLst/>
              <a:latin typeface="+mn-lt"/>
              <a:ea typeface="+mn-ea"/>
              <a:cs typeface="+mn-cs"/>
            </a:endParaRPr>
          </a:p>
          <a:p>
            <a:pPr marL="0" indent="0" fontAlgn="base">
              <a:buFont typeface="Arial" panose="020B0604020202020204" pitchFamily="34" charset="0"/>
              <a:buNone/>
            </a:pPr>
            <a:r>
              <a:rPr lang="en-US" sz="1200" b="0" i="0" kern="1200" baseline="0" dirty="0" smtClean="0">
                <a:solidFill>
                  <a:schemeClr val="tx1"/>
                </a:solidFill>
                <a:effectLst/>
                <a:latin typeface="+mn-lt"/>
                <a:ea typeface="+mn-ea"/>
                <a:cs typeface="+mn-cs"/>
              </a:rPr>
              <a:t>This is a program they are piloting that allows patients to meet face-to-face with their radiologist to discuss their results and help them better understand their findings.</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D92DAC-3421-EE4E-8BCB-9297A17C32FC}" type="slidenum">
              <a:rPr lang="en-US" smtClean="0"/>
              <a:t>56</a:t>
            </a:fld>
            <a:endParaRPr lang="en-US" dirty="0"/>
          </a:p>
        </p:txBody>
      </p:sp>
    </p:spTree>
    <p:extLst>
      <p:ext uri="{BB962C8B-B14F-4D97-AF65-F5344CB8AC3E}">
        <p14:creationId xmlns:p14="http://schemas.microsoft.com/office/powerpoint/2010/main" val="1756138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smtClean="0"/>
              <a:t>NOTE TO PRESENTER:  This slide is</a:t>
            </a:r>
            <a:r>
              <a:rPr lang="en-US" kern="1200" baseline="0" dirty="0" smtClean="0"/>
              <a:t> an excellent place to highlight any specific programs where you and your practice already participate such as Accreditation or the Dose Index Registry.</a:t>
            </a:r>
          </a:p>
          <a:p>
            <a:endParaRPr lang="en-US" kern="1200" baseline="0" dirty="0" smtClean="0"/>
          </a:p>
          <a:p>
            <a:r>
              <a:rPr lang="en-US" kern="1200" baseline="0" dirty="0" smtClean="0"/>
              <a:t>***</a:t>
            </a:r>
          </a:p>
          <a:p>
            <a:endParaRPr lang="en-US" kern="1200" baseline="0" dirty="0" smtClean="0"/>
          </a:p>
          <a:p>
            <a:r>
              <a:rPr lang="en-US" kern="1200" dirty="0" smtClean="0"/>
              <a:t>So now let’s talk about business processes which are not </a:t>
            </a:r>
            <a:r>
              <a:rPr lang="en-US" i="1" kern="1200" dirty="0" smtClean="0"/>
              <a:t>directly</a:t>
            </a:r>
            <a:r>
              <a:rPr lang="en-US" kern="1200" dirty="0" smtClean="0"/>
              <a:t> part of the patient care but help improve the long-term quality of care.   </a:t>
            </a:r>
          </a:p>
          <a:p>
            <a:endParaRPr lang="en-US" kern="1200" dirty="0" smtClean="0"/>
          </a:p>
          <a:p>
            <a:pPr marL="0" indent="0">
              <a:buFont typeface="Arial" panose="020B0604020202020204" pitchFamily="34" charset="0"/>
              <a:buNone/>
            </a:pPr>
            <a:r>
              <a:rPr lang="en-US" kern="1200" dirty="0" smtClean="0"/>
              <a:t>This</a:t>
            </a:r>
            <a:r>
              <a:rPr lang="en-US" kern="1200" baseline="0" dirty="0" smtClean="0"/>
              <a:t> includes things like </a:t>
            </a:r>
            <a:r>
              <a:rPr lang="en-US" kern="1200" dirty="0" smtClean="0"/>
              <a:t>Imaging Facility accreditation and Board Certifications</a:t>
            </a:r>
            <a:r>
              <a:rPr lang="en-US" kern="1200" baseline="0" dirty="0" smtClean="0"/>
              <a:t> that require radiologists and their facilities to keep up with the latest imaging knowledge and best practices.</a:t>
            </a:r>
          </a:p>
          <a:p>
            <a:pPr marL="171450" indent="-171450">
              <a:buFont typeface="Arial" panose="020B0604020202020204" pitchFamily="34" charset="0"/>
              <a:buChar char="•"/>
            </a:pPr>
            <a:endParaRPr lang="en-US" kern="1200" baseline="0" dirty="0" smtClean="0"/>
          </a:p>
          <a:p>
            <a:pPr marL="0" indent="0">
              <a:buFont typeface="Arial" panose="020B0604020202020204" pitchFamily="34" charset="0"/>
              <a:buNone/>
            </a:pPr>
            <a:r>
              <a:rPr lang="en-US" kern="1200" dirty="0" smtClean="0"/>
              <a:t>We can also use our</a:t>
            </a:r>
            <a:r>
              <a:rPr lang="en-US" kern="1200" baseline="0" dirty="0" smtClean="0"/>
              <a:t> new IT </a:t>
            </a:r>
            <a:r>
              <a:rPr lang="en-US" kern="1200" dirty="0" smtClean="0"/>
              <a:t>tools to help contribute new data to our clinical archives and teaching files, keeping</a:t>
            </a:r>
            <a:r>
              <a:rPr lang="en-US" kern="1200" baseline="0" dirty="0" smtClean="0"/>
              <a:t> them current and making them more robust.  That in turn will make it easier to do wide-scale integration of this reference data into clinical decision support.</a:t>
            </a:r>
            <a:endParaRPr lang="en-US" kern="1200" dirty="0" smtClean="0"/>
          </a:p>
          <a:p>
            <a:pPr marL="0" indent="0">
              <a:buFont typeface="Arial" panose="020B0604020202020204" pitchFamily="34" charset="0"/>
              <a:buNone/>
            </a:pPr>
            <a:endParaRPr lang="en-US" kern="1200" dirty="0" smtClean="0"/>
          </a:p>
          <a:p>
            <a:pPr marL="0" indent="0">
              <a:buFont typeface="Arial" panose="020B0604020202020204" pitchFamily="34" charset="0"/>
              <a:buNone/>
            </a:pPr>
            <a:r>
              <a:rPr lang="en-US" kern="1200" dirty="0" smtClean="0"/>
              <a:t>Data Registries are another big</a:t>
            </a:r>
            <a:r>
              <a:rPr lang="en-US" kern="1200" baseline="0" dirty="0" smtClean="0"/>
              <a:t> part of this story.</a:t>
            </a:r>
          </a:p>
          <a:p>
            <a:pPr marL="171450" indent="-171450">
              <a:buFont typeface="Arial" panose="020B0604020202020204" pitchFamily="34" charset="0"/>
              <a:buChar char="•"/>
            </a:pPr>
            <a:r>
              <a:rPr lang="en-US" kern="1200" dirty="0" smtClean="0"/>
              <a:t>These registries can support Population Health,</a:t>
            </a:r>
            <a:r>
              <a:rPr lang="en-US" kern="1200" baseline="0" dirty="0" smtClean="0"/>
              <a:t> </a:t>
            </a:r>
            <a:r>
              <a:rPr lang="en-US" kern="1200" dirty="0" smtClean="0"/>
              <a:t>Quality Improvement and Research activities.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Starting</a:t>
            </a:r>
            <a:r>
              <a:rPr lang="en-US" sz="1200" b="0" i="0" kern="1200" baseline="0" dirty="0" smtClean="0">
                <a:solidFill>
                  <a:schemeClr val="tx1"/>
                </a:solidFill>
                <a:effectLst/>
                <a:latin typeface="+mn-lt"/>
                <a:ea typeface="+mn-ea"/>
                <a:cs typeface="+mn-cs"/>
              </a:rPr>
              <a:t> in the 2014 program year, we are also excited to share that the </a:t>
            </a:r>
            <a:r>
              <a:rPr lang="en-US" sz="1200" b="0" i="0" kern="1200" dirty="0" smtClean="0">
                <a:solidFill>
                  <a:schemeClr val="tx1"/>
                </a:solidFill>
                <a:effectLst/>
                <a:latin typeface="+mn-lt"/>
                <a:ea typeface="+mn-ea"/>
                <a:cs typeface="+mn-cs"/>
              </a:rPr>
              <a:t>ACR National Radiology Data Registry (NRDR™) is approved as a Qualified Clinical Data Registry (QCDR) for the CMS Physician Quality Reporting System (PQRS).  This means that by</a:t>
            </a:r>
            <a:r>
              <a:rPr lang="en-US" sz="1200" b="0" i="0" kern="1200" baseline="0" dirty="0" smtClean="0">
                <a:solidFill>
                  <a:schemeClr val="tx1"/>
                </a:solidFill>
                <a:effectLst/>
                <a:latin typeface="+mn-lt"/>
                <a:ea typeface="+mn-ea"/>
                <a:cs typeface="+mn-cs"/>
              </a:rPr>
              <a:t> participating in these registries, your practices will also be able to fulfill their PQRS </a:t>
            </a:r>
            <a:r>
              <a:rPr lang="en-US" sz="1200" b="0" i="0" kern="1200" dirty="0" smtClean="0">
                <a:solidFill>
                  <a:schemeClr val="tx1"/>
                </a:solidFill>
                <a:effectLst/>
                <a:latin typeface="+mn-lt"/>
                <a:ea typeface="+mn-ea"/>
                <a:cs typeface="+mn-cs"/>
              </a:rPr>
              <a:t>quality reporting requirements and be eligible</a:t>
            </a:r>
            <a:r>
              <a:rPr lang="en-US" sz="1200" b="0" i="0" kern="1200" baseline="0" dirty="0" smtClean="0">
                <a:solidFill>
                  <a:schemeClr val="tx1"/>
                </a:solidFill>
                <a:effectLst/>
                <a:latin typeface="+mn-lt"/>
                <a:ea typeface="+mn-ea"/>
                <a:cs typeface="+mn-cs"/>
              </a:rPr>
              <a:t> for the related payments</a:t>
            </a:r>
            <a:r>
              <a:rPr lang="en-US" sz="1200" b="0" i="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kern="1200" dirty="0" smtClean="0"/>
              <a:t>One of the exciting things about this is that </a:t>
            </a:r>
            <a:r>
              <a:rPr lang="en-US" kern="1200" baseline="0" dirty="0" smtClean="0"/>
              <a:t>these</a:t>
            </a:r>
            <a:r>
              <a:rPr lang="en-US" kern="1200" dirty="0" smtClean="0"/>
              <a:t> registries can integrate imaging data with </a:t>
            </a:r>
            <a:r>
              <a:rPr lang="en-US" i="1" kern="1200" dirty="0" smtClean="0"/>
              <a:t>non-imaging data </a:t>
            </a:r>
            <a:r>
              <a:rPr lang="en-US" kern="1200" dirty="0" smtClean="0"/>
              <a:t>to understand the impact of imaging </a:t>
            </a:r>
            <a:r>
              <a:rPr lang="en-US" i="1" kern="1200" dirty="0" smtClean="0"/>
              <a:t>within</a:t>
            </a:r>
            <a:r>
              <a:rPr lang="en-US" kern="1200" dirty="0" smtClean="0"/>
              <a:t> the broader healthcare delivery process.</a:t>
            </a:r>
          </a:p>
          <a:p>
            <a:pPr marL="0" lvl="0" indent="0">
              <a:buFont typeface="Arial" panose="020B0604020202020204" pitchFamily="34" charset="0"/>
              <a:buNone/>
            </a:pPr>
            <a:endParaRPr lang="en-US" kern="1200" dirty="0" smtClean="0"/>
          </a:p>
          <a:p>
            <a:r>
              <a:rPr lang="en-US" kern="1200" dirty="0" smtClean="0"/>
              <a:t>Over the long-term, these data can accelerate the creation</a:t>
            </a:r>
            <a:r>
              <a:rPr lang="en-US" kern="1200" baseline="0" dirty="0" smtClean="0"/>
              <a:t> of</a:t>
            </a:r>
            <a:r>
              <a:rPr lang="en-US" kern="1200" dirty="0" smtClean="0"/>
              <a:t> new medical evidence.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dirty="0" smtClean="0"/>
              <a:t>*</a:t>
            </a:r>
            <a:r>
              <a:rPr lang="en-US" kern="1200" baseline="0" dirty="0" smtClean="0"/>
              <a:t> These tools can </a:t>
            </a:r>
            <a:r>
              <a:rPr lang="en-US" kern="1200" dirty="0" smtClean="0"/>
              <a:t>facilitate</a:t>
            </a:r>
            <a:r>
              <a:rPr lang="en-US" kern="1200" baseline="0" dirty="0" smtClean="0"/>
              <a:t> participation in </a:t>
            </a:r>
            <a:r>
              <a:rPr lang="en-US" kern="1200" dirty="0" smtClean="0"/>
              <a:t>Clinical Trials and</a:t>
            </a:r>
            <a:r>
              <a:rPr lang="en-US" kern="1200" baseline="0" dirty="0" smtClean="0"/>
              <a:t> Translational Research.</a:t>
            </a:r>
          </a:p>
          <a:p>
            <a:pPr marL="0" indent="0">
              <a:buFont typeface="Arial" charset="0"/>
              <a:buNone/>
            </a:pPr>
            <a:r>
              <a:rPr lang="en-US" kern="1200" baseline="0" dirty="0" smtClean="0"/>
              <a:t>* To give another example, all physician interactions with the ACRSelect product are captured</a:t>
            </a:r>
            <a:r>
              <a:rPr lang="en-US" kern="1200" dirty="0" smtClean="0"/>
              <a:t>.  </a:t>
            </a:r>
          </a:p>
          <a:p>
            <a:pPr marL="171450" indent="-171450">
              <a:buFont typeface="Arial" charset="0"/>
              <a:buChar char="•"/>
            </a:pPr>
            <a:r>
              <a:rPr lang="en-US" kern="1200" dirty="0" smtClean="0"/>
              <a:t>So</a:t>
            </a:r>
            <a:r>
              <a:rPr lang="en-US" kern="1200" baseline="0" dirty="0" smtClean="0"/>
              <a:t> n</a:t>
            </a:r>
            <a:r>
              <a:rPr lang="en-US" kern="1200" dirty="0" smtClean="0"/>
              <a:t>ow</a:t>
            </a:r>
            <a:r>
              <a:rPr lang="en-US" kern="1200" baseline="0" dirty="0" smtClean="0"/>
              <a:t> we can g</a:t>
            </a:r>
            <a:r>
              <a:rPr lang="en-US" kern="1200" dirty="0" smtClean="0"/>
              <a:t>et a handle on the situations where the Appropriateness Criteria do not provide clear guidance and there’s a clear</a:t>
            </a:r>
            <a:r>
              <a:rPr lang="en-US" kern="1200" baseline="0" dirty="0" smtClean="0"/>
              <a:t> gap in the evidence that needs to be filled.  </a:t>
            </a:r>
          </a:p>
          <a:p>
            <a:pPr marL="171450" indent="-171450">
              <a:buFont typeface="Arial" charset="0"/>
              <a:buChar char="•"/>
            </a:pPr>
            <a:r>
              <a:rPr lang="en-US" kern="1200" baseline="0" dirty="0" smtClean="0"/>
              <a:t>O</a:t>
            </a:r>
            <a:r>
              <a:rPr lang="en-US" kern="1200" dirty="0" smtClean="0"/>
              <a:t>r we can identify situations where the guidance is often over-ridden,</a:t>
            </a:r>
            <a:r>
              <a:rPr lang="en-US" kern="1200" baseline="0" dirty="0" smtClean="0"/>
              <a:t> which could point to a need for physician education</a:t>
            </a:r>
            <a:r>
              <a:rPr lang="en-US" kern="1200" dirty="0" smtClean="0"/>
              <a:t>.</a:t>
            </a:r>
          </a:p>
          <a:p>
            <a:pPr marL="171450" indent="-171450">
              <a:buFont typeface="Arial" charset="0"/>
              <a:buChar char="•"/>
            </a:pPr>
            <a:r>
              <a:rPr lang="en-US" kern="1200" dirty="0" smtClean="0"/>
              <a:t>We can also</a:t>
            </a:r>
            <a:r>
              <a:rPr lang="en-US" kern="1200" baseline="0" dirty="0" smtClean="0"/>
              <a:t> i</a:t>
            </a:r>
            <a:r>
              <a:rPr lang="en-US" kern="1200" dirty="0" smtClean="0"/>
              <a:t>dentify the situations where the guidance is followed but the outcomes don’t match up what the evidence predicts.  </a:t>
            </a:r>
          </a:p>
          <a:p>
            <a:pPr marL="628650" lvl="1" indent="-171450">
              <a:buFont typeface="Arial" charset="0"/>
              <a:buChar char="•"/>
            </a:pPr>
            <a:r>
              <a:rPr lang="en-US" kern="1200" dirty="0" smtClean="0"/>
              <a:t>These could be</a:t>
            </a:r>
            <a:r>
              <a:rPr lang="en-US" kern="1200" baseline="0" dirty="0" smtClean="0"/>
              <a:t> situations </a:t>
            </a:r>
            <a:r>
              <a:rPr lang="en-US" kern="1200" dirty="0" smtClean="0"/>
              <a:t>where the medical</a:t>
            </a:r>
            <a:r>
              <a:rPr lang="en-US" kern="1200" baseline="0" dirty="0" smtClean="0"/>
              <a:t> domain </a:t>
            </a:r>
            <a:r>
              <a:rPr lang="en-US" kern="1200" dirty="0" smtClean="0"/>
              <a:t>may have dimensions that have not been explored by the current research, but</a:t>
            </a:r>
            <a:r>
              <a:rPr lang="en-US" kern="1200" baseline="0" dirty="0" smtClean="0"/>
              <a:t> need to be</a:t>
            </a:r>
            <a:r>
              <a:rPr lang="en-US" kern="1200" dirty="0" smtClean="0"/>
              <a:t>.</a:t>
            </a:r>
          </a:p>
          <a:p>
            <a:pPr marL="0" indent="0">
              <a:buFont typeface="Arial" panose="020B0604020202020204" pitchFamily="34" charset="0"/>
              <a:buNone/>
            </a:pPr>
            <a:endParaRPr lang="en-US" kern="1200" dirty="0" smtClean="0"/>
          </a:p>
          <a:p>
            <a:r>
              <a:rPr lang="en-US" kern="1200" dirty="0" smtClean="0"/>
              <a:t>And thinking really big, this data could be used by researchers and their funders to prioritize the research that will have the greatest impact on outcomes and the cost curve.  </a:t>
            </a:r>
          </a:p>
          <a:p>
            <a:endParaRPr lang="en-US" kern="1200" dirty="0" smtClean="0"/>
          </a:p>
          <a:p>
            <a:r>
              <a:rPr lang="en-US" kern="1200" dirty="0" smtClean="0"/>
              <a:t>So we might be able to get to a point</a:t>
            </a:r>
            <a:r>
              <a:rPr lang="en-US" kern="1200" baseline="0" dirty="0" smtClean="0"/>
              <a:t> where</a:t>
            </a:r>
            <a:r>
              <a:rPr lang="en-US" kern="1200" dirty="0" smtClean="0"/>
              <a:t> the research community taking a more coordinated, portfolio-based approach to their efforts.   </a:t>
            </a:r>
          </a:p>
          <a:p>
            <a:endParaRPr lang="en-US" kern="1200" dirty="0" smtClean="0"/>
          </a:p>
          <a:p>
            <a:r>
              <a:rPr lang="en-US" kern="1200" dirty="0" smtClean="0"/>
              <a:t>In other words,</a:t>
            </a:r>
            <a:r>
              <a:rPr lang="en-US" kern="1200" baseline="0" dirty="0" smtClean="0"/>
              <a:t> we can </a:t>
            </a:r>
            <a:r>
              <a:rPr lang="en-US" kern="1200" dirty="0" smtClean="0"/>
              <a:t>attack the biggest problems using</a:t>
            </a:r>
            <a:r>
              <a:rPr lang="en-US" kern="1200" baseline="0" dirty="0" smtClean="0"/>
              <a:t> a divide and conquer approach</a:t>
            </a:r>
            <a:r>
              <a:rPr lang="en-US" kern="1200" dirty="0" smtClean="0"/>
              <a:t>.</a:t>
            </a:r>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57</a:t>
            </a:fld>
            <a:endParaRPr lang="en-US" dirty="0"/>
          </a:p>
        </p:txBody>
      </p:sp>
    </p:spTree>
    <p:extLst>
      <p:ext uri="{BB962C8B-B14F-4D97-AF65-F5344CB8AC3E}">
        <p14:creationId xmlns:p14="http://schemas.microsoft.com/office/powerpoint/2010/main" val="1410319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One</a:t>
            </a:r>
            <a:r>
              <a:rPr lang="en-US" sz="1200" b="0" i="0" kern="1200" baseline="0" dirty="0" smtClean="0">
                <a:solidFill>
                  <a:schemeClr val="tx1"/>
                </a:solidFill>
                <a:effectLst/>
                <a:latin typeface="+mn-lt"/>
                <a:ea typeface="+mn-ea"/>
                <a:cs typeface="+mn-cs"/>
              </a:rPr>
              <a:t> great case study of how we can accelerate research and quality improvement is the ACR Dose Index Registry.</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A few years ago, we started looking at the question, “Are patients being exposed to too much radiation during imaging?”</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At the time, we didn’t have a lot of good data because the data was hard to gather from our current crop of IT systems and modalities.</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So the ACR collaborated with standards committees and vendors to capture dose data at the time of the study.</a:t>
            </a:r>
          </a:p>
          <a:p>
            <a:pPr fontAlgn="base"/>
            <a:endParaRPr lang="en-US" sz="1200" b="0" i="0" kern="1200" baseline="0" dirty="0" smtClean="0">
              <a:solidFill>
                <a:schemeClr val="tx1"/>
              </a:solidFill>
              <a:effectLst/>
              <a:latin typeface="+mn-lt"/>
              <a:ea typeface="+mn-ea"/>
              <a:cs typeface="+mn-cs"/>
            </a:endParaRPr>
          </a:p>
          <a:p>
            <a:pPr fontAlgn="base"/>
            <a:r>
              <a:rPr lang="en-US" sz="1200" b="0" i="0" kern="1200" baseline="0" dirty="0" smtClean="0">
                <a:solidFill>
                  <a:schemeClr val="tx1"/>
                </a:solidFill>
                <a:effectLst/>
                <a:latin typeface="+mn-lt"/>
                <a:ea typeface="+mn-ea"/>
                <a:cs typeface="+mn-cs"/>
              </a:rPr>
              <a:t>And then the ACR created a registry that automated the collection of this data from facilities around the country.</a:t>
            </a:r>
          </a:p>
          <a:p>
            <a:pPr fontAlgn="base"/>
            <a:endParaRPr lang="en-US" sz="1200" b="0" i="0" kern="1200" baseline="0" dirty="0" smtClean="0">
              <a:solidFill>
                <a:schemeClr val="tx1"/>
              </a:solidFill>
              <a:effectLst/>
              <a:latin typeface="+mn-lt"/>
              <a:ea typeface="+mn-ea"/>
              <a:cs typeface="+mn-cs"/>
            </a:endParaRPr>
          </a:p>
          <a:p>
            <a:pPr marL="0" marR="0" indent="0" algn="l" defTabSz="457200" rtl="0" eaLnBrk="1" fontAlgn="base"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So in a pretty short span of time, we developed benchmarking data that we can look at for research on the national level.  And we can also play back this data to individual facilities in reports like the one you see above so that they can compare </a:t>
            </a:r>
            <a:r>
              <a:rPr lang="en-US" sz="1200" b="0" i="0" kern="1200" dirty="0" smtClean="0">
                <a:solidFill>
                  <a:schemeClr val="tx1"/>
                </a:solidFill>
                <a:effectLst/>
                <a:latin typeface="+mn-lt"/>
                <a:ea typeface="+mn-ea"/>
                <a:cs typeface="+mn-cs"/>
              </a:rPr>
              <a:t>their CT dose indices to regional and national benchmarks.</a:t>
            </a:r>
          </a:p>
        </p:txBody>
      </p:sp>
      <p:sp>
        <p:nvSpPr>
          <p:cNvPr id="4" name="Slide Number Placeholder 3"/>
          <p:cNvSpPr>
            <a:spLocks noGrp="1"/>
          </p:cNvSpPr>
          <p:nvPr>
            <p:ph type="sldNum" sz="quarter" idx="10"/>
          </p:nvPr>
        </p:nvSpPr>
        <p:spPr/>
        <p:txBody>
          <a:bodyPr/>
          <a:lstStyle/>
          <a:p>
            <a:fld id="{91D92DAC-3421-EE4E-8BCB-9297A17C32FC}" type="slidenum">
              <a:rPr lang="en-US" smtClean="0"/>
              <a:t>58</a:t>
            </a:fld>
            <a:endParaRPr lang="en-US" dirty="0"/>
          </a:p>
        </p:txBody>
      </p:sp>
    </p:spTree>
    <p:extLst>
      <p:ext uri="{BB962C8B-B14F-4D97-AF65-F5344CB8AC3E}">
        <p14:creationId xmlns:p14="http://schemas.microsoft.com/office/powerpoint/2010/main" val="962763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its first few years, the registry collected dose data</a:t>
            </a:r>
            <a:r>
              <a:rPr lang="en-US" sz="1200" b="0" i="0" kern="1200" baseline="0" dirty="0" smtClean="0">
                <a:solidFill>
                  <a:schemeClr val="tx1"/>
                </a:solidFill>
                <a:effectLst/>
                <a:latin typeface="+mn-lt"/>
                <a:ea typeface="+mn-ea"/>
                <a:cs typeface="+mn-cs"/>
              </a:rPr>
              <a:t> from more than </a:t>
            </a:r>
            <a:r>
              <a:rPr lang="en-US" sz="1200" b="0" i="0" kern="1200" dirty="0" smtClean="0">
                <a:solidFill>
                  <a:schemeClr val="tx1"/>
                </a:solidFill>
                <a:effectLst/>
                <a:latin typeface="+mn-lt"/>
                <a:ea typeface="+mn-ea"/>
                <a:cs typeface="+mn-cs"/>
              </a:rPr>
              <a:t>5 million CT scans</a:t>
            </a:r>
            <a:r>
              <a:rPr lang="en-US" sz="1200" b="0" i="0" kern="1200" baseline="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That</a:t>
            </a:r>
            <a:r>
              <a:rPr lang="en-US" sz="1200" b="0" i="0" kern="1200" baseline="0" dirty="0" smtClean="0">
                <a:solidFill>
                  <a:schemeClr val="tx1"/>
                </a:solidFill>
                <a:effectLst/>
                <a:latin typeface="+mn-lt"/>
                <a:ea typeface="+mn-ea"/>
                <a:cs typeface="+mn-cs"/>
              </a:rPr>
              <a:t> kind of rapid response to a crucial need is the kind of thing we envision happening all the time with Imaging 3.0.</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D92DAC-3421-EE4E-8BCB-9297A17C32FC}" type="slidenum">
              <a:rPr lang="en-US" smtClean="0"/>
              <a:t>59</a:t>
            </a:fld>
            <a:endParaRPr lang="en-US" dirty="0"/>
          </a:p>
        </p:txBody>
      </p:sp>
    </p:spTree>
    <p:extLst>
      <p:ext uri="{BB962C8B-B14F-4D97-AF65-F5344CB8AC3E}">
        <p14:creationId xmlns:p14="http://schemas.microsoft.com/office/powerpoint/2010/main" val="28782073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good case</a:t>
            </a:r>
            <a:r>
              <a:rPr lang="en-US" baseline="0" dirty="0" smtClean="0"/>
              <a:t> study shows how clinical research into the use of imaging can be used to drive better population-based health.</a:t>
            </a:r>
            <a:endParaRPr lang="en-US" dirty="0" smtClean="0"/>
          </a:p>
          <a:p>
            <a:endParaRPr lang="en-US" dirty="0" smtClean="0"/>
          </a:p>
          <a:p>
            <a:r>
              <a:rPr lang="en-US" dirty="0" smtClean="0"/>
              <a:t>This </a:t>
            </a:r>
            <a:r>
              <a:rPr lang="en-US" baseline="0" dirty="0" smtClean="0"/>
              <a:t>came at the end of 2013.  Without getting into all of the minutia, the US Preventative Services Task Force announced that they were endorsing an annual low-dose CT screen for asymptomatic adults age 55-80 who had a history of smoking and were at a greater risk of getting lung cancer.</a:t>
            </a:r>
          </a:p>
          <a:p>
            <a:endParaRPr lang="en-US" baseline="0" dirty="0" smtClean="0"/>
          </a:p>
          <a:p>
            <a:r>
              <a:rPr lang="en-US" baseline="0" dirty="0" smtClean="0"/>
              <a:t>These recommendations came as the direct result of clinical trials research that had been funded by the National Institutes of Health and had been conducted by a number of radiology facilities working in collaboration around the country.</a:t>
            </a:r>
          </a:p>
        </p:txBody>
      </p:sp>
      <p:sp>
        <p:nvSpPr>
          <p:cNvPr id="4" name="Slide Number Placeholder 3"/>
          <p:cNvSpPr>
            <a:spLocks noGrp="1"/>
          </p:cNvSpPr>
          <p:nvPr>
            <p:ph type="sldNum" sz="quarter" idx="10"/>
          </p:nvPr>
        </p:nvSpPr>
        <p:spPr/>
        <p:txBody>
          <a:bodyPr/>
          <a:lstStyle/>
          <a:p>
            <a:fld id="{91D92DAC-3421-EE4E-8BCB-9297A17C32FC}" type="slidenum">
              <a:rPr lang="en-US" smtClean="0"/>
              <a:t>60</a:t>
            </a:fld>
            <a:endParaRPr lang="en-US" dirty="0"/>
          </a:p>
        </p:txBody>
      </p:sp>
    </p:spTree>
    <p:extLst>
      <p:ext uri="{BB962C8B-B14F-4D97-AF65-F5344CB8AC3E}">
        <p14:creationId xmlns:p14="http://schemas.microsoft.com/office/powerpoint/2010/main" val="2182837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a:t>
            </a:r>
            <a:r>
              <a:rPr lang="en-US" sz="1200" kern="1200" baseline="0" dirty="0" smtClean="0">
                <a:solidFill>
                  <a:schemeClr val="tx1"/>
                </a:solidFill>
                <a:effectLst/>
                <a:latin typeface="+mn-lt"/>
                <a:ea typeface="+mn-ea"/>
                <a:cs typeface="+mn-cs"/>
              </a:rPr>
              <a:t> far we’ve covered culture change and IT tools.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final piece is how to </a:t>
            </a:r>
            <a:r>
              <a:rPr lang="en-US" sz="1200" kern="1200" dirty="0" smtClean="0">
                <a:solidFill>
                  <a:schemeClr val="tx1"/>
                </a:solidFill>
                <a:effectLst/>
                <a:latin typeface="+mn-lt"/>
                <a:ea typeface="+mn-ea"/>
                <a:cs typeface="+mn-cs"/>
              </a:rPr>
              <a:t>align incentives</a:t>
            </a:r>
            <a:r>
              <a:rPr lang="en-US" sz="1200" kern="1200" baseline="0" dirty="0" smtClean="0">
                <a:solidFill>
                  <a:schemeClr val="tx1"/>
                </a:solidFill>
                <a:effectLst/>
                <a:latin typeface="+mn-lt"/>
                <a:ea typeface="+mn-ea"/>
                <a:cs typeface="+mn-cs"/>
              </a:rPr>
              <a:t> with the three goals that I previously outlined: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Better health for the population,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Better care for individuals, and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Lower cost through improvement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bottom line is that r</a:t>
            </a:r>
            <a:r>
              <a:rPr lang="en-US" baseline="0" dirty="0" smtClean="0"/>
              <a:t>adiologists need to be firmly embedded into the emerging pay-for-performance based programs that replacing fee-for-service.</a:t>
            </a:r>
            <a:endParaRPr lang="en-US"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I'm not a fan of Nikita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Khrushchev.  By the former Soviet Premier once nailed</a:t>
            </a:r>
            <a:r>
              <a:rPr lang="en-US" sz="1200" kern="1200" baseline="0" dirty="0" smtClean="0">
                <a:solidFill>
                  <a:schemeClr val="tx1"/>
                </a:solidFill>
                <a:effectLst/>
                <a:latin typeface="+mn-lt"/>
                <a:ea typeface="+mn-ea"/>
                <a:cs typeface="+mn-cs"/>
              </a:rPr>
              <a:t> it when he </a:t>
            </a:r>
            <a:r>
              <a:rPr lang="en-US" sz="1200" kern="1200" dirty="0" smtClean="0">
                <a:solidFill>
                  <a:schemeClr val="tx1"/>
                </a:solidFill>
                <a:effectLst/>
                <a:latin typeface="+mn-lt"/>
                <a:ea typeface="+mn-ea"/>
                <a:cs typeface="+mn-cs"/>
              </a:rPr>
              <a:t>said, </a:t>
            </a:r>
          </a:p>
          <a:p>
            <a:r>
              <a:rPr lang="en-US" sz="1200" kern="1200" dirty="0" smtClean="0">
                <a:solidFill>
                  <a:schemeClr val="tx1"/>
                </a:solidFill>
                <a:effectLst/>
                <a:latin typeface="+mn-lt"/>
                <a:ea typeface="+mn-ea"/>
                <a:cs typeface="+mn-cs"/>
              </a:rPr>
              <a:t>	"Call it what you will. </a:t>
            </a:r>
            <a:r>
              <a:rPr lang="en-US" sz="1200" i="1" kern="1200" dirty="0" smtClean="0">
                <a:solidFill>
                  <a:schemeClr val="tx1"/>
                </a:solidFill>
                <a:effectLst/>
                <a:latin typeface="+mn-lt"/>
                <a:ea typeface="+mn-ea"/>
                <a:cs typeface="+mn-cs"/>
              </a:rPr>
              <a:t>Incentives</a:t>
            </a:r>
            <a:r>
              <a:rPr lang="en-US" sz="1200" kern="1200" dirty="0" smtClean="0">
                <a:solidFill>
                  <a:schemeClr val="tx1"/>
                </a:solidFill>
                <a:effectLst/>
                <a:latin typeface="+mn-lt"/>
                <a:ea typeface="+mn-ea"/>
                <a:cs typeface="+mn-cs"/>
              </a:rPr>
              <a:t> are what you do to get people to work.“</a:t>
            </a:r>
            <a:r>
              <a:rPr lang="en-US" sz="1200" kern="1200" baseline="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a:t>
            </a:r>
            <a:r>
              <a:rPr lang="en-US" sz="1200" i="0" kern="1200" dirty="0" smtClean="0">
                <a:solidFill>
                  <a:schemeClr val="tx1"/>
                </a:solidFill>
                <a:effectLst/>
                <a:latin typeface="+mn-lt"/>
                <a:ea typeface="+mn-ea"/>
                <a:cs typeface="+mn-cs"/>
              </a:rPr>
              <a:t>he</a:t>
            </a:r>
            <a:r>
              <a:rPr lang="en-US" sz="1200" kern="1200" baseline="0" dirty="0" smtClean="0">
                <a:solidFill>
                  <a:schemeClr val="tx1"/>
                </a:solidFill>
                <a:effectLst/>
                <a:latin typeface="+mn-lt"/>
                <a:ea typeface="+mn-ea"/>
                <a:cs typeface="+mn-cs"/>
              </a:rPr>
              <a:t> was a </a:t>
            </a:r>
            <a:r>
              <a:rPr lang="en-US" sz="1200" i="1" kern="1200" baseline="0" dirty="0" smtClean="0">
                <a:solidFill>
                  <a:schemeClr val="tx1"/>
                </a:solidFill>
                <a:effectLst/>
                <a:latin typeface="+mn-lt"/>
                <a:ea typeface="+mn-ea"/>
                <a:cs typeface="+mn-cs"/>
              </a:rPr>
              <a:t>communist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61</a:t>
            </a:fld>
            <a:endParaRPr lang="en-US" dirty="0"/>
          </a:p>
        </p:txBody>
      </p:sp>
    </p:spTree>
    <p:extLst>
      <p:ext uri="{BB962C8B-B14F-4D97-AF65-F5344CB8AC3E}">
        <p14:creationId xmlns:p14="http://schemas.microsoft.com/office/powerpoint/2010/main" val="42851437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One</a:t>
            </a:r>
            <a:r>
              <a:rPr lang="en-US" sz="1200" b="0" i="0" kern="1200" baseline="0" dirty="0" smtClean="0">
                <a:solidFill>
                  <a:schemeClr val="tx1"/>
                </a:solidFill>
                <a:effectLst/>
                <a:latin typeface="+mn-lt"/>
                <a:ea typeface="+mn-ea"/>
                <a:cs typeface="+mn-cs"/>
              </a:rPr>
              <a:t> great early example of changing incentives are the radiology practices that are early participants in the PQRS (Physician Quality Reporting System) program at CMS.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PQRS is the nation’s largest physician pay-for-performance program and is essentially</a:t>
            </a:r>
            <a:r>
              <a:rPr lang="en-US" sz="1200" b="0" i="0" kern="1200" baseline="0" dirty="0" smtClean="0">
                <a:solidFill>
                  <a:schemeClr val="tx1"/>
                </a:solidFill>
                <a:effectLst/>
                <a:latin typeface="+mn-lt"/>
                <a:ea typeface="+mn-ea"/>
                <a:cs typeface="+mn-cs"/>
              </a:rPr>
              <a:t> the Core Measures equivalent for physicians</a:t>
            </a:r>
            <a:r>
              <a:rPr lang="en-US" sz="1200" b="0" i="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 is intended to help practices transition from fee-for-service to a value-based model.</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What</a:t>
            </a:r>
            <a:r>
              <a:rPr lang="en-US" sz="1200" b="0" i="0" kern="1200" baseline="0" dirty="0" smtClean="0">
                <a:solidFill>
                  <a:schemeClr val="tx1"/>
                </a:solidFill>
                <a:effectLst/>
                <a:latin typeface="+mn-lt"/>
                <a:ea typeface="+mn-ea"/>
                <a:cs typeface="+mn-cs"/>
              </a:rPr>
              <a:t> we are hearing from early adopters in radiology is the potential pain of doing PQRS </a:t>
            </a:r>
            <a:r>
              <a:rPr lang="en-US" sz="1200" b="0" i="1" kern="1200" baseline="0" dirty="0" smtClean="0">
                <a:solidFill>
                  <a:schemeClr val="tx1"/>
                </a:solidFill>
                <a:effectLst/>
                <a:latin typeface="+mn-lt"/>
                <a:ea typeface="+mn-ea"/>
                <a:cs typeface="+mn-cs"/>
              </a:rPr>
              <a:t>now</a:t>
            </a:r>
            <a:r>
              <a:rPr lang="en-US" sz="1200" b="0" i="0" kern="1200" baseline="0" dirty="0" smtClean="0">
                <a:solidFill>
                  <a:schemeClr val="tx1"/>
                </a:solidFill>
                <a:effectLst/>
                <a:latin typeface="+mn-lt"/>
                <a:ea typeface="+mn-ea"/>
                <a:cs typeface="+mn-cs"/>
              </a:rPr>
              <a:t> is far lower than the </a:t>
            </a:r>
            <a:r>
              <a:rPr lang="en-US" sz="1200" b="0" i="1" kern="1200" baseline="0" dirty="0" smtClean="0">
                <a:solidFill>
                  <a:schemeClr val="tx1"/>
                </a:solidFill>
                <a:effectLst/>
                <a:latin typeface="+mn-lt"/>
                <a:ea typeface="+mn-ea"/>
                <a:cs typeface="+mn-cs"/>
              </a:rPr>
              <a:t>future pain </a:t>
            </a:r>
            <a:r>
              <a:rPr lang="en-US" sz="1200" b="0" i="0" kern="1200" baseline="0" dirty="0" smtClean="0">
                <a:solidFill>
                  <a:schemeClr val="tx1"/>
                </a:solidFill>
                <a:effectLst/>
                <a:latin typeface="+mn-lt"/>
                <a:ea typeface="+mn-ea"/>
                <a:cs typeface="+mn-cs"/>
              </a:rPr>
              <a:t>of not having learned to flex these kinds of muscles when accountable care becomes the norm.</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And as I mentioned a minute ago, PQRS requirements can now be fulfilled through participation in the ACR registries, giving you even more value for your participation </a:t>
            </a:r>
            <a:r>
              <a:rPr lang="en-US" sz="1200" b="0" i="0" kern="1200" baseline="0" smtClean="0">
                <a:solidFill>
                  <a:schemeClr val="tx1"/>
                </a:solidFill>
                <a:effectLst/>
                <a:latin typeface="+mn-lt"/>
                <a:ea typeface="+mn-ea"/>
                <a:cs typeface="+mn-cs"/>
              </a:rPr>
              <a:t>in both.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NOTE TO PRESENTER:  This is a great chance to discuss how PQRS might fit into your environment.</a:t>
            </a:r>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62</a:t>
            </a:fld>
            <a:endParaRPr lang="en-US" dirty="0"/>
          </a:p>
        </p:txBody>
      </p:sp>
    </p:spTree>
    <p:extLst>
      <p:ext uri="{BB962C8B-B14F-4D97-AF65-F5344CB8AC3E}">
        <p14:creationId xmlns:p14="http://schemas.microsoft.com/office/powerpoint/2010/main" val="7395651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as we wrap this up, I want do a quick reality check on the whole notion of Imaging 3.0, and finish up with a little levity.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Going back to the ER episode:  Remember the MIT business professor who’s trying to change the healthcare system to make it more patient-centric?</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Well what I didn’t tell you is that there’s was punch line to this plot:</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The MIT Professor has spent the day going around the ER and getting the staff excited about his initiative and its potential to improve healthcare.  </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then two orderlies from the psych ward come down to take him back in restraints.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They tell the doctors that he’s not actually a professor, but that he is very talented at impersonations.</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baseline="0" dirty="0" smtClean="0"/>
              <a:t>In fact, last week he impersonated an obstetrician and delivered a couple of babies.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NOTE TO PRESENTER:  If you are curious, the second ER Clip was from: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   * Season 1, Episode 18 (titled </a:t>
            </a:r>
            <a:r>
              <a:rPr lang="en-US" sz="1200" i="1" baseline="0" dirty="0" smtClean="0"/>
              <a:t>Sleepless in Chicago</a:t>
            </a:r>
            <a:r>
              <a:rPr lang="en-US" sz="1200" baseline="0" dirty="0" smtClean="0"/>
              <a:t>) from </a:t>
            </a:r>
            <a:r>
              <a:rPr lang="en-US" sz="1200" b="0" i="0" kern="1200" dirty="0" smtClean="0">
                <a:solidFill>
                  <a:schemeClr val="tx1"/>
                </a:solidFill>
                <a:effectLst/>
                <a:latin typeface="+mn-lt"/>
                <a:ea typeface="+mn-ea"/>
                <a:cs typeface="+mn-cs"/>
              </a:rPr>
              <a:t>40:50-42:10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 This clip has been found on YouTube at: http://youtu.be/_OfJjKkKrc0</a:t>
            </a: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D92DAC-3421-EE4E-8BCB-9297A17C32FC}" type="slidenum">
              <a:rPr lang="en-US" smtClean="0"/>
              <a:t>63</a:t>
            </a:fld>
            <a:endParaRPr lang="en-US" dirty="0"/>
          </a:p>
        </p:txBody>
      </p:sp>
    </p:spTree>
    <p:extLst>
      <p:ext uri="{BB962C8B-B14F-4D97-AF65-F5344CB8AC3E}">
        <p14:creationId xmlns:p14="http://schemas.microsoft.com/office/powerpoint/2010/main" val="415999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take a minute to go around the room and hear from each of you:</a:t>
            </a:r>
          </a:p>
          <a:p>
            <a:pPr marL="171450" indent="-171450">
              <a:buFont typeface="Arial" panose="020B0604020202020204" pitchFamily="34" charset="0"/>
              <a:buChar char="•"/>
            </a:pPr>
            <a:r>
              <a:rPr lang="en-US" dirty="0" smtClean="0"/>
              <a:t>Who Are You?</a:t>
            </a:r>
          </a:p>
          <a:p>
            <a:pPr marL="171450" indent="-171450">
              <a:buFont typeface="Arial" panose="020B0604020202020204" pitchFamily="34" charset="0"/>
              <a:buChar char="•"/>
            </a:pPr>
            <a:r>
              <a:rPr lang="en-US" dirty="0" smtClean="0"/>
              <a:t>What is your role vis-a-vis medical imaging?</a:t>
            </a:r>
          </a:p>
          <a:p>
            <a:pPr marL="171450" indent="-171450">
              <a:buFont typeface="Arial" panose="020B0604020202020204" pitchFamily="34" charset="0"/>
              <a:buChar char="•"/>
            </a:pPr>
            <a:r>
              <a:rPr lang="en-US" dirty="0" smtClean="0"/>
              <a:t>Are you involved in imaging</a:t>
            </a:r>
            <a:r>
              <a:rPr lang="en-US" baseline="0" dirty="0" smtClean="0"/>
              <a:t> informatics at all?</a:t>
            </a:r>
            <a:endParaRPr lang="en-US" dirty="0" smtClean="0"/>
          </a:p>
          <a:p>
            <a:pPr marL="171450" indent="-171450">
              <a:buFont typeface="Arial" panose="020B0604020202020204" pitchFamily="34" charset="0"/>
              <a:buChar char="•"/>
            </a:pPr>
            <a:r>
              <a:rPr lang="en-US" dirty="0" smtClean="0"/>
              <a:t>Why are you here today?</a:t>
            </a:r>
          </a:p>
          <a:p>
            <a:pPr marL="171450" indent="-171450">
              <a:buFont typeface="Arial" panose="020B0604020202020204" pitchFamily="34" charset="0"/>
              <a:buChar char="•"/>
            </a:pPr>
            <a:r>
              <a:rPr lang="en-US" dirty="0" smtClean="0"/>
              <a:t>What are your goals for this meeting?</a:t>
            </a:r>
          </a:p>
        </p:txBody>
      </p:sp>
      <p:sp>
        <p:nvSpPr>
          <p:cNvPr id="4" name="Slide Number Placeholder 3"/>
          <p:cNvSpPr>
            <a:spLocks noGrp="1"/>
          </p:cNvSpPr>
          <p:nvPr>
            <p:ph type="sldNum" sz="quarter" idx="10"/>
          </p:nvPr>
        </p:nvSpPr>
        <p:spPr/>
        <p:txBody>
          <a:bodyPr/>
          <a:lstStyle/>
          <a:p>
            <a:fld id="{91D92DAC-3421-EE4E-8BCB-9297A17C32FC}" type="slidenum">
              <a:rPr lang="en-US" smtClean="0"/>
              <a:t>10</a:t>
            </a:fld>
            <a:endParaRPr lang="en-US" dirty="0"/>
          </a:p>
        </p:txBody>
      </p:sp>
    </p:spTree>
    <p:extLst>
      <p:ext uri="{BB962C8B-B14F-4D97-AF65-F5344CB8AC3E}">
        <p14:creationId xmlns:p14="http://schemas.microsoft.com/office/powerpoint/2010/main" val="4089106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smtClean="0">
                <a:latin typeface="+mn-lt"/>
                <a:cs typeface="Arial" panose="020B0604020202020204" pitchFamily="34" charset="0"/>
              </a:rPr>
              <a:t>So are we radiologists</a:t>
            </a:r>
            <a:r>
              <a:rPr lang="en-US" baseline="0" dirty="0" smtClean="0">
                <a:latin typeface="+mn-lt"/>
                <a:cs typeface="Arial" panose="020B0604020202020204" pitchFamily="34" charset="0"/>
              </a:rPr>
              <a:t> like </a:t>
            </a:r>
            <a:r>
              <a:rPr lang="en-US" dirty="0" smtClean="0">
                <a:latin typeface="+mn-lt"/>
                <a:cs typeface="Arial" panose="020B0604020202020204" pitchFamily="34" charset="0"/>
              </a:rPr>
              <a:t>the MIT business professor?  </a:t>
            </a:r>
          </a:p>
          <a:p>
            <a:pPr>
              <a:lnSpc>
                <a:spcPct val="120000"/>
              </a:lnSpc>
            </a:pPr>
            <a:endParaRPr lang="en-US" dirty="0" smtClean="0">
              <a:latin typeface="+mn-lt"/>
              <a:cs typeface="Arial" panose="020B0604020202020204" pitchFamily="34" charset="0"/>
            </a:endParaRPr>
          </a:p>
          <a:p>
            <a:pPr>
              <a:lnSpc>
                <a:spcPct val="120000"/>
              </a:lnSpc>
            </a:pPr>
            <a:r>
              <a:rPr lang="en-US" dirty="0" smtClean="0">
                <a:latin typeface="+mn-lt"/>
                <a:cs typeface="Arial" panose="020B0604020202020204" pitchFamily="34" charset="0"/>
              </a:rPr>
              <a:t>Are we crazy for dreaming up Imaging 3.0 and thinking</a:t>
            </a:r>
            <a:r>
              <a:rPr lang="en-US" baseline="0" dirty="0" smtClean="0">
                <a:latin typeface="+mn-lt"/>
                <a:cs typeface="Arial" panose="020B0604020202020204" pitchFamily="34" charset="0"/>
              </a:rPr>
              <a:t> it can work?</a:t>
            </a:r>
            <a:endParaRPr lang="en-US" dirty="0" smtClean="0">
              <a:latin typeface="+mn-lt"/>
              <a:cs typeface="Arial" panose="020B0604020202020204" pitchFamily="34" charset="0"/>
            </a:endParaRPr>
          </a:p>
          <a:p>
            <a:pPr>
              <a:lnSpc>
                <a:spcPct val="120000"/>
              </a:lnSpc>
            </a:pPr>
            <a:endParaRPr lang="en-US" dirty="0" smtClean="0">
              <a:latin typeface="+mn-lt"/>
              <a:cs typeface="Arial" panose="020B0604020202020204" pitchFamily="34" charset="0"/>
            </a:endParaRPr>
          </a:p>
          <a:p>
            <a:pPr>
              <a:lnSpc>
                <a:spcPct val="120000"/>
              </a:lnSpc>
            </a:pPr>
            <a:r>
              <a:rPr lang="en-US" dirty="0" smtClean="0">
                <a:latin typeface="+mn-lt"/>
                <a:cs typeface="Arial" panose="020B0604020202020204" pitchFamily="34" charset="0"/>
              </a:rPr>
              <a:t>We don’t think so.  </a:t>
            </a:r>
          </a:p>
          <a:p>
            <a:pPr>
              <a:lnSpc>
                <a:spcPct val="120000"/>
              </a:lnSpc>
            </a:pPr>
            <a:endParaRPr lang="en-US" dirty="0" smtClean="0">
              <a:latin typeface="+mn-lt"/>
              <a:cs typeface="Arial" panose="020B0604020202020204" pitchFamily="34" charset="0"/>
            </a:endParaRPr>
          </a:p>
          <a:p>
            <a:pPr>
              <a:lnSpc>
                <a:spcPct val="120000"/>
              </a:lnSpc>
            </a:pPr>
            <a:r>
              <a:rPr lang="en-US" dirty="0" smtClean="0">
                <a:latin typeface="+mn-lt"/>
                <a:cs typeface="Arial" panose="020B0604020202020204" pitchFamily="34" charset="0"/>
              </a:rPr>
              <a:t>We’ve been getting </a:t>
            </a:r>
            <a:r>
              <a:rPr lang="en-US" baseline="0" dirty="0" smtClean="0">
                <a:latin typeface="+mn-lt"/>
                <a:cs typeface="Arial" panose="020B0604020202020204" pitchFamily="34" charset="0"/>
              </a:rPr>
              <a:t>interest in Imaging 3.0 from many corners: Our members. Other medical societies.  Major imaging vendors who are realigning their business strategies around Imaging 3.0.</a:t>
            </a:r>
          </a:p>
          <a:p>
            <a:pPr>
              <a:lnSpc>
                <a:spcPct val="120000"/>
              </a:lnSpc>
            </a:pPr>
            <a:endParaRPr lang="en-US" baseline="0" dirty="0" smtClean="0">
              <a:latin typeface="+mn-lt"/>
              <a:cs typeface="Arial" panose="020B0604020202020204" pitchFamily="34" charset="0"/>
            </a:endParaRPr>
          </a:p>
          <a:p>
            <a:pPr>
              <a:lnSpc>
                <a:spcPct val="120000"/>
              </a:lnSpc>
            </a:pPr>
            <a:r>
              <a:rPr lang="en-US" baseline="0" dirty="0" smtClean="0">
                <a:latin typeface="+mn-lt"/>
                <a:cs typeface="Arial" panose="020B0604020202020204" pitchFamily="34" charset="0"/>
              </a:rPr>
              <a:t>***</a:t>
            </a:r>
            <a:endParaRPr lang="en-US" dirty="0" smtClean="0">
              <a:latin typeface="+mn-lt"/>
              <a:cs typeface="Arial" panose="020B0604020202020204" pitchFamily="34" charset="0"/>
            </a:endParaRPr>
          </a:p>
          <a:p>
            <a:pPr>
              <a:lnSpc>
                <a:spcPct val="120000"/>
              </a:lnSpc>
            </a:pPr>
            <a:endParaRPr lang="en-US" dirty="0" smtClean="0">
              <a:latin typeface="+mn-lt"/>
              <a:cs typeface="Arial" panose="020B0604020202020204" pitchFamily="34" charset="0"/>
            </a:endParaRPr>
          </a:p>
          <a:p>
            <a:pPr>
              <a:lnSpc>
                <a:spcPct val="120000"/>
              </a:lnSpc>
            </a:pPr>
            <a:r>
              <a:rPr lang="en-US" dirty="0" smtClean="0">
                <a:latin typeface="+mn-lt"/>
                <a:cs typeface="Arial" panose="020B0604020202020204" pitchFamily="34" charset="0"/>
              </a:rPr>
              <a:t>The fact is</a:t>
            </a:r>
            <a:r>
              <a:rPr lang="en-US" baseline="0" dirty="0" smtClean="0">
                <a:latin typeface="+mn-lt"/>
                <a:cs typeface="Arial" panose="020B0604020202020204" pitchFamily="34" charset="0"/>
              </a:rPr>
              <a:t>:  S</a:t>
            </a:r>
            <a:r>
              <a:rPr lang="en-US" dirty="0" smtClean="0">
                <a:latin typeface="+mn-lt"/>
                <a:cs typeface="Arial" panose="020B0604020202020204" pitchFamily="34" charset="0"/>
              </a:rPr>
              <a:t>ignificant imaging care occurs prior</a:t>
            </a:r>
            <a:r>
              <a:rPr lang="en-US" baseline="0" dirty="0" smtClean="0">
                <a:latin typeface="+mn-lt"/>
                <a:cs typeface="Arial" panose="020B0604020202020204" pitchFamily="34" charset="0"/>
              </a:rPr>
              <a:t> to and following the </a:t>
            </a:r>
            <a:r>
              <a:rPr lang="en-US" dirty="0" smtClean="0">
                <a:latin typeface="+mn-lt"/>
                <a:cs typeface="Arial" panose="020B0604020202020204" pitchFamily="34" charset="0"/>
              </a:rPr>
              <a:t>interpretation of the exam. </a:t>
            </a:r>
          </a:p>
          <a:p>
            <a:pPr>
              <a:lnSpc>
                <a:spcPct val="120000"/>
              </a:lnSpc>
            </a:pPr>
            <a:endParaRPr lang="en-US" dirty="0" smtClean="0">
              <a:latin typeface="+mn-lt"/>
              <a:cs typeface="Arial" panose="020B0604020202020204" pitchFamily="34" charset="0"/>
            </a:endParaRPr>
          </a:p>
          <a:p>
            <a:pPr>
              <a:lnSpc>
                <a:spcPct val="120000"/>
              </a:lnSpc>
            </a:pPr>
            <a:r>
              <a:rPr lang="en-US" dirty="0" smtClean="0">
                <a:latin typeface="+mn-lt"/>
                <a:cs typeface="Arial" panose="020B0604020202020204" pitchFamily="34" charset="0"/>
              </a:rPr>
              <a:t>And in Imaging 2.0, much of the time radiologists don’t own that care.</a:t>
            </a:r>
          </a:p>
          <a:p>
            <a:pPr>
              <a:lnSpc>
                <a:spcPct val="120000"/>
              </a:lnSpc>
            </a:pPr>
            <a:endParaRPr lang="en-US" dirty="0" smtClean="0">
              <a:latin typeface="+mn-lt"/>
              <a:cs typeface="Arial" panose="020B0604020202020204" pitchFamily="34" charset="0"/>
            </a:endParaRPr>
          </a:p>
          <a:p>
            <a:pPr>
              <a:lnSpc>
                <a:spcPct val="120000"/>
              </a:lnSpc>
            </a:pPr>
            <a:r>
              <a:rPr lang="en-US" dirty="0" smtClean="0">
                <a:latin typeface="+mn-lt"/>
                <a:cs typeface="Arial" panose="020B0604020202020204" pitchFamily="34" charset="0"/>
              </a:rPr>
              <a:t>But by b</a:t>
            </a:r>
            <a:r>
              <a:rPr lang="en-US" baseline="0" dirty="0" smtClean="0">
                <a:latin typeface="+mn-lt"/>
                <a:cs typeface="Arial" panose="020B0604020202020204" pitchFamily="34" charset="0"/>
              </a:rPr>
              <a:t>etter integrating radiologists and their knowledge into the healthcare system, we can </a:t>
            </a:r>
            <a:r>
              <a:rPr lang="en-US" dirty="0" smtClean="0">
                <a:latin typeface="+mn-lt"/>
                <a:cs typeface="Arial" panose="020B0604020202020204" pitchFamily="34" charset="0"/>
              </a:rPr>
              <a:t>help in the</a:t>
            </a:r>
            <a:r>
              <a:rPr lang="en-US" baseline="0" dirty="0" smtClean="0">
                <a:latin typeface="+mn-lt"/>
                <a:cs typeface="Arial" panose="020B0604020202020204" pitchFamily="34" charset="0"/>
              </a:rPr>
              <a:t> successful transformation of our healthcare system.</a:t>
            </a:r>
            <a:endParaRPr lang="en-US" dirty="0" smtClean="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91D92DAC-3421-EE4E-8BCB-9297A17C32FC}" type="slidenum">
              <a:rPr lang="en-US" smtClean="0"/>
              <a:t>64</a:t>
            </a:fld>
            <a:endParaRPr lang="en-US" dirty="0"/>
          </a:p>
        </p:txBody>
      </p:sp>
    </p:spTree>
    <p:extLst>
      <p:ext uri="{BB962C8B-B14F-4D97-AF65-F5344CB8AC3E}">
        <p14:creationId xmlns:p14="http://schemas.microsoft.com/office/powerpoint/2010/main" val="59005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interested, the ACR has published</a:t>
            </a:r>
            <a:r>
              <a:rPr lang="en-US" baseline="0" dirty="0" smtClean="0"/>
              <a:t> a lot of materials about Imaging 3.0 that I can point you to.</a:t>
            </a:r>
            <a:endParaRPr lang="en-US" dirty="0" smtClean="0"/>
          </a:p>
          <a:p>
            <a:endParaRPr lang="en-US" dirty="0" smtClean="0"/>
          </a:p>
          <a:p>
            <a:endParaRPr lang="en-US" dirty="0" smtClean="0"/>
          </a:p>
          <a:p>
            <a:r>
              <a:rPr lang="en-US" dirty="0" smtClean="0"/>
              <a:t>Now I’d like to</a:t>
            </a:r>
            <a:r>
              <a:rPr lang="en-US" baseline="0" dirty="0" smtClean="0"/>
              <a:t> hear </a:t>
            </a:r>
            <a:r>
              <a:rPr lang="en-US" i="1" baseline="0" dirty="0" smtClean="0"/>
              <a:t>your</a:t>
            </a:r>
            <a:r>
              <a:rPr lang="en-US" baseline="0" dirty="0" smtClean="0"/>
              <a:t> thoughts on all of this this.</a:t>
            </a:r>
          </a:p>
          <a:p>
            <a:endParaRPr lang="en-US" dirty="0" smtClean="0"/>
          </a:p>
          <a:p>
            <a:r>
              <a:rPr lang="en-US" dirty="0" smtClean="0"/>
              <a:t>So let’s</a:t>
            </a:r>
            <a:r>
              <a:rPr lang="en-US" baseline="0" dirty="0" smtClean="0"/>
              <a:t> throw it open for questions and discussion.</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65</a:t>
            </a:fld>
            <a:endParaRPr lang="en-US" dirty="0"/>
          </a:p>
        </p:txBody>
      </p:sp>
    </p:spTree>
    <p:extLst>
      <p:ext uri="{BB962C8B-B14F-4D97-AF65-F5344CB8AC3E}">
        <p14:creationId xmlns:p14="http://schemas.microsoft.com/office/powerpoint/2010/main" val="30827170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 TO PRESENTER:  The following visual was created by the Institute of Medicine.  Feel free to use any of these slides in your presentation if you find them helpful.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Citation for Appendix</a:t>
            </a:r>
            <a:r>
              <a:rPr lang="en-US" baseline="0" dirty="0" smtClean="0"/>
              <a:t> A:  </a:t>
            </a:r>
            <a:r>
              <a:rPr lang="en-US" dirty="0" smtClean="0">
                <a:hlinkClick r:id="rId3"/>
              </a:rPr>
              <a:t>http://www.iom.edu/Reports/2012/Best-Care-at-Lower-Cost-The-Path-to-Continuously-Learning-Health-Care-in-America/Infographic.aspx</a:t>
            </a:r>
            <a:endParaRPr lang="en-US" dirty="0" smtClean="0"/>
          </a:p>
          <a:p>
            <a:endParaRPr lang="en-US" dirty="0"/>
          </a:p>
        </p:txBody>
      </p:sp>
      <p:sp>
        <p:nvSpPr>
          <p:cNvPr id="4" name="Slide Number Placeholder 3"/>
          <p:cNvSpPr>
            <a:spLocks noGrp="1"/>
          </p:cNvSpPr>
          <p:nvPr>
            <p:ph type="sldNum" sz="quarter" idx="10"/>
          </p:nvPr>
        </p:nvSpPr>
        <p:spPr/>
        <p:txBody>
          <a:bodyPr/>
          <a:lstStyle/>
          <a:p>
            <a:fld id="{91D92DAC-3421-EE4E-8BCB-9297A17C32FC}" type="slidenum">
              <a:rPr lang="en-US" smtClean="0"/>
              <a:t>66</a:t>
            </a:fld>
            <a:endParaRPr lang="en-US" dirty="0"/>
          </a:p>
        </p:txBody>
      </p:sp>
    </p:spTree>
    <p:extLst>
      <p:ext uri="{BB962C8B-B14F-4D97-AF65-F5344CB8AC3E}">
        <p14:creationId xmlns:p14="http://schemas.microsoft.com/office/powerpoint/2010/main" val="40777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 TO THE PRESENTER:  The image on this slide and the talking points about this “reverse auction” for radiologists to bid on work can be removed if you feel that they will get your presentation and audience off-track.  One way to remove this slide is to delete this slide and move the first talking points that you want to keep to the next slide.</a:t>
            </a:r>
          </a:p>
          <a:p>
            <a:endParaRPr lang="en-US" baseline="0" dirty="0" smtClean="0"/>
          </a:p>
          <a:p>
            <a:r>
              <a:rPr lang="en-US" baseline="0" dirty="0" smtClean="0"/>
              <a:t>***</a:t>
            </a:r>
          </a:p>
          <a:p>
            <a:endParaRPr lang="en-US" baseline="0" dirty="0" smtClean="0"/>
          </a:p>
          <a:p>
            <a:r>
              <a:rPr lang="en-US" baseline="0" dirty="0" smtClean="0"/>
              <a:t>We are moving into an era where healthcare delivery is all about coordinated teams that are efficient and effective.</a:t>
            </a:r>
          </a:p>
          <a:p>
            <a:endParaRPr lang="en-US" baseline="0" dirty="0" smtClean="0"/>
          </a:p>
          <a:p>
            <a:r>
              <a:rPr lang="en-US" baseline="0" dirty="0" smtClean="0"/>
              <a:t>We think imaging has a huge role to play in this change.  </a:t>
            </a:r>
          </a:p>
          <a:p>
            <a:endParaRPr lang="en-US" baseline="0" dirty="0" smtClean="0"/>
          </a:p>
          <a:p>
            <a:r>
              <a:rPr lang="en-US" dirty="0" smtClean="0"/>
              <a:t>Our imaging</a:t>
            </a:r>
            <a:r>
              <a:rPr lang="en-US" baseline="0" dirty="0" smtClean="0"/>
              <a:t> capabilities continue to advance at an amazing clip.</a:t>
            </a:r>
          </a:p>
          <a:p>
            <a:endParaRPr lang="en-US" baseline="0" dirty="0" smtClean="0"/>
          </a:p>
          <a:p>
            <a:r>
              <a:rPr lang="en-US" baseline="0" dirty="0" smtClean="0"/>
              <a:t>We radiologists spend years training to make the most of these capabilities.</a:t>
            </a:r>
          </a:p>
          <a:p>
            <a:endParaRPr lang="en-US" baseline="0" dirty="0" smtClean="0"/>
          </a:p>
          <a:p>
            <a:r>
              <a:rPr lang="en-US" baseline="0" dirty="0" smtClean="0"/>
              <a:t>And yet, here is someone launching an online marketplace where radiologists bid against each other to read studies.  </a:t>
            </a:r>
          </a:p>
          <a:p>
            <a:endParaRPr lang="en-US" baseline="0" dirty="0" smtClean="0"/>
          </a:p>
          <a:p>
            <a:r>
              <a:rPr lang="en-US" baseline="0" dirty="0" smtClean="0"/>
              <a:t>How did we get to this kind of commoditization of the radiologists’ function?</a:t>
            </a:r>
          </a:p>
          <a:p>
            <a:endParaRPr lang="en-US" baseline="0" dirty="0" smtClean="0"/>
          </a:p>
          <a:p>
            <a:r>
              <a:rPr lang="en-US" baseline="0" dirty="0" smtClean="0"/>
              <a:t>If radiology moves in this direction, will it be helpful to our patients, our healthcare system or for bending the cost curve?</a:t>
            </a:r>
          </a:p>
          <a:p>
            <a:endParaRPr lang="en-US" baseline="0" dirty="0" smtClean="0"/>
          </a:p>
          <a:p>
            <a:endParaRPr lang="en-US" baseline="0" dirty="0" smtClean="0"/>
          </a:p>
          <a:p>
            <a:r>
              <a:rPr lang="en-US" baseline="0" dirty="0" smtClean="0"/>
              <a:t>I personally </a:t>
            </a:r>
            <a:r>
              <a:rPr lang="en-US" b="1" baseline="0" dirty="0" smtClean="0"/>
              <a:t>don’t</a:t>
            </a:r>
            <a:r>
              <a:rPr lang="en-US" baseline="0" dirty="0" smtClean="0"/>
              <a:t> think so.</a:t>
            </a:r>
          </a:p>
          <a:p>
            <a:endParaRPr lang="en-US" baseline="0" dirty="0" smtClean="0"/>
          </a:p>
          <a:p>
            <a:r>
              <a:rPr lang="en-US" baseline="0" dirty="0" smtClean="0"/>
              <a:t>Today I’d like to talk with you about Imaging 3.0 and to present a very different vision for the future of the partnership between patients, radiology and entire healthcare system.</a:t>
            </a:r>
            <a:endParaRPr lang="en-US" dirty="0" smtClean="0"/>
          </a:p>
        </p:txBody>
      </p:sp>
      <p:sp>
        <p:nvSpPr>
          <p:cNvPr id="4" name="Slide Number Placeholder 3"/>
          <p:cNvSpPr>
            <a:spLocks noGrp="1"/>
          </p:cNvSpPr>
          <p:nvPr>
            <p:ph type="sldNum" sz="quarter" idx="10"/>
          </p:nvPr>
        </p:nvSpPr>
        <p:spPr/>
        <p:txBody>
          <a:bodyPr/>
          <a:lstStyle/>
          <a:p>
            <a:fld id="{91D92DAC-3421-EE4E-8BCB-9297A17C32FC}" type="slidenum">
              <a:rPr lang="en-US" smtClean="0"/>
              <a:t>11</a:t>
            </a:fld>
            <a:endParaRPr lang="en-US" dirty="0"/>
          </a:p>
        </p:txBody>
      </p:sp>
    </p:spTree>
    <p:extLst>
      <p:ext uri="{BB962C8B-B14F-4D97-AF65-F5344CB8AC3E}">
        <p14:creationId xmlns:p14="http://schemas.microsoft.com/office/powerpoint/2010/main" val="2043363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Imaging 3.0? </a:t>
            </a:r>
          </a:p>
          <a:p>
            <a:endParaRPr lang="en-US" dirty="0" smtClean="0"/>
          </a:p>
          <a:p>
            <a:r>
              <a:rPr lang="en-US" dirty="0" smtClean="0"/>
              <a:t>It’s both a vision and game plan for radiologists, policymakers, payers, referring physicians, and patients to provide optimal imaging care from the moment a clinician considers ordering an imaging study or treatment until that referring physician receives and understands an actionable report with evidence-based</a:t>
            </a:r>
            <a:r>
              <a:rPr lang="en-US" baseline="0" dirty="0" smtClean="0"/>
              <a:t> </a:t>
            </a:r>
            <a:r>
              <a:rPr lang="en-US" dirty="0" smtClean="0"/>
              <a:t>recommendations.  </a:t>
            </a:r>
          </a:p>
          <a:p>
            <a:endParaRPr lang="en-US" dirty="0" smtClean="0"/>
          </a:p>
          <a:p>
            <a:r>
              <a:rPr lang="en-US" dirty="0" smtClean="0"/>
              <a:t>Our goal is “</a:t>
            </a:r>
            <a:r>
              <a:rPr lang="en-US" i="0" dirty="0" smtClean="0"/>
              <a:t>To deliver </a:t>
            </a:r>
            <a:r>
              <a:rPr lang="en-US" i="1" dirty="0" smtClean="0"/>
              <a:t>all</a:t>
            </a:r>
            <a:r>
              <a:rPr lang="en-US" i="0" dirty="0" smtClean="0"/>
              <a:t> the imaging care that is beneficial and necessary and </a:t>
            </a:r>
            <a:r>
              <a:rPr lang="en-US" i="1" dirty="0" smtClean="0"/>
              <a:t>none</a:t>
            </a:r>
            <a:r>
              <a:rPr lang="en-US" i="0" dirty="0" smtClean="0"/>
              <a:t> that is not.”</a:t>
            </a:r>
          </a:p>
          <a:p>
            <a:endParaRPr lang="en-US" dirty="0" smtClean="0"/>
          </a:p>
          <a:p>
            <a:r>
              <a:rPr lang="en-US" dirty="0" smtClean="0"/>
              <a:t>And the</a:t>
            </a:r>
            <a:r>
              <a:rPr lang="en-US" baseline="0" dirty="0" smtClean="0"/>
              <a:t> way we get there is by doing three key things:</a:t>
            </a:r>
          </a:p>
          <a:p>
            <a:pPr marL="171450" indent="-171450">
              <a:buFont typeface="Arial" charset="0"/>
              <a:buChar char="•"/>
            </a:pPr>
            <a:r>
              <a:rPr lang="en-US" baseline="0" dirty="0" smtClean="0"/>
              <a:t>First, we change the culture both within radiology and within the entire healthcare system.  We more tightly integrate radiologists </a:t>
            </a:r>
            <a:r>
              <a:rPr lang="en-US" i="1" baseline="0" dirty="0" smtClean="0"/>
              <a:t>and their knowledge </a:t>
            </a:r>
            <a:r>
              <a:rPr lang="en-US" baseline="0" dirty="0" smtClean="0"/>
              <a:t>into healthcare delivery.</a:t>
            </a:r>
          </a:p>
          <a:p>
            <a:pPr marL="171450" indent="-171450">
              <a:buFont typeface="Arial" charset="0"/>
              <a:buChar char="•"/>
            </a:pPr>
            <a:r>
              <a:rPr lang="en-US" baseline="0" dirty="0" smtClean="0"/>
              <a:t>Second, we create a </a:t>
            </a:r>
            <a:r>
              <a:rPr lang="en-US" dirty="0" smtClean="0"/>
              <a:t>toolbox with tools such as clinical decision support for imaging, actionable, multi-media reporting, image exchanges and patient data registries.</a:t>
            </a:r>
          </a:p>
          <a:p>
            <a:pPr marL="171450" indent="-171450">
              <a:buFont typeface="Arial" charset="0"/>
              <a:buChar char="•"/>
            </a:pPr>
            <a:r>
              <a:rPr lang="en-US" dirty="0" smtClean="0"/>
              <a:t>And third, we change the policy conversation in Washington</a:t>
            </a:r>
            <a:r>
              <a:rPr lang="en-US" baseline="0" dirty="0" smtClean="0"/>
              <a:t> and realign the incentives in radiology from being volume-based to being value-based.</a:t>
            </a:r>
          </a:p>
        </p:txBody>
      </p:sp>
      <p:sp>
        <p:nvSpPr>
          <p:cNvPr id="4" name="Slide Number Placeholder 3"/>
          <p:cNvSpPr>
            <a:spLocks noGrp="1"/>
          </p:cNvSpPr>
          <p:nvPr>
            <p:ph type="sldNum" sz="quarter" idx="10"/>
          </p:nvPr>
        </p:nvSpPr>
        <p:spPr/>
        <p:txBody>
          <a:bodyPr/>
          <a:lstStyle/>
          <a:p>
            <a:fld id="{91D92DAC-3421-EE4E-8BCB-9297A17C32FC}" type="slidenum">
              <a:rPr lang="en-US" smtClean="0"/>
              <a:t>12</a:t>
            </a:fld>
            <a:endParaRPr lang="en-US" dirty="0"/>
          </a:p>
        </p:txBody>
      </p:sp>
    </p:spTree>
    <p:extLst>
      <p:ext uri="{BB962C8B-B14F-4D97-AF65-F5344CB8AC3E}">
        <p14:creationId xmlns:p14="http://schemas.microsoft.com/office/powerpoint/2010/main" val="235779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all are incredibly busy people.  You are working hard every day to meet two key goals:</a:t>
            </a:r>
          </a:p>
          <a:p>
            <a:pPr marL="171450" indent="-171450">
              <a:buFont typeface="Arial" charset="0"/>
              <a:buChar char="•"/>
            </a:pPr>
            <a:r>
              <a:rPr lang="en-US" baseline="0" dirty="0" smtClean="0"/>
              <a:t>deliver great care to your patients and </a:t>
            </a:r>
          </a:p>
          <a:p>
            <a:pPr marL="171450" indent="-171450">
              <a:buFont typeface="Arial" charset="0"/>
              <a:buChar char="•"/>
            </a:pPr>
            <a:r>
              <a:rPr lang="en-US" baseline="0" dirty="0" smtClean="0"/>
              <a:t>run a successful businesses.</a:t>
            </a:r>
          </a:p>
          <a:p>
            <a:endParaRPr lang="en-US" baseline="0" dirty="0" smtClean="0"/>
          </a:p>
          <a:p>
            <a:r>
              <a:rPr lang="en-US" baseline="0" dirty="0" smtClean="0"/>
              <a:t>NOTE TO PRESENTER:  In certain settings you may want to add this goal to the above list: </a:t>
            </a:r>
          </a:p>
          <a:p>
            <a:r>
              <a:rPr lang="en-US" baseline="0" dirty="0" smtClean="0"/>
              <a:t>   “Conducting high-quality research that improves our ability to deliver that great care.”</a:t>
            </a:r>
          </a:p>
          <a:p>
            <a:endParaRPr lang="en-US" baseline="0" dirty="0" smtClean="0"/>
          </a:p>
          <a:p>
            <a:r>
              <a:rPr lang="en-US" baseline="0" dirty="0" smtClean="0"/>
              <a:t>You all manage to a huge number of competing activities vying for your time.  </a:t>
            </a:r>
          </a:p>
          <a:p>
            <a:endParaRPr lang="en-US" baseline="0" dirty="0" smtClean="0"/>
          </a:p>
          <a:p>
            <a:r>
              <a:rPr lang="en-US" baseline="0" dirty="0" smtClean="0"/>
              <a:t>And you have to decide which ones will best help you meet these goals.</a:t>
            </a:r>
          </a:p>
          <a:p>
            <a:endParaRPr lang="en-US" baseline="0" dirty="0" smtClean="0"/>
          </a:p>
          <a:p>
            <a:r>
              <a:rPr lang="en-US" baseline="0" dirty="0" smtClean="0"/>
              <a:t>So why should you care about Imaging 3.0?  </a:t>
            </a:r>
          </a:p>
          <a:p>
            <a:endParaRPr lang="en-US" baseline="0" dirty="0" smtClean="0"/>
          </a:p>
          <a:p>
            <a:r>
              <a:rPr lang="en-US" baseline="0" dirty="0" smtClean="0"/>
              <a:t>What’s in it for you?</a:t>
            </a:r>
          </a:p>
          <a:p>
            <a:endParaRPr lang="en-US" baseline="0" dirty="0" smtClean="0"/>
          </a:p>
          <a:p>
            <a:r>
              <a:rPr lang="en-US" baseline="0" dirty="0" smtClean="0"/>
              <a:t>Here’s the bottom line:</a:t>
            </a:r>
          </a:p>
          <a:p>
            <a:pPr marL="171450" indent="-171450">
              <a:buFont typeface="Arial" panose="020B0604020202020204" pitchFamily="34" charset="0"/>
              <a:buChar char="•"/>
            </a:pPr>
            <a:r>
              <a:rPr lang="en-US" baseline="0" dirty="0" smtClean="0"/>
              <a:t>As we move into this new era of accountable care, we are now being financially incented to make the best possible use of every tool at our disposal to do 3 basic things:</a:t>
            </a:r>
          </a:p>
          <a:p>
            <a:pPr marL="628650" lvl="1" indent="-171450">
              <a:buFont typeface="Arial" panose="020B0604020202020204" pitchFamily="34" charset="0"/>
              <a:buChar char="•"/>
            </a:pPr>
            <a:r>
              <a:rPr lang="en-US" baseline="0" dirty="0" smtClean="0"/>
              <a:t>First - Keep people from getting sick, </a:t>
            </a:r>
          </a:p>
          <a:p>
            <a:pPr marL="628650" lvl="1" indent="-171450">
              <a:buFont typeface="Arial" panose="020B0604020202020204" pitchFamily="34" charset="0"/>
              <a:buChar char="•"/>
            </a:pPr>
            <a:r>
              <a:rPr lang="en-US" baseline="0" dirty="0" smtClean="0"/>
              <a:t>Second – When they are sick, get them healthy as soon as possible</a:t>
            </a:r>
          </a:p>
          <a:p>
            <a:pPr marL="628650" lvl="1" indent="-171450">
              <a:buFont typeface="Arial" panose="020B0604020202020204" pitchFamily="34" charset="0"/>
              <a:buChar char="•"/>
            </a:pPr>
            <a:r>
              <a:rPr lang="en-US" baseline="0" dirty="0" smtClean="0"/>
              <a:t>Third - When they have a chronic condition, keep their condition well managed and their quality of life high.</a:t>
            </a:r>
          </a:p>
          <a:p>
            <a:pPr marL="171450" indent="-171450">
              <a:buFont typeface="Arial" panose="020B0604020202020204" pitchFamily="34" charset="0"/>
              <a:buChar char="•"/>
            </a:pPr>
            <a:r>
              <a:rPr lang="en-US" baseline="0" dirty="0" smtClean="0"/>
              <a:t>If we’re going to be successful at accountable care and at meeting these 3 goals, then we need to use imaging as effectively and efficiently as possible.  </a:t>
            </a:r>
          </a:p>
          <a:p>
            <a:pPr marL="171450" indent="-171450">
              <a:buFont typeface="Arial" panose="020B0604020202020204" pitchFamily="34" charset="0"/>
              <a:buChar char="•"/>
            </a:pPr>
            <a:r>
              <a:rPr lang="en-US" baseline="0" dirty="0" smtClean="0"/>
              <a:t>I mean, think about what it would be like delivering healthcare as an ACO or with bundled payment, but </a:t>
            </a:r>
            <a:r>
              <a:rPr lang="en-US" i="1" baseline="0" dirty="0" smtClean="0"/>
              <a:t>not</a:t>
            </a:r>
            <a:r>
              <a:rPr lang="en-US" baseline="0" dirty="0" smtClean="0"/>
              <a:t> having access to x-ray, CT, MRI </a:t>
            </a:r>
            <a:r>
              <a:rPr lang="en-US" i="1" baseline="0" dirty="0" smtClean="0"/>
              <a:t>or</a:t>
            </a:r>
            <a:r>
              <a:rPr lang="en-US" baseline="0" dirty="0" smtClean="0"/>
              <a:t> ultrasound?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ideas in Imaging 3.0 are how we radiologists believe that we can help all of us be successful with accountable care.</a:t>
            </a:r>
          </a:p>
          <a:p>
            <a:pPr marL="171450" indent="-171450">
              <a:buFont typeface="Arial" panose="020B0604020202020204" pitchFamily="34" charset="0"/>
              <a:buChar char="•"/>
            </a:pPr>
            <a:r>
              <a:rPr lang="en-US" baseline="0" dirty="0" smtClean="0"/>
              <a:t>These ideas get us out of zero sum game thinking about dividing up the healthcare pie.</a:t>
            </a:r>
          </a:p>
          <a:p>
            <a:pPr marL="171450" indent="-171450">
              <a:buFont typeface="Arial" panose="020B0604020202020204" pitchFamily="34" charset="0"/>
              <a:buChar char="•"/>
            </a:pPr>
            <a:r>
              <a:rPr lang="en-US" baseline="0" dirty="0" smtClean="0"/>
              <a:t>And they create a win-win-win-win situation for referring physicians, radiologists, payers </a:t>
            </a:r>
            <a:r>
              <a:rPr lang="en-US" i="1" baseline="0" dirty="0" smtClean="0"/>
              <a:t>and</a:t>
            </a:r>
            <a:r>
              <a:rPr lang="en-US" baseline="0" dirty="0" smtClean="0"/>
              <a:t> patients.</a:t>
            </a:r>
          </a:p>
        </p:txBody>
      </p:sp>
      <p:sp>
        <p:nvSpPr>
          <p:cNvPr id="4" name="Slide Number Placeholder 3"/>
          <p:cNvSpPr>
            <a:spLocks noGrp="1"/>
          </p:cNvSpPr>
          <p:nvPr>
            <p:ph type="sldNum" sz="quarter" idx="10"/>
          </p:nvPr>
        </p:nvSpPr>
        <p:spPr/>
        <p:txBody>
          <a:bodyPr/>
          <a:lstStyle/>
          <a:p>
            <a:fld id="{91D92DAC-3421-EE4E-8BCB-9297A17C32FC}" type="slidenum">
              <a:rPr lang="en-US" smtClean="0"/>
              <a:t>13</a:t>
            </a:fld>
            <a:endParaRPr lang="en-US" dirty="0"/>
          </a:p>
        </p:txBody>
      </p:sp>
    </p:spTree>
    <p:extLst>
      <p:ext uri="{BB962C8B-B14F-4D97-AF65-F5344CB8AC3E}">
        <p14:creationId xmlns:p14="http://schemas.microsoft.com/office/powerpoint/2010/main" val="2383338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maging30forWebEP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1900" y="1862555"/>
            <a:ext cx="4140200" cy="2705100"/>
          </a:xfrm>
          <a:prstGeom prst="rect">
            <a:avLst/>
          </a:prstGeom>
        </p:spPr>
      </p:pic>
    </p:spTree>
    <p:extLst>
      <p:ext uri="{BB962C8B-B14F-4D97-AF65-F5344CB8AC3E}">
        <p14:creationId xmlns:p14="http://schemas.microsoft.com/office/powerpoint/2010/main" val="11801972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04663962-5C0B-F642-8585-7A5CBE979EEA}" type="slidenum">
              <a:rPr lang="en-US" smtClean="0"/>
              <a:pPr/>
              <a:t>‹#›</a:t>
            </a:fld>
            <a:endParaRPr lang="en-US" dirty="0"/>
          </a:p>
        </p:txBody>
      </p:sp>
    </p:spTree>
    <p:extLst>
      <p:ext uri="{BB962C8B-B14F-4D97-AF65-F5344CB8AC3E}">
        <p14:creationId xmlns:p14="http://schemas.microsoft.com/office/powerpoint/2010/main" val="34912104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Rectangle 39"/>
          <p:cNvSpPr/>
          <p:nvPr userDrawn="1"/>
        </p:nvSpPr>
        <p:spPr>
          <a:xfrm>
            <a:off x="0" y="6410960"/>
            <a:ext cx="9144000" cy="4470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0" y="1"/>
            <a:ext cx="9144000" cy="4470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userDrawn="1"/>
        </p:nvSpPr>
        <p:spPr>
          <a:xfrm>
            <a:off x="8477152" y="1"/>
            <a:ext cx="666848" cy="447040"/>
          </a:xfrm>
          <a:prstGeom prst="rect">
            <a:avLst/>
          </a:prstGeom>
          <a:solidFill>
            <a:schemeClr val="tx2">
              <a:lumMod val="75000"/>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itle Placeholder 1"/>
          <p:cNvSpPr>
            <a:spLocks noGrp="1"/>
          </p:cNvSpPr>
          <p:nvPr>
            <p:ph type="title"/>
          </p:nvPr>
        </p:nvSpPr>
        <p:spPr>
          <a:xfrm>
            <a:off x="193930" y="0"/>
            <a:ext cx="8283221" cy="447040"/>
          </a:xfrm>
          <a:prstGeom prst="rect">
            <a:avLst/>
          </a:prstGeom>
        </p:spPr>
        <p:txBody>
          <a:bodyPr vert="horz" lIns="0" tIns="45720" rIns="91440" bIns="45720" rtlCol="0" anchor="ctr">
            <a:normAutofit/>
          </a:bodyPr>
          <a:lstStyle/>
          <a:p>
            <a:r>
              <a:rPr lang="en-US" dirty="0" smtClean="0"/>
              <a:t>Click to edit Master title style</a:t>
            </a:r>
            <a:endParaRPr lang="en-US" dirty="0"/>
          </a:p>
        </p:txBody>
      </p:sp>
      <p:sp>
        <p:nvSpPr>
          <p:cNvPr id="34" name="Slide Number Placeholder 18"/>
          <p:cNvSpPr>
            <a:spLocks noGrp="1"/>
          </p:cNvSpPr>
          <p:nvPr>
            <p:ph type="sldNum" sz="quarter" idx="4"/>
          </p:nvPr>
        </p:nvSpPr>
        <p:spPr>
          <a:xfrm>
            <a:off x="8546758" y="6465875"/>
            <a:ext cx="405027" cy="365125"/>
          </a:xfrm>
          <a:prstGeom prst="rect">
            <a:avLst/>
          </a:prstGeom>
          <a:noFill/>
          <a:ln>
            <a:noFill/>
          </a:ln>
          <a:effectLst/>
        </p:spPr>
        <p:txBody>
          <a:bodyPr vert="horz" lIns="91440" tIns="45720" rIns="91440" bIns="45720" rtlCol="0" anchor="ctr"/>
          <a:lstStyle>
            <a:lvl1pPr algn="r">
              <a:lnSpc>
                <a:spcPct val="70000"/>
              </a:lnSpc>
              <a:defRPr sz="1000">
                <a:solidFill>
                  <a:schemeClr val="tx2">
                    <a:lumMod val="75000"/>
                  </a:schemeClr>
                </a:solidFill>
              </a:defRPr>
            </a:lvl1pPr>
          </a:lstStyle>
          <a:p>
            <a:fld id="{04663962-5C0B-F642-8585-7A5CBE979EEA}" type="slidenum">
              <a:rPr lang="en-US" smtClean="0"/>
              <a:pPr/>
              <a:t>‹#›</a:t>
            </a:fld>
            <a:endParaRPr lang="en-US" dirty="0"/>
          </a:p>
        </p:txBody>
      </p:sp>
      <p:sp>
        <p:nvSpPr>
          <p:cNvPr id="35" name="Rectangle 34"/>
          <p:cNvSpPr/>
          <p:nvPr userDrawn="1"/>
        </p:nvSpPr>
        <p:spPr>
          <a:xfrm>
            <a:off x="193930" y="6501383"/>
            <a:ext cx="4767468" cy="246221"/>
          </a:xfrm>
          <a:prstGeom prst="rect">
            <a:avLst/>
          </a:prstGeom>
        </p:spPr>
        <p:txBody>
          <a:bodyPr wrap="square" lIns="0">
            <a:spAutoFit/>
          </a:bodyPr>
          <a:lstStyle/>
          <a:p>
            <a:pPr algn="l"/>
            <a:r>
              <a:rPr lang="en-US" sz="1000" dirty="0" smtClean="0">
                <a:solidFill>
                  <a:schemeClr val="tx2">
                    <a:lumMod val="75000"/>
                  </a:schemeClr>
                </a:solidFill>
                <a:latin typeface="Calibri"/>
                <a:cs typeface="Calibri"/>
              </a:rPr>
              <a:t>© 2014</a:t>
            </a:r>
            <a:r>
              <a:rPr lang="en-US" sz="1000" baseline="0" dirty="0" smtClean="0">
                <a:solidFill>
                  <a:schemeClr val="tx2">
                    <a:lumMod val="75000"/>
                  </a:schemeClr>
                </a:solidFill>
                <a:latin typeface="Calibri"/>
                <a:cs typeface="Calibri"/>
              </a:rPr>
              <a:t> | AMERICAN COLLEGE OF RADIOLOGY |</a:t>
            </a:r>
            <a:r>
              <a:rPr lang="en-US" sz="1000" dirty="0" smtClean="0">
                <a:solidFill>
                  <a:schemeClr val="tx2">
                    <a:lumMod val="75000"/>
                  </a:schemeClr>
                </a:solidFill>
                <a:latin typeface="Calibri"/>
                <a:cs typeface="Calibri"/>
              </a:rPr>
              <a:t> IMAGING</a:t>
            </a:r>
            <a:r>
              <a:rPr lang="en-US" sz="1000" baseline="0" dirty="0" smtClean="0">
                <a:solidFill>
                  <a:schemeClr val="tx2">
                    <a:lumMod val="75000"/>
                  </a:schemeClr>
                </a:solidFill>
                <a:latin typeface="Calibri"/>
                <a:cs typeface="Calibri"/>
              </a:rPr>
              <a:t> 3.0</a:t>
            </a:r>
            <a:r>
              <a:rPr lang="en-US" sz="1000" baseline="30000" dirty="0" smtClean="0">
                <a:solidFill>
                  <a:schemeClr val="tx2">
                    <a:lumMod val="75000"/>
                  </a:schemeClr>
                </a:solidFill>
                <a:latin typeface="Calibri"/>
                <a:cs typeface="Calibri"/>
              </a:rPr>
              <a:t>TM</a:t>
            </a:r>
            <a:r>
              <a:rPr lang="en-US" sz="1000" baseline="0" dirty="0" smtClean="0">
                <a:solidFill>
                  <a:schemeClr val="tx2">
                    <a:lumMod val="75000"/>
                  </a:schemeClr>
                </a:solidFill>
                <a:latin typeface="Calibri"/>
                <a:cs typeface="Calibri"/>
              </a:rPr>
              <a:t> |</a:t>
            </a:r>
            <a:r>
              <a:rPr lang="en-US" sz="1000" dirty="0" smtClean="0">
                <a:solidFill>
                  <a:schemeClr val="tx2">
                    <a:lumMod val="75000"/>
                  </a:schemeClr>
                </a:solidFill>
                <a:latin typeface="Calibri"/>
                <a:cs typeface="Calibri"/>
              </a:rPr>
              <a:t> ALL RIGHTS RESERVED.</a:t>
            </a:r>
            <a:endParaRPr lang="en-US" sz="1000" dirty="0">
              <a:solidFill>
                <a:schemeClr val="tx2">
                  <a:lumMod val="75000"/>
                </a:schemeClr>
              </a:solidFill>
              <a:latin typeface="Calibri"/>
              <a:cs typeface="Calibri"/>
            </a:endParaRPr>
          </a:p>
        </p:txBody>
      </p:sp>
      <p:sp>
        <p:nvSpPr>
          <p:cNvPr id="36" name="Text Placeholder 37"/>
          <p:cNvSpPr>
            <a:spLocks noGrp="1"/>
          </p:cNvSpPr>
          <p:nvPr>
            <p:ph type="body" idx="1"/>
          </p:nvPr>
        </p:nvSpPr>
        <p:spPr>
          <a:xfrm>
            <a:off x="193074" y="621632"/>
            <a:ext cx="8757852" cy="56147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7" name="Picture 36" descr="imaging_icon.png"/>
          <p:cNvPicPr>
            <a:picLocks noChangeAspect="1"/>
          </p:cNvPicPr>
          <p:nvPr userDrawn="1"/>
        </p:nvPicPr>
        <p:blipFill>
          <a:blip r:embed="rId4">
            <a:alphaModFix amt="37000"/>
            <a:extLst>
              <a:ext uri="{28A0092B-C50C-407E-A947-70E740481C1C}">
                <a14:useLocalDpi xmlns:a14="http://schemas.microsoft.com/office/drawing/2010/main" val="0"/>
              </a:ext>
            </a:extLst>
          </a:blip>
          <a:stretch>
            <a:fillRect/>
          </a:stretch>
        </p:blipFill>
        <p:spPr>
          <a:xfrm>
            <a:off x="8629697" y="129688"/>
            <a:ext cx="361758" cy="187666"/>
          </a:xfrm>
          <a:prstGeom prst="rect">
            <a:avLst/>
          </a:prstGeom>
        </p:spPr>
      </p:pic>
    </p:spTree>
    <p:extLst>
      <p:ext uri="{BB962C8B-B14F-4D97-AF65-F5344CB8AC3E}">
        <p14:creationId xmlns:p14="http://schemas.microsoft.com/office/powerpoint/2010/main" val="3026514469"/>
      </p:ext>
    </p:extLst>
  </p:cSld>
  <p:clrMap bg1="lt1" tx1="dk1" bg2="lt2" tx2="dk2" accent1="accent1" accent2="accent2" accent3="accent3" accent4="accent4" accent5="accent5" accent6="accent6" hlink="hlink" folHlink="folHlink"/>
  <p:sldLayoutIdLst>
    <p:sldLayoutId id="2147483649" r:id="rId1"/>
    <p:sldLayoutId id="2147483650" r:id="rId2"/>
  </p:sldLayoutIdLst>
  <p:transition>
    <p:fade/>
  </p:transition>
  <p:timing>
    <p:tnLst>
      <p:par>
        <p:cTn id="1" dur="indefinite" restart="never" nodeType="tmRoot"/>
      </p:par>
    </p:tnLst>
  </p:timing>
  <p:hf hdr="0" ftr="0" dt="0"/>
  <p:txStyles>
    <p:titleStyle>
      <a:lvl1pPr algn="l" defTabSz="457200" rtl="0" eaLnBrk="1" latinLnBrk="0" hangingPunct="1">
        <a:spcBef>
          <a:spcPct val="0"/>
        </a:spcBef>
        <a:buNone/>
        <a:defRPr sz="1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0.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acr.org/Advocacy/Economics-Health-Policy/Imaging-3"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9.gif"/><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hyperlink" Target="http://www.cancerpetregistry.org/" TargetMode="External"/><Relationship Id="rId18" Type="http://schemas.openxmlformats.org/officeDocument/2006/relationships/image" Target="../media/image51.jpeg"/><Relationship Id="rId3" Type="http://schemas.openxmlformats.org/officeDocument/2006/relationships/hyperlink" Target="http://www.acr.org/Quality-Safety/National-Radiology-Data-Registry/CT-Colonography-Registry" TargetMode="External"/><Relationship Id="rId21" Type="http://schemas.openxmlformats.org/officeDocument/2006/relationships/image" Target="../media/image54.png"/><Relationship Id="rId7" Type="http://schemas.openxmlformats.org/officeDocument/2006/relationships/hyperlink" Target="http://www.acr.org/Quality-Safety/National-Radiology-Data-Registry/General-Radiology-Improvement-DB" TargetMode="External"/><Relationship Id="rId12" Type="http://schemas.openxmlformats.org/officeDocument/2006/relationships/image" Target="../media/image48.jpeg"/><Relationship Id="rId17" Type="http://schemas.openxmlformats.org/officeDocument/2006/relationships/hyperlink" Target="http://www.acr.org/Quality-Safety/National-Radiology-Data-Registry/QuIRCC" TargetMode="External"/><Relationship Id="rId2" Type="http://schemas.openxmlformats.org/officeDocument/2006/relationships/notesSlide" Target="../notesSlides/notesSlide53.xml"/><Relationship Id="rId16" Type="http://schemas.openxmlformats.org/officeDocument/2006/relationships/image" Target="../media/image50.jpeg"/><Relationship Id="rId20"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hyperlink" Target="http://www.acr.org/Quality-Safety/National-Radiology-Data-Registry/National-Mammography-DB" TargetMode="External"/><Relationship Id="rId5" Type="http://schemas.openxmlformats.org/officeDocument/2006/relationships/hyperlink" Target="http://www.acr.org/Quality-Safety/National-Radiology-Data-Registry/Dose-Index-Registry" TargetMode="External"/><Relationship Id="rId15" Type="http://schemas.openxmlformats.org/officeDocument/2006/relationships/hyperlink" Target="http://nightcoverage.acr.org/" TargetMode="External"/><Relationship Id="rId10" Type="http://schemas.openxmlformats.org/officeDocument/2006/relationships/image" Target="../media/image47.jpeg"/><Relationship Id="rId19" Type="http://schemas.openxmlformats.org/officeDocument/2006/relationships/image" Target="../media/image52.jpeg"/><Relationship Id="rId4" Type="http://schemas.openxmlformats.org/officeDocument/2006/relationships/image" Target="../media/image44.jpeg"/><Relationship Id="rId9" Type="http://schemas.openxmlformats.org/officeDocument/2006/relationships/hyperlink" Target="http://www.acr.org/Quality-Safety/National-Radiology-Data-Registry/IV-Contrast-Extravasation" TargetMode="External"/><Relationship Id="rId14" Type="http://schemas.openxmlformats.org/officeDocument/2006/relationships/image" Target="../media/image4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loremipsum@acr.edu"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4.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iom.edu/Reports/2012/Best-Care-at-Lower-Cost-The-Path-to-Continuously-Learning-Health-Care-in-America/Infographic.aspx" TargetMode="External"/><Relationship Id="rId2" Type="http://schemas.openxmlformats.org/officeDocument/2006/relationships/hyperlink" Target="http://bit.ly/ICSIWhitePaper"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33311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you?</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10</a:t>
            </a:fld>
            <a:endParaRPr lang="en-US" dirty="0"/>
          </a:p>
        </p:txBody>
      </p:sp>
      <p:grpSp>
        <p:nvGrpSpPr>
          <p:cNvPr id="12" name="Group 11"/>
          <p:cNvGrpSpPr/>
          <p:nvPr/>
        </p:nvGrpSpPr>
        <p:grpSpPr>
          <a:xfrm>
            <a:off x="982133" y="1040671"/>
            <a:ext cx="7179734" cy="4182546"/>
            <a:chOff x="982133" y="1006805"/>
            <a:chExt cx="7179734" cy="4182546"/>
          </a:xfrm>
        </p:grpSpPr>
        <p:sp>
          <p:nvSpPr>
            <p:cNvPr id="11" name="Rectangle 10"/>
            <p:cNvSpPr/>
            <p:nvPr/>
          </p:nvSpPr>
          <p:spPr>
            <a:xfrm>
              <a:off x="982133" y="1668649"/>
              <a:ext cx="7179734" cy="3520702"/>
            </a:xfrm>
            <a:prstGeom prst="rect">
              <a:avLst/>
            </a:prstGeom>
            <a:solidFill>
              <a:schemeClr val="accent2">
                <a:lumMod val="20000"/>
                <a:lumOff val="80000"/>
              </a:schemeClr>
            </a:solidFill>
            <a:ln w="762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Oval 6"/>
            <p:cNvSpPr/>
            <p:nvPr/>
          </p:nvSpPr>
          <p:spPr>
            <a:xfrm>
              <a:off x="4017068" y="1006805"/>
              <a:ext cx="1109864" cy="1109862"/>
            </a:xfrm>
            <a:prstGeom prst="ellipse">
              <a:avLst/>
            </a:prstGeom>
            <a:solidFill>
              <a:schemeClr val="accent1"/>
            </a:solidFill>
            <a:ln w="76200" cmpd="sng">
              <a:solidFill>
                <a:srgbClr val="B4D2D7"/>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5400" dirty="0" smtClean="0"/>
                <a:t>?</a:t>
              </a:r>
              <a:endParaRPr lang="en-US" sz="5400" dirty="0"/>
            </a:p>
          </p:txBody>
        </p:sp>
        <p:sp>
          <p:nvSpPr>
            <p:cNvPr id="9" name="Rectangle 8"/>
            <p:cNvSpPr/>
            <p:nvPr/>
          </p:nvSpPr>
          <p:spPr>
            <a:xfrm>
              <a:off x="1644097" y="2282864"/>
              <a:ext cx="5866158" cy="2160591"/>
            </a:xfrm>
            <a:prstGeom prst="rect">
              <a:avLst/>
            </a:prstGeom>
          </p:spPr>
          <p:txBody>
            <a:bodyPr wrap="none">
              <a:spAutoFit/>
            </a:bodyPr>
            <a:lstStyle/>
            <a:p>
              <a:pPr marL="234950" indent="-234950">
                <a:lnSpc>
                  <a:spcPct val="140000"/>
                </a:lnSpc>
                <a:buClr>
                  <a:schemeClr val="accent1"/>
                </a:buClr>
                <a:buFont typeface="Arial"/>
                <a:buChar char="•"/>
              </a:pPr>
              <a:r>
                <a:rPr lang="en-US" sz="2400" dirty="0" smtClean="0"/>
                <a:t>Who are you?</a:t>
              </a:r>
            </a:p>
            <a:p>
              <a:pPr marL="234950" indent="-234950">
                <a:lnSpc>
                  <a:spcPct val="140000"/>
                </a:lnSpc>
                <a:buClr>
                  <a:schemeClr val="accent1"/>
                </a:buClr>
                <a:buFont typeface="Arial"/>
                <a:buChar char="•"/>
              </a:pPr>
              <a:r>
                <a:rPr lang="en-US" sz="2400" dirty="0" smtClean="0"/>
                <a:t>What is your role vis-a-vis medical imaging?</a:t>
              </a:r>
            </a:p>
            <a:p>
              <a:pPr marL="234950" indent="-234950">
                <a:lnSpc>
                  <a:spcPct val="140000"/>
                </a:lnSpc>
                <a:buClr>
                  <a:schemeClr val="accent1"/>
                </a:buClr>
                <a:buFont typeface="Arial"/>
                <a:buChar char="•"/>
              </a:pPr>
              <a:r>
                <a:rPr lang="en-US" sz="2400" dirty="0" smtClean="0"/>
                <a:t>Why are you here today?</a:t>
              </a:r>
            </a:p>
            <a:p>
              <a:pPr marL="234950" indent="-234950">
                <a:lnSpc>
                  <a:spcPct val="140000"/>
                </a:lnSpc>
                <a:buClr>
                  <a:schemeClr val="accent1"/>
                </a:buClr>
                <a:buFont typeface="Arial"/>
                <a:buChar char="•"/>
              </a:pPr>
              <a:r>
                <a:rPr lang="en-US" sz="2400" dirty="0" smtClean="0"/>
                <a:t>What are your goals for this meeting?</a:t>
              </a:r>
              <a:endParaRPr lang="en-US" sz="2400" dirty="0"/>
            </a:p>
          </p:txBody>
        </p:sp>
      </p:grpSp>
    </p:spTree>
    <p:extLst>
      <p:ext uri="{BB962C8B-B14F-4D97-AF65-F5344CB8AC3E}">
        <p14:creationId xmlns:p14="http://schemas.microsoft.com/office/powerpoint/2010/main" val="401367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70189" y="829733"/>
            <a:ext cx="7803622" cy="5583381"/>
            <a:chOff x="670189" y="829733"/>
            <a:chExt cx="7803622" cy="5583381"/>
          </a:xfrm>
        </p:grpSpPr>
        <p:pic>
          <p:nvPicPr>
            <p:cNvPr id="10" name="Picture 9" descr="imac27-quad-xlarge.jpg"/>
            <p:cNvPicPr>
              <a:picLocks noChangeAspect="1"/>
            </p:cNvPicPr>
            <p:nvPr/>
          </p:nvPicPr>
          <p:blipFill rotWithShape="1">
            <a:blip r:embed="rId3">
              <a:extLst>
                <a:ext uri="{28A0092B-C50C-407E-A947-70E740481C1C}">
                  <a14:useLocalDpi xmlns:a14="http://schemas.microsoft.com/office/drawing/2010/main" val="0"/>
                </a:ext>
              </a:extLst>
            </a:blip>
            <a:srcRect b="11728"/>
            <a:stretch/>
          </p:blipFill>
          <p:spPr>
            <a:xfrm>
              <a:off x="670189" y="829733"/>
              <a:ext cx="7803622" cy="5583381"/>
            </a:xfrm>
            <a:prstGeom prst="rect">
              <a:avLst/>
            </a:prstGeom>
          </p:spPr>
        </p:pic>
        <p:pic>
          <p:nvPicPr>
            <p:cNvPr id="4" name="Picture 3" descr="Screen Shot 2014-03-09 at 3.09.50 AM.png"/>
            <p:cNvPicPr>
              <a:picLocks noChangeAspect="1"/>
            </p:cNvPicPr>
            <p:nvPr/>
          </p:nvPicPr>
          <p:blipFill rotWithShape="1">
            <a:blip r:embed="rId4">
              <a:extLst>
                <a:ext uri="{28A0092B-C50C-407E-A947-70E740481C1C}">
                  <a14:useLocalDpi xmlns:a14="http://schemas.microsoft.com/office/drawing/2010/main" val="0"/>
                </a:ext>
              </a:extLst>
            </a:blip>
            <a:srcRect l="19662" t="12940" r="16873" b="29825"/>
            <a:stretch/>
          </p:blipFill>
          <p:spPr>
            <a:xfrm>
              <a:off x="1031061" y="1136111"/>
              <a:ext cx="7176845" cy="4045210"/>
            </a:xfrm>
            <a:prstGeom prst="rect">
              <a:avLst/>
            </a:prstGeom>
            <a:ln>
              <a:solidFill>
                <a:schemeClr val="tx1"/>
              </a:solidFill>
            </a:ln>
          </p:spPr>
        </p:pic>
      </p:grpSp>
      <p:sp>
        <p:nvSpPr>
          <p:cNvPr id="2" name="Title 1"/>
          <p:cNvSpPr>
            <a:spLocks noGrp="1"/>
          </p:cNvSpPr>
          <p:nvPr>
            <p:ph type="title"/>
          </p:nvPr>
        </p:nvSpPr>
        <p:spPr/>
        <p:txBody>
          <a:bodyPr/>
          <a:lstStyle/>
          <a:p>
            <a:r>
              <a:rPr lang="en-US" dirty="0" smtClean="0"/>
              <a:t>Is this what radiology is coming to?</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11</a:t>
            </a:fld>
            <a:endParaRPr lang="en-US" dirty="0"/>
          </a:p>
        </p:txBody>
      </p:sp>
      <p:grpSp>
        <p:nvGrpSpPr>
          <p:cNvPr id="16" name="Group 15"/>
          <p:cNvGrpSpPr/>
          <p:nvPr/>
        </p:nvGrpSpPr>
        <p:grpSpPr>
          <a:xfrm>
            <a:off x="1031060" y="1136111"/>
            <a:ext cx="7176845" cy="4045210"/>
            <a:chOff x="1031061" y="1136111"/>
            <a:chExt cx="7176845" cy="4045210"/>
          </a:xfrm>
        </p:grpSpPr>
        <p:sp>
          <p:nvSpPr>
            <p:cNvPr id="15" name="Rectangle 14"/>
            <p:cNvSpPr/>
            <p:nvPr/>
          </p:nvSpPr>
          <p:spPr>
            <a:xfrm>
              <a:off x="1031061" y="1136111"/>
              <a:ext cx="7176845" cy="4045210"/>
            </a:xfrm>
            <a:prstGeom prst="rect">
              <a:avLst/>
            </a:prstGeom>
            <a:solidFill>
              <a:srgbClr val="FFFFFF">
                <a:alpha val="8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4" name="Picture 13" descr="Screen Shot 2014-03-09 at 3.09.50 AM.png"/>
            <p:cNvPicPr>
              <a:picLocks noChangeAspect="1"/>
            </p:cNvPicPr>
            <p:nvPr/>
          </p:nvPicPr>
          <p:blipFill rotWithShape="1">
            <a:blip r:embed="rId4">
              <a:extLst>
                <a:ext uri="{28A0092B-C50C-407E-A947-70E740481C1C}">
                  <a14:useLocalDpi xmlns:a14="http://schemas.microsoft.com/office/drawing/2010/main" val="0"/>
                </a:ext>
              </a:extLst>
            </a:blip>
            <a:srcRect l="31958" t="38074" r="24168" b="49468"/>
            <a:stretch/>
          </p:blipFill>
          <p:spPr>
            <a:xfrm>
              <a:off x="2421468" y="2912533"/>
              <a:ext cx="4961466" cy="880534"/>
            </a:xfrm>
            <a:prstGeom prst="rect">
              <a:avLst/>
            </a:prstGeom>
            <a:ln>
              <a:noFill/>
            </a:ln>
          </p:spPr>
        </p:pic>
      </p:grpSp>
      <p:sp>
        <p:nvSpPr>
          <p:cNvPr id="12" name="Rectangular Callout 11"/>
          <p:cNvSpPr/>
          <p:nvPr/>
        </p:nvSpPr>
        <p:spPr>
          <a:xfrm>
            <a:off x="1031061" y="4114800"/>
            <a:ext cx="7176844" cy="1066521"/>
          </a:xfrm>
          <a:prstGeom prst="wedgeRectCallout">
            <a:avLst>
              <a:gd name="adj1" fmla="val -20869"/>
              <a:gd name="adj2" fmla="val -71628"/>
            </a:avLst>
          </a:prstGeom>
          <a:solidFill>
            <a:schemeClr val="accent1">
              <a:alpha val="86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91440" rIns="274320" bIns="91440" numCol="1" spcCol="0" rtlCol="0" fromWordArt="0" anchor="ctr" anchorCtr="0" forceAA="0" compatLnSpc="1">
            <a:prstTxWarp prst="textNoShape">
              <a:avLst/>
            </a:prstTxWarp>
            <a:noAutofit/>
          </a:bodyPr>
          <a:lstStyle/>
          <a:p>
            <a:pPr algn="ctr"/>
            <a:r>
              <a:rPr lang="en-US" sz="2400" dirty="0" smtClean="0">
                <a:solidFill>
                  <a:schemeClr val="bg1"/>
                </a:solidFill>
              </a:rPr>
              <a:t>Is this what radiology is coming to?</a:t>
            </a:r>
            <a:endParaRPr lang="en-US" sz="2400" dirty="0">
              <a:solidFill>
                <a:schemeClr val="bg1"/>
              </a:solidFill>
            </a:endParaRPr>
          </a:p>
        </p:txBody>
      </p:sp>
    </p:spTree>
    <p:extLst>
      <p:ext uri="{BB962C8B-B14F-4D97-AF65-F5344CB8AC3E}">
        <p14:creationId xmlns:p14="http://schemas.microsoft.com/office/powerpoint/2010/main" val="1379758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562056" y="1554228"/>
            <a:ext cx="4174179" cy="1211399"/>
            <a:chOff x="1562056" y="1554228"/>
            <a:chExt cx="4174179" cy="1211399"/>
          </a:xfrm>
        </p:grpSpPr>
        <p:sp>
          <p:nvSpPr>
            <p:cNvPr id="8" name="Round Same Side Corner Rectangle 7"/>
            <p:cNvSpPr/>
            <p:nvPr/>
          </p:nvSpPr>
          <p:spPr>
            <a:xfrm rot="5400000">
              <a:off x="3043446" y="72838"/>
              <a:ext cx="1211399" cy="4174179"/>
            </a:xfrm>
            <a:prstGeom prst="round2SameRect">
              <a:avLst>
                <a:gd name="adj1" fmla="val 6183"/>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p:cNvSpPr/>
            <p:nvPr/>
          </p:nvSpPr>
          <p:spPr>
            <a:xfrm>
              <a:off x="2427927" y="1824277"/>
              <a:ext cx="3068893" cy="923330"/>
            </a:xfrm>
            <a:prstGeom prst="rect">
              <a:avLst/>
            </a:prstGeom>
          </p:spPr>
          <p:txBody>
            <a:bodyPr wrap="square">
              <a:spAutoFit/>
            </a:bodyPr>
            <a:lstStyle/>
            <a:p>
              <a:r>
                <a:rPr lang="en-US" dirty="0" smtClean="0">
                  <a:solidFill>
                    <a:srgbClr val="FFFFFF"/>
                  </a:solidFill>
                </a:rPr>
                <a:t>Imaging 3.0 is a vision and game plan for providing optimal imaging care.</a:t>
              </a:r>
              <a:endParaRPr lang="en-US" dirty="0">
                <a:solidFill>
                  <a:srgbClr val="FFFFFF"/>
                </a:solidFill>
              </a:endParaRPr>
            </a:p>
          </p:txBody>
        </p:sp>
      </p:grpSp>
      <p:sp>
        <p:nvSpPr>
          <p:cNvPr id="2" name="Title 1"/>
          <p:cNvSpPr>
            <a:spLocks noGrp="1"/>
          </p:cNvSpPr>
          <p:nvPr>
            <p:ph type="title"/>
          </p:nvPr>
        </p:nvSpPr>
        <p:spPr/>
        <p:txBody>
          <a:bodyPr/>
          <a:lstStyle/>
          <a:p>
            <a:r>
              <a:rPr lang="en-US" dirty="0" smtClean="0"/>
              <a:t>What is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12</a:t>
            </a:fld>
            <a:endParaRPr lang="en-US" dirty="0"/>
          </a:p>
        </p:txBody>
      </p:sp>
      <p:grpSp>
        <p:nvGrpSpPr>
          <p:cNvPr id="6" name="Group 5"/>
          <p:cNvGrpSpPr/>
          <p:nvPr/>
        </p:nvGrpSpPr>
        <p:grpSpPr>
          <a:xfrm>
            <a:off x="830842" y="1414302"/>
            <a:ext cx="1491250" cy="1491248"/>
            <a:chOff x="2355741" y="1440774"/>
            <a:chExt cx="4468391" cy="4468391"/>
          </a:xfrm>
        </p:grpSpPr>
        <p:sp>
          <p:nvSpPr>
            <p:cNvPr id="5" name="Oval 4"/>
            <p:cNvSpPr/>
            <p:nvPr/>
          </p:nvSpPr>
          <p:spPr>
            <a:xfrm>
              <a:off x="2355741" y="1440774"/>
              <a:ext cx="4468391" cy="4468391"/>
            </a:xfrm>
            <a:prstGeom prst="ellipse">
              <a:avLst/>
            </a:prstGeom>
            <a:solidFill>
              <a:schemeClr val="accent2">
                <a:lumMod val="20000"/>
                <a:lumOff val="80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4" name="Picture 3" descr="imaging30forWebEP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809" y="2790127"/>
              <a:ext cx="2917189" cy="1906019"/>
            </a:xfrm>
            <a:prstGeom prst="rect">
              <a:avLst/>
            </a:prstGeom>
          </p:spPr>
        </p:pic>
      </p:grpSp>
      <p:sp>
        <p:nvSpPr>
          <p:cNvPr id="12" name="Rectangle 11"/>
          <p:cNvSpPr/>
          <p:nvPr/>
        </p:nvSpPr>
        <p:spPr>
          <a:xfrm>
            <a:off x="5920559" y="1465596"/>
            <a:ext cx="2493091" cy="1306511"/>
          </a:xfrm>
          <a:prstGeom prst="rect">
            <a:avLst/>
          </a:prstGeom>
        </p:spPr>
        <p:txBody>
          <a:bodyPr wrap="square">
            <a:spAutoFit/>
          </a:bodyPr>
          <a:lstStyle/>
          <a:p>
            <a:pPr>
              <a:lnSpc>
                <a:spcPct val="110000"/>
              </a:lnSpc>
            </a:pPr>
            <a:r>
              <a:rPr lang="en-US" i="1" dirty="0" smtClean="0">
                <a:solidFill>
                  <a:schemeClr val="bg1">
                    <a:lumMod val="50000"/>
                  </a:schemeClr>
                </a:solidFill>
              </a:rPr>
              <a:t>“Our goal is </a:t>
            </a:r>
            <a:r>
              <a:rPr lang="en-US" i="1" dirty="0">
                <a:solidFill>
                  <a:schemeClr val="bg1">
                    <a:lumMod val="50000"/>
                  </a:schemeClr>
                </a:solidFill>
              </a:rPr>
              <a:t>t</a:t>
            </a:r>
            <a:r>
              <a:rPr lang="en-US" i="1" dirty="0" smtClean="0">
                <a:solidFill>
                  <a:schemeClr val="bg1">
                    <a:lumMod val="50000"/>
                  </a:schemeClr>
                </a:solidFill>
              </a:rPr>
              <a:t>o deliver all the imaging care that is beneficial and necessary and none that is not.”</a:t>
            </a:r>
          </a:p>
        </p:txBody>
      </p:sp>
      <p:grpSp>
        <p:nvGrpSpPr>
          <p:cNvPr id="39" name="Group 38"/>
          <p:cNvGrpSpPr/>
          <p:nvPr/>
        </p:nvGrpSpPr>
        <p:grpSpPr>
          <a:xfrm>
            <a:off x="830842" y="3509359"/>
            <a:ext cx="7582807" cy="1385229"/>
            <a:chOff x="830842" y="3509359"/>
            <a:chExt cx="7582807" cy="1385229"/>
          </a:xfrm>
        </p:grpSpPr>
        <p:sp>
          <p:nvSpPr>
            <p:cNvPr id="34" name="Right Arrow 33"/>
            <p:cNvSpPr/>
            <p:nvPr/>
          </p:nvSpPr>
          <p:spPr>
            <a:xfrm>
              <a:off x="830842" y="3509359"/>
              <a:ext cx="7582807" cy="1385229"/>
            </a:xfrm>
            <a:prstGeom prst="rightArrow">
              <a:avLst>
                <a:gd name="adj1" fmla="val 63446"/>
                <a:gd name="adj2" fmla="val 60696"/>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p:cNvSpPr/>
            <p:nvPr/>
          </p:nvSpPr>
          <p:spPr>
            <a:xfrm>
              <a:off x="830842" y="3971141"/>
              <a:ext cx="2068991" cy="461665"/>
            </a:xfrm>
            <a:prstGeom prst="rect">
              <a:avLst/>
            </a:prstGeom>
          </p:spPr>
          <p:txBody>
            <a:bodyPr wrap="square">
              <a:spAutoFit/>
            </a:bodyPr>
            <a:lstStyle/>
            <a:p>
              <a:pPr algn="r"/>
              <a:r>
                <a:rPr lang="en-US" sz="2400" dirty="0" smtClean="0">
                  <a:solidFill>
                    <a:srgbClr val="4D8790"/>
                  </a:solidFill>
                </a:rPr>
                <a:t>3 Key Actions:</a:t>
              </a:r>
            </a:p>
          </p:txBody>
        </p:sp>
      </p:grpSp>
      <p:grpSp>
        <p:nvGrpSpPr>
          <p:cNvPr id="40" name="Group 39"/>
          <p:cNvGrpSpPr/>
          <p:nvPr/>
        </p:nvGrpSpPr>
        <p:grpSpPr>
          <a:xfrm>
            <a:off x="3145420" y="3519942"/>
            <a:ext cx="1343617" cy="2104881"/>
            <a:chOff x="3145420" y="3519942"/>
            <a:chExt cx="1343617" cy="2104881"/>
          </a:xfrm>
        </p:grpSpPr>
        <p:grpSp>
          <p:nvGrpSpPr>
            <p:cNvPr id="16" name="Group 15"/>
            <p:cNvGrpSpPr/>
            <p:nvPr/>
          </p:nvGrpSpPr>
          <p:grpSpPr>
            <a:xfrm>
              <a:off x="3145420" y="3519942"/>
              <a:ext cx="1343617" cy="1343617"/>
              <a:chOff x="830842" y="3857677"/>
              <a:chExt cx="1328156" cy="1328156"/>
            </a:xfrm>
          </p:grpSpPr>
          <p:sp>
            <p:nvSpPr>
              <p:cNvPr id="15" name="Rectangle 14"/>
              <p:cNvSpPr/>
              <p:nvPr/>
            </p:nvSpPr>
            <p:spPr>
              <a:xfrm>
                <a:off x="830842" y="3857677"/>
                <a:ext cx="1328156" cy="13281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Plus 13"/>
              <p:cNvSpPr/>
              <p:nvPr/>
            </p:nvSpPr>
            <p:spPr>
              <a:xfrm>
                <a:off x="981679" y="4008515"/>
                <a:ext cx="1026482" cy="1026480"/>
              </a:xfrm>
              <a:prstGeom prst="mathPlus">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Rectangle 16"/>
            <p:cNvSpPr/>
            <p:nvPr/>
          </p:nvSpPr>
          <p:spPr>
            <a:xfrm>
              <a:off x="3145420" y="4978492"/>
              <a:ext cx="1343617" cy="646331"/>
            </a:xfrm>
            <a:prstGeom prst="rect">
              <a:avLst/>
            </a:prstGeom>
          </p:spPr>
          <p:txBody>
            <a:bodyPr wrap="square">
              <a:spAutoFit/>
            </a:bodyPr>
            <a:lstStyle/>
            <a:p>
              <a:pPr algn="ctr"/>
              <a:r>
                <a:rPr lang="en-US" dirty="0" smtClean="0">
                  <a:solidFill>
                    <a:schemeClr val="accent1"/>
                  </a:solidFill>
                </a:rPr>
                <a:t>Culture Change</a:t>
              </a:r>
            </a:p>
          </p:txBody>
        </p:sp>
      </p:grpSp>
      <p:grpSp>
        <p:nvGrpSpPr>
          <p:cNvPr id="41" name="Group 40"/>
          <p:cNvGrpSpPr/>
          <p:nvPr/>
        </p:nvGrpSpPr>
        <p:grpSpPr>
          <a:xfrm>
            <a:off x="4582854" y="3519942"/>
            <a:ext cx="1343617" cy="2104881"/>
            <a:chOff x="4582854" y="3519942"/>
            <a:chExt cx="1343617" cy="2104881"/>
          </a:xfrm>
        </p:grpSpPr>
        <p:sp>
          <p:nvSpPr>
            <p:cNvPr id="18" name="Rectangle 17"/>
            <p:cNvSpPr/>
            <p:nvPr/>
          </p:nvSpPr>
          <p:spPr>
            <a:xfrm>
              <a:off x="4582854" y="4978492"/>
              <a:ext cx="1343617" cy="646331"/>
            </a:xfrm>
            <a:prstGeom prst="rect">
              <a:avLst/>
            </a:prstGeom>
          </p:spPr>
          <p:txBody>
            <a:bodyPr wrap="square">
              <a:spAutoFit/>
            </a:bodyPr>
            <a:lstStyle/>
            <a:p>
              <a:pPr algn="ctr"/>
              <a:r>
                <a:rPr lang="en-US" dirty="0" smtClean="0">
                  <a:solidFill>
                    <a:schemeClr val="accent1"/>
                  </a:solidFill>
                </a:rPr>
                <a:t>Portfolio of IT Tools</a:t>
              </a:r>
            </a:p>
          </p:txBody>
        </p:sp>
        <p:grpSp>
          <p:nvGrpSpPr>
            <p:cNvPr id="33" name="Group 32"/>
            <p:cNvGrpSpPr/>
            <p:nvPr/>
          </p:nvGrpSpPr>
          <p:grpSpPr>
            <a:xfrm>
              <a:off x="4582854" y="3519942"/>
              <a:ext cx="1343617" cy="1343617"/>
              <a:chOff x="3211860" y="3770339"/>
              <a:chExt cx="1177319" cy="1177319"/>
            </a:xfrm>
          </p:grpSpPr>
          <p:sp>
            <p:nvSpPr>
              <p:cNvPr id="22" name="Rectangle 21"/>
              <p:cNvSpPr/>
              <p:nvPr/>
            </p:nvSpPr>
            <p:spPr>
              <a:xfrm>
                <a:off x="3211860" y="3770339"/>
                <a:ext cx="1177319" cy="11773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4" name="Picture 23" descr="wrench_icon.png"/>
              <p:cNvPicPr>
                <a:picLocks noChangeAspect="1"/>
              </p:cNvPicPr>
              <p:nvPr/>
            </p:nvPicPr>
            <p:blipFill>
              <a:blip r:embed="rId4">
                <a:duotone>
                  <a:schemeClr val="bg2">
                    <a:shade val="45000"/>
                    <a:satMod val="135000"/>
                  </a:schemeClr>
                  <a:prstClr val="white"/>
                </a:duotone>
                <a:alphaModFix amt="87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700000" flipH="1">
                <a:off x="3639575" y="3891516"/>
                <a:ext cx="325340" cy="956640"/>
              </a:xfrm>
              <a:prstGeom prst="rect">
                <a:avLst/>
              </a:prstGeom>
            </p:spPr>
          </p:pic>
        </p:grpSp>
      </p:grpSp>
      <p:grpSp>
        <p:nvGrpSpPr>
          <p:cNvPr id="42" name="Group 41"/>
          <p:cNvGrpSpPr/>
          <p:nvPr/>
        </p:nvGrpSpPr>
        <p:grpSpPr>
          <a:xfrm>
            <a:off x="5961034" y="3519942"/>
            <a:ext cx="1454049" cy="2113979"/>
            <a:chOff x="5961034" y="3519942"/>
            <a:chExt cx="1454049" cy="2113979"/>
          </a:xfrm>
        </p:grpSpPr>
        <p:sp>
          <p:nvSpPr>
            <p:cNvPr id="19" name="Rectangle 18"/>
            <p:cNvSpPr/>
            <p:nvPr/>
          </p:nvSpPr>
          <p:spPr>
            <a:xfrm>
              <a:off x="5961034" y="4987590"/>
              <a:ext cx="1454049" cy="646331"/>
            </a:xfrm>
            <a:prstGeom prst="rect">
              <a:avLst/>
            </a:prstGeom>
          </p:spPr>
          <p:txBody>
            <a:bodyPr wrap="square">
              <a:spAutoFit/>
            </a:bodyPr>
            <a:lstStyle/>
            <a:p>
              <a:pPr algn="ctr"/>
              <a:r>
                <a:rPr lang="en-US" dirty="0" smtClean="0">
                  <a:solidFill>
                    <a:schemeClr val="accent1"/>
                  </a:solidFill>
                </a:rPr>
                <a:t>Alignment of Incentives</a:t>
              </a:r>
            </a:p>
          </p:txBody>
        </p:sp>
        <p:grpSp>
          <p:nvGrpSpPr>
            <p:cNvPr id="32" name="Group 31"/>
            <p:cNvGrpSpPr/>
            <p:nvPr/>
          </p:nvGrpSpPr>
          <p:grpSpPr>
            <a:xfrm>
              <a:off x="6016250" y="3519942"/>
              <a:ext cx="1343617" cy="1343617"/>
              <a:chOff x="5858698" y="3770339"/>
              <a:chExt cx="1177319" cy="1177319"/>
            </a:xfrm>
          </p:grpSpPr>
          <p:sp>
            <p:nvSpPr>
              <p:cNvPr id="31" name="Rectangle 30"/>
              <p:cNvSpPr/>
              <p:nvPr/>
            </p:nvSpPr>
            <p:spPr>
              <a:xfrm>
                <a:off x="5858698" y="3770339"/>
                <a:ext cx="1177319" cy="1177319"/>
              </a:xfrm>
              <a:prstGeom prst="rect">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0" name="Group 29"/>
              <p:cNvGrpSpPr/>
              <p:nvPr/>
            </p:nvGrpSpPr>
            <p:grpSpPr>
              <a:xfrm>
                <a:off x="6071509" y="3904047"/>
                <a:ext cx="751697" cy="909904"/>
                <a:chOff x="5736235" y="3770339"/>
                <a:chExt cx="715028" cy="865517"/>
              </a:xfrm>
            </p:grpSpPr>
            <p:sp>
              <p:nvSpPr>
                <p:cNvPr id="25" name="Up Arrow 24"/>
                <p:cNvSpPr/>
                <p:nvPr/>
              </p:nvSpPr>
              <p:spPr>
                <a:xfrm>
                  <a:off x="5736235" y="3770339"/>
                  <a:ext cx="444432" cy="487186"/>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Up Arrow 28"/>
                <p:cNvSpPr/>
                <p:nvPr/>
              </p:nvSpPr>
              <p:spPr>
                <a:xfrm rot="10800000">
                  <a:off x="6006831" y="4148670"/>
                  <a:ext cx="444432" cy="487186"/>
                </a:xfrm>
                <a:prstGeom prst="upArrow">
                  <a:avLst>
                    <a:gd name="adj1" fmla="val 50000"/>
                    <a:gd name="adj2" fmla="val 71773"/>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grpSp>
    </p:spTree>
    <p:extLst>
      <p:ext uri="{BB962C8B-B14F-4D97-AF65-F5344CB8AC3E}">
        <p14:creationId xmlns:p14="http://schemas.microsoft.com/office/powerpoint/2010/main" val="546649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500"/>
                            </p:stCondLst>
                            <p:childTnLst>
                              <p:par>
                                <p:cTn id="19" presetID="22" presetClass="entr" presetSubtype="8" fill="hold" nodeType="afterEffect">
                                  <p:stCondLst>
                                    <p:cond delay="500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7000"/>
                            </p:stCondLst>
                            <p:childTnLst>
                              <p:par>
                                <p:cTn id="23" presetID="10" presetClass="entr" presetSubtype="0"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par>
                          <p:cTn id="26" fill="hold">
                            <p:stCondLst>
                              <p:cond delay="7500"/>
                            </p:stCondLst>
                            <p:childTnLst>
                              <p:par>
                                <p:cTn id="27" presetID="10"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8000"/>
                            </p:stCondLst>
                            <p:childTnLst>
                              <p:par>
                                <p:cTn id="31" presetID="10"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a:t>
            </a:r>
            <a:r>
              <a:rPr lang="en-US" dirty="0"/>
              <a:t>y</a:t>
            </a:r>
            <a:r>
              <a:rPr lang="en-US" dirty="0" smtClean="0"/>
              <a:t>ou </a:t>
            </a:r>
            <a:r>
              <a:rPr lang="en-US" dirty="0"/>
              <a:t>c</a:t>
            </a:r>
            <a:r>
              <a:rPr lang="en-US" dirty="0" smtClean="0"/>
              <a:t>are about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13</a:t>
            </a:fld>
            <a:endParaRPr lang="en-US" dirty="0"/>
          </a:p>
        </p:txBody>
      </p:sp>
      <p:grpSp>
        <p:nvGrpSpPr>
          <p:cNvPr id="13" name="Group 12"/>
          <p:cNvGrpSpPr/>
          <p:nvPr/>
        </p:nvGrpSpPr>
        <p:grpSpPr>
          <a:xfrm>
            <a:off x="672367" y="2409859"/>
            <a:ext cx="2038287" cy="2038282"/>
            <a:chOff x="830842" y="1414302"/>
            <a:chExt cx="1491250" cy="1491248"/>
          </a:xfrm>
        </p:grpSpPr>
        <p:sp>
          <p:nvSpPr>
            <p:cNvPr id="11" name="Oval 10"/>
            <p:cNvSpPr/>
            <p:nvPr/>
          </p:nvSpPr>
          <p:spPr>
            <a:xfrm>
              <a:off x="830842" y="1414302"/>
              <a:ext cx="1491250" cy="1491248"/>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400" dirty="0">
                <a:solidFill>
                  <a:schemeClr val="bg1"/>
                </a:solidFill>
              </a:endParaRPr>
            </a:p>
          </p:txBody>
        </p:sp>
        <p:pic>
          <p:nvPicPr>
            <p:cNvPr id="12" name="Picture 11" descr="imaging30forWebEP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896" y="1864625"/>
              <a:ext cx="973563" cy="636101"/>
            </a:xfrm>
            <a:prstGeom prst="rect">
              <a:avLst/>
            </a:prstGeom>
          </p:spPr>
        </p:pic>
      </p:grpSp>
      <p:grpSp>
        <p:nvGrpSpPr>
          <p:cNvPr id="40" name="Group 39"/>
          <p:cNvGrpSpPr/>
          <p:nvPr/>
        </p:nvGrpSpPr>
        <p:grpSpPr>
          <a:xfrm>
            <a:off x="1691511" y="1585493"/>
            <a:ext cx="4980222" cy="1055198"/>
            <a:chOff x="1691511" y="1585493"/>
            <a:chExt cx="4980222" cy="1055198"/>
          </a:xfrm>
        </p:grpSpPr>
        <p:grpSp>
          <p:nvGrpSpPr>
            <p:cNvPr id="37" name="Group 36"/>
            <p:cNvGrpSpPr/>
            <p:nvPr/>
          </p:nvGrpSpPr>
          <p:grpSpPr>
            <a:xfrm>
              <a:off x="1691511" y="1585493"/>
              <a:ext cx="2466120" cy="1055198"/>
              <a:chOff x="1691511" y="1585493"/>
              <a:chExt cx="2466120" cy="1055198"/>
            </a:xfrm>
          </p:grpSpPr>
          <p:sp>
            <p:nvSpPr>
              <p:cNvPr id="16" name="Oval 15"/>
              <p:cNvSpPr/>
              <p:nvPr/>
            </p:nvSpPr>
            <p:spPr>
              <a:xfrm>
                <a:off x="3102430" y="1585493"/>
                <a:ext cx="1055201" cy="1055198"/>
              </a:xfrm>
              <a:prstGeom prst="ellipse">
                <a:avLst/>
              </a:prstGeom>
              <a:solidFill>
                <a:schemeClr val="tx2"/>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3600" dirty="0" smtClean="0">
                    <a:solidFill>
                      <a:schemeClr val="bg1"/>
                    </a:solidFill>
                  </a:rPr>
                  <a:t>1</a:t>
                </a:r>
                <a:endParaRPr lang="en-US" sz="3600" dirty="0">
                  <a:solidFill>
                    <a:schemeClr val="bg1"/>
                  </a:solidFill>
                </a:endParaRPr>
              </a:p>
            </p:txBody>
          </p:sp>
          <p:cxnSp>
            <p:nvCxnSpPr>
              <p:cNvPr id="21" name="Elbow Connector 20"/>
              <p:cNvCxnSpPr>
                <a:stCxn id="11" idx="0"/>
                <a:endCxn id="16" idx="2"/>
              </p:cNvCxnSpPr>
              <p:nvPr/>
            </p:nvCxnSpPr>
            <p:spPr>
              <a:xfrm rot="5400000" flipH="1" flipV="1">
                <a:off x="2248587" y="1556017"/>
                <a:ext cx="296767" cy="1410919"/>
              </a:xfrm>
              <a:prstGeom prst="bentConnector2">
                <a:avLst/>
              </a:prstGeom>
              <a:ln w="762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29" name="Rectangle 28"/>
            <p:cNvSpPr/>
            <p:nvPr/>
          </p:nvSpPr>
          <p:spPr>
            <a:xfrm>
              <a:off x="4353408" y="1680661"/>
              <a:ext cx="2318325" cy="830997"/>
            </a:xfrm>
            <a:prstGeom prst="rect">
              <a:avLst/>
            </a:prstGeom>
          </p:spPr>
          <p:txBody>
            <a:bodyPr wrap="square">
              <a:spAutoFit/>
            </a:bodyPr>
            <a:lstStyle/>
            <a:p>
              <a:r>
                <a:rPr lang="en-US" sz="2400" baseline="0" dirty="0" smtClean="0"/>
                <a:t>Protect people</a:t>
              </a:r>
              <a:r>
                <a:rPr lang="en-US" sz="2400" dirty="0" smtClean="0"/>
                <a:t> from sickness</a:t>
              </a:r>
              <a:endParaRPr lang="en-US" sz="2400" dirty="0"/>
            </a:p>
          </p:txBody>
        </p:sp>
      </p:grpSp>
      <p:grpSp>
        <p:nvGrpSpPr>
          <p:cNvPr id="41" name="Group 40"/>
          <p:cNvGrpSpPr/>
          <p:nvPr/>
        </p:nvGrpSpPr>
        <p:grpSpPr>
          <a:xfrm>
            <a:off x="2710654" y="2901402"/>
            <a:ext cx="5442892" cy="1055198"/>
            <a:chOff x="2710654" y="2901402"/>
            <a:chExt cx="5442892" cy="1055198"/>
          </a:xfrm>
        </p:grpSpPr>
        <p:grpSp>
          <p:nvGrpSpPr>
            <p:cNvPr id="38" name="Group 37"/>
            <p:cNvGrpSpPr/>
            <p:nvPr/>
          </p:nvGrpSpPr>
          <p:grpSpPr>
            <a:xfrm>
              <a:off x="2710654" y="2901402"/>
              <a:ext cx="1446977" cy="1055198"/>
              <a:chOff x="2710654" y="2901402"/>
              <a:chExt cx="1446977" cy="1055198"/>
            </a:xfrm>
          </p:grpSpPr>
          <p:sp>
            <p:nvSpPr>
              <p:cNvPr id="17" name="Oval 16"/>
              <p:cNvSpPr/>
              <p:nvPr/>
            </p:nvSpPr>
            <p:spPr>
              <a:xfrm>
                <a:off x="3102430" y="2901402"/>
                <a:ext cx="1055201" cy="1055198"/>
              </a:xfrm>
              <a:prstGeom prst="ellipse">
                <a:avLst/>
              </a:prstGeom>
              <a:solidFill>
                <a:schemeClr val="accent1"/>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3600" dirty="0" smtClean="0">
                    <a:solidFill>
                      <a:schemeClr val="bg1"/>
                    </a:solidFill>
                  </a:rPr>
                  <a:t>2</a:t>
                </a:r>
                <a:endParaRPr lang="en-US" sz="3600" dirty="0">
                  <a:solidFill>
                    <a:schemeClr val="bg1"/>
                  </a:solidFill>
                </a:endParaRPr>
              </a:p>
            </p:txBody>
          </p:sp>
          <p:cxnSp>
            <p:nvCxnSpPr>
              <p:cNvPr id="23" name="Straight Connector 22"/>
              <p:cNvCxnSpPr>
                <a:stCxn id="11" idx="6"/>
                <a:endCxn id="17" idx="2"/>
              </p:cNvCxnSpPr>
              <p:nvPr/>
            </p:nvCxnSpPr>
            <p:spPr>
              <a:xfrm>
                <a:off x="2710654" y="3429000"/>
                <a:ext cx="391776" cy="1"/>
              </a:xfrm>
              <a:prstGeom prst="line">
                <a:avLst/>
              </a:prstGeom>
              <a:ln w="762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a:off x="4353407" y="3004207"/>
              <a:ext cx="3800139" cy="830997"/>
            </a:xfrm>
            <a:prstGeom prst="rect">
              <a:avLst/>
            </a:prstGeom>
          </p:spPr>
          <p:txBody>
            <a:bodyPr wrap="square">
              <a:spAutoFit/>
            </a:bodyPr>
            <a:lstStyle/>
            <a:p>
              <a:r>
                <a:rPr lang="en-US" sz="2400" dirty="0" smtClean="0"/>
                <a:t>Help sick</a:t>
              </a:r>
              <a:r>
                <a:rPr lang="en-US" sz="2400" baseline="0" dirty="0" smtClean="0"/>
                <a:t> </a:t>
              </a:r>
              <a:r>
                <a:rPr lang="en-US" sz="2400" dirty="0" smtClean="0"/>
                <a:t>patients get </a:t>
              </a:r>
              <a:r>
                <a:rPr lang="en-US" sz="2400" baseline="0" dirty="0" smtClean="0"/>
                <a:t>healthy as soon as possible</a:t>
              </a:r>
              <a:endParaRPr lang="en-US" sz="2400" dirty="0"/>
            </a:p>
          </p:txBody>
        </p:sp>
      </p:grpSp>
      <p:grpSp>
        <p:nvGrpSpPr>
          <p:cNvPr id="42" name="Group 41"/>
          <p:cNvGrpSpPr/>
          <p:nvPr/>
        </p:nvGrpSpPr>
        <p:grpSpPr>
          <a:xfrm>
            <a:off x="1691510" y="4240558"/>
            <a:ext cx="6700976" cy="1055198"/>
            <a:chOff x="1691510" y="4240558"/>
            <a:chExt cx="6700976" cy="1055198"/>
          </a:xfrm>
        </p:grpSpPr>
        <p:grpSp>
          <p:nvGrpSpPr>
            <p:cNvPr id="39" name="Group 38"/>
            <p:cNvGrpSpPr/>
            <p:nvPr/>
          </p:nvGrpSpPr>
          <p:grpSpPr>
            <a:xfrm>
              <a:off x="1691510" y="4240558"/>
              <a:ext cx="2466121" cy="1055198"/>
              <a:chOff x="1691510" y="4240558"/>
              <a:chExt cx="2466121" cy="1055198"/>
            </a:xfrm>
          </p:grpSpPr>
          <p:sp>
            <p:nvSpPr>
              <p:cNvPr id="18" name="Oval 17"/>
              <p:cNvSpPr/>
              <p:nvPr/>
            </p:nvSpPr>
            <p:spPr>
              <a:xfrm>
                <a:off x="3102430" y="4240558"/>
                <a:ext cx="1055201" cy="1055198"/>
              </a:xfrm>
              <a:prstGeom prst="ellipse">
                <a:avLst/>
              </a:prstGeom>
              <a:solidFill>
                <a:srgbClr val="4D8790"/>
              </a:solidFill>
              <a:ln w="7620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3600" dirty="0" smtClean="0">
                    <a:solidFill>
                      <a:schemeClr val="bg1"/>
                    </a:solidFill>
                  </a:rPr>
                  <a:t>3</a:t>
                </a:r>
                <a:endParaRPr lang="en-US" sz="3600" dirty="0">
                  <a:solidFill>
                    <a:schemeClr val="bg1"/>
                  </a:solidFill>
                </a:endParaRPr>
              </a:p>
            </p:txBody>
          </p:sp>
          <p:cxnSp>
            <p:nvCxnSpPr>
              <p:cNvPr id="25" name="Elbow Connector 24"/>
              <p:cNvCxnSpPr>
                <a:stCxn id="11" idx="4"/>
                <a:endCxn id="18" idx="2"/>
              </p:cNvCxnSpPr>
              <p:nvPr/>
            </p:nvCxnSpPr>
            <p:spPr>
              <a:xfrm rot="16200000" flipH="1">
                <a:off x="2236962" y="3902689"/>
                <a:ext cx="320016" cy="1410919"/>
              </a:xfrm>
              <a:prstGeom prst="bentConnector2">
                <a:avLst/>
              </a:prstGeom>
              <a:ln w="76200" cmpd="sng">
                <a:solidFill>
                  <a:schemeClr val="accent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a:off x="4353407" y="4346542"/>
              <a:ext cx="4039079" cy="830997"/>
            </a:xfrm>
            <a:prstGeom prst="rect">
              <a:avLst/>
            </a:prstGeom>
          </p:spPr>
          <p:txBody>
            <a:bodyPr wrap="square">
              <a:spAutoFit/>
            </a:bodyPr>
            <a:lstStyle/>
            <a:p>
              <a:r>
                <a:rPr lang="en-US" sz="2400" dirty="0" smtClean="0"/>
                <a:t>Manage and stabilize patients with chronic conditions</a:t>
              </a:r>
              <a:endParaRPr lang="en-US" sz="2400" dirty="0"/>
            </a:p>
          </p:txBody>
        </p:sp>
      </p:grpSp>
    </p:spTree>
    <p:extLst>
      <p:ext uri="{BB962C8B-B14F-4D97-AF65-F5344CB8AC3E}">
        <p14:creationId xmlns:p14="http://schemas.microsoft.com/office/powerpoint/2010/main" val="2763955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anim calcmode="lin" valueType="num">
                                      <p:cBhvr>
                                        <p:cTn id="14" dur="500" fill="hold"/>
                                        <p:tgtEl>
                                          <p:spTgt spid="40"/>
                                        </p:tgtEl>
                                        <p:attrNameLst>
                                          <p:attrName>ppt_x</p:attrName>
                                        </p:attrNameLst>
                                      </p:cBhvr>
                                      <p:tavLst>
                                        <p:tav tm="0">
                                          <p:val>
                                            <p:strVal val="#ppt_x"/>
                                          </p:val>
                                        </p:tav>
                                        <p:tav tm="100000">
                                          <p:val>
                                            <p:strVal val="#ppt_x"/>
                                          </p:val>
                                        </p:tav>
                                      </p:tavLst>
                                    </p:anim>
                                    <p:anim calcmode="lin" valueType="num">
                                      <p:cBhvr>
                                        <p:cTn id="15" dur="500" fill="hold"/>
                                        <p:tgtEl>
                                          <p:spTgt spid="4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par>
                          <p:cTn id="22" fill="hold">
                            <p:stCondLst>
                              <p:cond delay="2500"/>
                            </p:stCondLst>
                            <p:childTnLst>
                              <p:par>
                                <p:cTn id="23" presetID="42" presetClass="entr" presetSubtype="0" fill="hold" nodeType="afterEffect">
                                  <p:stCondLst>
                                    <p:cond delay="30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3.0 tightly integrates the radiologist into the care delivery process</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14</a:t>
            </a:fld>
            <a:endParaRPr lang="en-US" dirty="0"/>
          </a:p>
        </p:txBody>
      </p:sp>
      <p:grpSp>
        <p:nvGrpSpPr>
          <p:cNvPr id="26" name="Group 25"/>
          <p:cNvGrpSpPr/>
          <p:nvPr/>
        </p:nvGrpSpPr>
        <p:grpSpPr>
          <a:xfrm>
            <a:off x="4306428" y="1364297"/>
            <a:ext cx="4327480" cy="4198305"/>
            <a:chOff x="4306428" y="1364297"/>
            <a:chExt cx="4327480" cy="4198305"/>
          </a:xfrm>
        </p:grpSpPr>
        <p:sp>
          <p:nvSpPr>
            <p:cNvPr id="4" name="Isosceles Triangle 3"/>
            <p:cNvSpPr/>
            <p:nvPr/>
          </p:nvSpPr>
          <p:spPr>
            <a:xfrm>
              <a:off x="5000585" y="2311398"/>
              <a:ext cx="2774527" cy="2391834"/>
            </a:xfrm>
            <a:prstGeom prst="triangle">
              <a:avLst/>
            </a:prstGeom>
            <a:solidFill>
              <a:schemeClr val="accent2">
                <a:lumMod val="20000"/>
                <a:lumOff val="80000"/>
              </a:schemeClr>
            </a:solidFill>
            <a:ln w="76200" cmpd="sng">
              <a:solidFill>
                <a:srgbClr val="B4D2D7"/>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2" name="Group 11"/>
            <p:cNvGrpSpPr/>
            <p:nvPr/>
          </p:nvGrpSpPr>
          <p:grpSpPr>
            <a:xfrm>
              <a:off x="5777488" y="3257257"/>
              <a:ext cx="1181816" cy="1254768"/>
              <a:chOff x="4003509" y="3194467"/>
              <a:chExt cx="1098078" cy="1165862"/>
            </a:xfrm>
          </p:grpSpPr>
          <p:grpSp>
            <p:nvGrpSpPr>
              <p:cNvPr id="10" name="Group 9"/>
              <p:cNvGrpSpPr/>
              <p:nvPr/>
            </p:nvGrpSpPr>
            <p:grpSpPr>
              <a:xfrm>
                <a:off x="4003509" y="3194467"/>
                <a:ext cx="1098078" cy="1165862"/>
                <a:chOff x="6392333" y="2391833"/>
                <a:chExt cx="3429000" cy="3640668"/>
              </a:xfrm>
            </p:grpSpPr>
            <p:sp>
              <p:nvSpPr>
                <p:cNvPr id="8" name="Circular Arrow 7"/>
                <p:cNvSpPr/>
                <p:nvPr/>
              </p:nvSpPr>
              <p:spPr>
                <a:xfrm>
                  <a:off x="6392333" y="2391833"/>
                  <a:ext cx="3429000" cy="3429000"/>
                </a:xfrm>
                <a:prstGeom prst="circular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9" name="Circular Arrow 8"/>
                <p:cNvSpPr/>
                <p:nvPr/>
              </p:nvSpPr>
              <p:spPr>
                <a:xfrm rot="10800000">
                  <a:off x="6392333" y="2603501"/>
                  <a:ext cx="3429000" cy="3429000"/>
                </a:xfrm>
                <a:prstGeom prst="circular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grpSp>
          <p:sp>
            <p:nvSpPr>
              <p:cNvPr id="11" name="Oval 10"/>
              <p:cNvSpPr/>
              <p:nvPr/>
            </p:nvSpPr>
            <p:spPr>
              <a:xfrm>
                <a:off x="4307939" y="3530546"/>
                <a:ext cx="494970" cy="494970"/>
              </a:xfrm>
              <a:prstGeom prst="ellipse">
                <a:avLst/>
              </a:prstGeom>
              <a:solidFill>
                <a:srgbClr val="8EBCC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5" name="Group 24"/>
            <p:cNvGrpSpPr/>
            <p:nvPr/>
          </p:nvGrpSpPr>
          <p:grpSpPr>
            <a:xfrm>
              <a:off x="6953896" y="4151680"/>
              <a:ext cx="1680012" cy="1410922"/>
              <a:chOff x="6920030" y="4100881"/>
              <a:chExt cx="1680012" cy="1410922"/>
            </a:xfrm>
          </p:grpSpPr>
          <p:pic>
            <p:nvPicPr>
              <p:cNvPr id="13" name="Picture 12" descr="Radiology.jpg"/>
              <p:cNvPicPr>
                <a:picLocks noChangeAspect="1"/>
              </p:cNvPicPr>
              <p:nvPr/>
            </p:nvPicPr>
            <p:blipFill rotWithShape="1">
              <a:blip r:embed="rId3">
                <a:extLst>
                  <a:ext uri="{28A0092B-C50C-407E-A947-70E740481C1C}">
                    <a14:useLocalDpi xmlns:a14="http://schemas.microsoft.com/office/drawing/2010/main" val="0"/>
                  </a:ext>
                </a:extLst>
              </a:blip>
              <a:srcRect l="-3522" r="-1" b="13164"/>
              <a:stretch/>
            </p:blipFill>
            <p:spPr>
              <a:xfrm>
                <a:off x="7260003" y="4100881"/>
                <a:ext cx="911862" cy="916332"/>
              </a:xfrm>
              <a:prstGeom prst="ellipse">
                <a:avLst/>
              </a:prstGeom>
              <a:ln w="76200" cmpd="sng">
                <a:solidFill>
                  <a:schemeClr val="accent1"/>
                </a:solidFill>
              </a:ln>
            </p:spPr>
          </p:pic>
          <p:sp>
            <p:nvSpPr>
              <p:cNvPr id="16" name="Rectangle 15"/>
              <p:cNvSpPr/>
              <p:nvPr/>
            </p:nvSpPr>
            <p:spPr>
              <a:xfrm>
                <a:off x="6920030" y="5050138"/>
                <a:ext cx="1680012" cy="461665"/>
              </a:xfrm>
              <a:prstGeom prst="rect">
                <a:avLst/>
              </a:prstGeom>
            </p:spPr>
            <p:txBody>
              <a:bodyPr wrap="none">
                <a:spAutoFit/>
              </a:bodyPr>
              <a:lstStyle/>
              <a:p>
                <a:pPr algn="ctr"/>
                <a:r>
                  <a:rPr lang="en-US" sz="2400" baseline="0" dirty="0" smtClean="0">
                    <a:solidFill>
                      <a:schemeClr val="accent1"/>
                    </a:solidFill>
                  </a:rPr>
                  <a:t>Radiologists</a:t>
                </a:r>
                <a:endParaRPr lang="en-US" sz="2400" dirty="0">
                  <a:solidFill>
                    <a:schemeClr val="accent1"/>
                  </a:solidFill>
                </a:endParaRPr>
              </a:p>
            </p:txBody>
          </p:sp>
        </p:grpSp>
        <p:grpSp>
          <p:nvGrpSpPr>
            <p:cNvPr id="24" name="Group 23"/>
            <p:cNvGrpSpPr/>
            <p:nvPr/>
          </p:nvGrpSpPr>
          <p:grpSpPr>
            <a:xfrm>
              <a:off x="5803926" y="1364297"/>
              <a:ext cx="1200870" cy="1371500"/>
              <a:chOff x="6050454" y="1392186"/>
              <a:chExt cx="1200870" cy="1371500"/>
            </a:xfrm>
          </p:grpSpPr>
          <p:pic>
            <p:nvPicPr>
              <p:cNvPr id="15" name="Picture 14" descr="iStock_000012607377Small.jpg"/>
              <p:cNvPicPr>
                <a:picLocks noChangeAspect="1"/>
              </p:cNvPicPr>
              <p:nvPr/>
            </p:nvPicPr>
            <p:blipFill rotWithShape="1">
              <a:blip r:embed="rId4">
                <a:extLst>
                  <a:ext uri="{28A0092B-C50C-407E-A947-70E740481C1C}">
                    <a14:useLocalDpi xmlns:a14="http://schemas.microsoft.com/office/drawing/2010/main" val="0"/>
                  </a:ext>
                </a:extLst>
              </a:blip>
              <a:srcRect r="33238" b="-394"/>
              <a:stretch/>
            </p:blipFill>
            <p:spPr>
              <a:xfrm>
                <a:off x="6174758" y="1851824"/>
                <a:ext cx="911862" cy="911862"/>
              </a:xfrm>
              <a:prstGeom prst="ellipse">
                <a:avLst/>
              </a:prstGeom>
              <a:ln w="76200" cmpd="sng">
                <a:solidFill>
                  <a:srgbClr val="00687F"/>
                </a:solidFill>
              </a:ln>
            </p:spPr>
          </p:pic>
          <p:sp>
            <p:nvSpPr>
              <p:cNvPr id="17" name="Rectangle 16"/>
              <p:cNvSpPr/>
              <p:nvPr/>
            </p:nvSpPr>
            <p:spPr>
              <a:xfrm>
                <a:off x="6050454" y="1392186"/>
                <a:ext cx="1200870" cy="461665"/>
              </a:xfrm>
              <a:prstGeom prst="rect">
                <a:avLst/>
              </a:prstGeom>
            </p:spPr>
            <p:txBody>
              <a:bodyPr wrap="none">
                <a:spAutoFit/>
              </a:bodyPr>
              <a:lstStyle/>
              <a:p>
                <a:pPr algn="ctr"/>
                <a:r>
                  <a:rPr lang="en-US" sz="2400" baseline="0" dirty="0" smtClean="0">
                    <a:solidFill>
                      <a:schemeClr val="accent1"/>
                    </a:solidFill>
                  </a:rPr>
                  <a:t>Patients</a:t>
                </a:r>
                <a:endParaRPr lang="en-US" sz="2400" dirty="0">
                  <a:solidFill>
                    <a:schemeClr val="accent1"/>
                  </a:solidFill>
                </a:endParaRPr>
              </a:p>
            </p:txBody>
          </p:sp>
        </p:grpSp>
        <p:grpSp>
          <p:nvGrpSpPr>
            <p:cNvPr id="23" name="Group 22"/>
            <p:cNvGrpSpPr/>
            <p:nvPr/>
          </p:nvGrpSpPr>
          <p:grpSpPr>
            <a:xfrm>
              <a:off x="4306428" y="4138117"/>
              <a:ext cx="1465966" cy="1408719"/>
              <a:chOff x="4272562" y="4087318"/>
              <a:chExt cx="1465966" cy="1408719"/>
            </a:xfrm>
          </p:grpSpPr>
          <p:pic>
            <p:nvPicPr>
              <p:cNvPr id="14" name="Picture 13" descr="MPj04306570000[1].jpg"/>
              <p:cNvPicPr>
                <a:picLocks noChangeAspect="1"/>
              </p:cNvPicPr>
              <p:nvPr/>
            </p:nvPicPr>
            <p:blipFill rotWithShape="1">
              <a:blip r:embed="rId5">
                <a:extLst>
                  <a:ext uri="{28A0092B-C50C-407E-A947-70E740481C1C}">
                    <a14:useLocalDpi xmlns:a14="http://schemas.microsoft.com/office/drawing/2010/main" val="0"/>
                  </a:ext>
                </a:extLst>
              </a:blip>
              <a:srcRect t="39602" r="20504"/>
              <a:stretch/>
            </p:blipFill>
            <p:spPr>
              <a:xfrm>
                <a:off x="4527494" y="4087318"/>
                <a:ext cx="911862" cy="911862"/>
              </a:xfrm>
              <a:prstGeom prst="ellipse">
                <a:avLst/>
              </a:prstGeom>
              <a:ln w="76200" cmpd="sng">
                <a:solidFill>
                  <a:srgbClr val="00687F"/>
                </a:solidFill>
              </a:ln>
            </p:spPr>
          </p:pic>
          <p:sp>
            <p:nvSpPr>
              <p:cNvPr id="18" name="Rectangle 17"/>
              <p:cNvSpPr/>
              <p:nvPr/>
            </p:nvSpPr>
            <p:spPr>
              <a:xfrm>
                <a:off x="4272562" y="5034372"/>
                <a:ext cx="1465966" cy="461665"/>
              </a:xfrm>
              <a:prstGeom prst="rect">
                <a:avLst/>
              </a:prstGeom>
            </p:spPr>
            <p:txBody>
              <a:bodyPr wrap="none">
                <a:spAutoFit/>
              </a:bodyPr>
              <a:lstStyle/>
              <a:p>
                <a:pPr algn="ctr"/>
                <a:r>
                  <a:rPr lang="en-US" sz="2400" baseline="0" dirty="0" smtClean="0">
                    <a:solidFill>
                      <a:schemeClr val="accent1"/>
                    </a:solidFill>
                  </a:rPr>
                  <a:t>Physicians</a:t>
                </a:r>
                <a:endParaRPr lang="en-US" sz="2400" dirty="0">
                  <a:solidFill>
                    <a:schemeClr val="accent1"/>
                  </a:solidFill>
                </a:endParaRPr>
              </a:p>
            </p:txBody>
          </p:sp>
        </p:grpSp>
      </p:grpSp>
      <p:sp>
        <p:nvSpPr>
          <p:cNvPr id="22" name="Rectangle 21"/>
          <p:cNvSpPr/>
          <p:nvPr/>
        </p:nvSpPr>
        <p:spPr>
          <a:xfrm>
            <a:off x="914151" y="2172274"/>
            <a:ext cx="4572000" cy="1731243"/>
          </a:xfrm>
          <a:prstGeom prst="rect">
            <a:avLst/>
          </a:prstGeom>
        </p:spPr>
        <p:txBody>
          <a:bodyPr>
            <a:spAutoFit/>
          </a:bodyPr>
          <a:lstStyle/>
          <a:p>
            <a:pPr>
              <a:lnSpc>
                <a:spcPct val="150000"/>
              </a:lnSpc>
            </a:pPr>
            <a:r>
              <a:rPr lang="en-US" baseline="0" dirty="0" smtClean="0"/>
              <a:t>These tools i</a:t>
            </a:r>
            <a:r>
              <a:rPr lang="en-US" dirty="0" smtClean="0"/>
              <a:t>ntegrate radiologists more tightly into the care delivery process.  They support closer collaboration between the radiologist, the referring physician </a:t>
            </a:r>
            <a:r>
              <a:rPr lang="en-US" i="1" dirty="0" smtClean="0"/>
              <a:t>and</a:t>
            </a:r>
            <a:r>
              <a:rPr lang="en-US" dirty="0" smtClean="0"/>
              <a:t> the patient.</a:t>
            </a:r>
            <a:endParaRPr lang="en-US" dirty="0"/>
          </a:p>
        </p:txBody>
      </p:sp>
    </p:spTree>
    <p:extLst>
      <p:ext uri="{BB962C8B-B14F-4D97-AF65-F5344CB8AC3E}">
        <p14:creationId xmlns:p14="http://schemas.microsoft.com/office/powerpoint/2010/main" val="502114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2" presetClass="entr" presetSubtype="2"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ppt_x</p:attrName>
                                        </p:attrNameLst>
                                      </p:cBhvr>
                                      <p:tavLst>
                                        <p:tav tm="0">
                                          <p:val>
                                            <p:strVal val="#ppt_x+#ppt_w*1.125000"/>
                                          </p:val>
                                        </p:tav>
                                        <p:tav tm="100000">
                                          <p:val>
                                            <p:strVal val="#ppt_x"/>
                                          </p:val>
                                        </p:tav>
                                      </p:tavLst>
                                    </p:anim>
                                    <p:animEffect transition="in" filter="wipe(left)">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smtClean="0"/>
              <a:t>Imaging 1.0 &gt; Imaging 2.0 &gt;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15</a:t>
            </a:fld>
            <a:endParaRPr lang="en-US" dirty="0"/>
          </a:p>
        </p:txBody>
      </p:sp>
      <p:sp>
        <p:nvSpPr>
          <p:cNvPr id="5" name="Oval 4"/>
          <p:cNvSpPr/>
          <p:nvPr/>
        </p:nvSpPr>
        <p:spPr>
          <a:xfrm>
            <a:off x="969157" y="1395861"/>
            <a:ext cx="3691468" cy="36914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Oval 5"/>
          <p:cNvSpPr/>
          <p:nvPr/>
        </p:nvSpPr>
        <p:spPr>
          <a:xfrm>
            <a:off x="1375557" y="1802261"/>
            <a:ext cx="2878668" cy="287866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Oval 6"/>
          <p:cNvSpPr/>
          <p:nvPr/>
        </p:nvSpPr>
        <p:spPr>
          <a:xfrm>
            <a:off x="1832758" y="2259462"/>
            <a:ext cx="1964266" cy="1964266"/>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p:cNvSpPr/>
          <p:nvPr/>
        </p:nvSpPr>
        <p:spPr>
          <a:xfrm>
            <a:off x="2256090" y="2682794"/>
            <a:ext cx="1117602" cy="1117602"/>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71" name="Group 70"/>
          <p:cNvGrpSpPr/>
          <p:nvPr/>
        </p:nvGrpSpPr>
        <p:grpSpPr>
          <a:xfrm>
            <a:off x="2821420" y="1807931"/>
            <a:ext cx="4961464" cy="861775"/>
            <a:chOff x="2821420" y="1807931"/>
            <a:chExt cx="4961464" cy="861775"/>
          </a:xfrm>
        </p:grpSpPr>
        <p:sp>
          <p:nvSpPr>
            <p:cNvPr id="11" name="Rectangle 10"/>
            <p:cNvSpPr/>
            <p:nvPr/>
          </p:nvSpPr>
          <p:spPr>
            <a:xfrm>
              <a:off x="4880758" y="1807931"/>
              <a:ext cx="2902126" cy="492443"/>
            </a:xfrm>
            <a:prstGeom prst="rect">
              <a:avLst/>
            </a:prstGeom>
          </p:spPr>
          <p:txBody>
            <a:bodyPr wrap="square">
              <a:spAutoFit/>
            </a:bodyPr>
            <a:lstStyle/>
            <a:p>
              <a:pPr lvl="0">
                <a:lnSpc>
                  <a:spcPct val="110000"/>
                </a:lnSpc>
              </a:pPr>
              <a:r>
                <a:rPr lang="en-US" sz="2400" baseline="0" dirty="0" smtClean="0">
                  <a:solidFill>
                    <a:schemeClr val="accent1"/>
                  </a:solidFill>
                </a:rPr>
                <a:t>Imaging 1.0 </a:t>
              </a:r>
              <a:r>
                <a:rPr lang="en-US" baseline="0" dirty="0" smtClean="0">
                  <a:solidFill>
                    <a:schemeClr val="bg1">
                      <a:lumMod val="50000"/>
                    </a:schemeClr>
                  </a:solidFill>
                </a:rPr>
                <a:t>[</a:t>
              </a:r>
              <a:r>
                <a:rPr lang="en-US" dirty="0" smtClean="0">
                  <a:solidFill>
                    <a:schemeClr val="bg1">
                      <a:lumMod val="50000"/>
                    </a:schemeClr>
                  </a:solidFill>
                </a:rPr>
                <a:t>1920</a:t>
              </a:r>
              <a:r>
                <a:rPr lang="en-US" dirty="0">
                  <a:solidFill>
                    <a:schemeClr val="bg1">
                      <a:lumMod val="50000"/>
                    </a:schemeClr>
                  </a:solidFill>
                </a:rPr>
                <a:t>-</a:t>
              </a:r>
              <a:r>
                <a:rPr lang="en-US" dirty="0" smtClean="0">
                  <a:solidFill>
                    <a:schemeClr val="bg1">
                      <a:lumMod val="50000"/>
                    </a:schemeClr>
                  </a:solidFill>
                </a:rPr>
                <a:t>1990]</a:t>
              </a:r>
              <a:endParaRPr lang="en-US" dirty="0">
                <a:solidFill>
                  <a:schemeClr val="bg1">
                    <a:lumMod val="50000"/>
                  </a:schemeClr>
                </a:solidFill>
              </a:endParaRPr>
            </a:p>
          </p:txBody>
        </p:sp>
        <p:cxnSp>
          <p:nvCxnSpPr>
            <p:cNvPr id="27" name="Straight Connector 26"/>
            <p:cNvCxnSpPr>
              <a:stCxn id="11" idx="1"/>
            </p:cNvCxnSpPr>
            <p:nvPr/>
          </p:nvCxnSpPr>
          <p:spPr>
            <a:xfrm flipH="1">
              <a:off x="2821420" y="2054153"/>
              <a:ext cx="2059338" cy="408913"/>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4880758" y="2300374"/>
              <a:ext cx="2005677" cy="369332"/>
            </a:xfrm>
            <a:prstGeom prst="rect">
              <a:avLst/>
            </a:prstGeom>
          </p:spPr>
          <p:txBody>
            <a:bodyPr wrap="none">
              <a:spAutoFit/>
            </a:bodyPr>
            <a:lstStyle/>
            <a:p>
              <a:pPr marL="169863" lvl="0" indent="-169863">
                <a:buFont typeface="Arial"/>
                <a:buChar char="•"/>
              </a:pPr>
              <a:r>
                <a:rPr lang="en-US" dirty="0" smtClean="0"/>
                <a:t>Image Acquisition</a:t>
              </a:r>
              <a:endParaRPr lang="en-US" dirty="0"/>
            </a:p>
          </p:txBody>
        </p:sp>
      </p:grpSp>
      <p:grpSp>
        <p:nvGrpSpPr>
          <p:cNvPr id="73" name="Group 72"/>
          <p:cNvGrpSpPr/>
          <p:nvPr/>
        </p:nvGrpSpPr>
        <p:grpSpPr>
          <a:xfrm>
            <a:off x="4023684" y="4315724"/>
            <a:ext cx="3727120" cy="1238198"/>
            <a:chOff x="4023684" y="4315724"/>
            <a:chExt cx="3727120" cy="1238198"/>
          </a:xfrm>
        </p:grpSpPr>
        <p:sp>
          <p:nvSpPr>
            <p:cNvPr id="13" name="Rectangle 12"/>
            <p:cNvSpPr/>
            <p:nvPr/>
          </p:nvSpPr>
          <p:spPr>
            <a:xfrm>
              <a:off x="4880758" y="4438554"/>
              <a:ext cx="2870046" cy="461665"/>
            </a:xfrm>
            <a:prstGeom prst="rect">
              <a:avLst/>
            </a:prstGeom>
          </p:spPr>
          <p:txBody>
            <a:bodyPr wrap="none">
              <a:spAutoFit/>
            </a:bodyPr>
            <a:lstStyle/>
            <a:p>
              <a:r>
                <a:rPr lang="en-US" sz="2400" baseline="0" dirty="0" smtClean="0">
                  <a:solidFill>
                    <a:schemeClr val="accent1"/>
                  </a:solidFill>
                </a:rPr>
                <a:t>Imaging 3.0 </a:t>
              </a:r>
              <a:r>
                <a:rPr lang="en-US" dirty="0" smtClean="0">
                  <a:solidFill>
                    <a:prstClr val="white">
                      <a:lumMod val="50000"/>
                    </a:prstClr>
                  </a:solidFill>
                </a:rPr>
                <a:t>[The Future]</a:t>
              </a:r>
              <a:r>
                <a:rPr lang="en-US" sz="2400" baseline="0" dirty="0" smtClean="0">
                  <a:solidFill>
                    <a:schemeClr val="accent1"/>
                  </a:solidFill>
                </a:rPr>
                <a:t> </a:t>
              </a:r>
              <a:endParaRPr lang="en-US" sz="2400" dirty="0">
                <a:solidFill>
                  <a:schemeClr val="accent1"/>
                </a:solidFill>
              </a:endParaRPr>
            </a:p>
          </p:txBody>
        </p:sp>
        <p:cxnSp>
          <p:nvCxnSpPr>
            <p:cNvPr id="36" name="Straight Connector 35"/>
            <p:cNvCxnSpPr>
              <a:stCxn id="13" idx="1"/>
            </p:cNvCxnSpPr>
            <p:nvPr/>
          </p:nvCxnSpPr>
          <p:spPr>
            <a:xfrm flipH="1" flipV="1">
              <a:off x="4023684" y="4315724"/>
              <a:ext cx="857074" cy="353663"/>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7" name="Rectangle 56"/>
            <p:cNvSpPr/>
            <p:nvPr/>
          </p:nvSpPr>
          <p:spPr>
            <a:xfrm>
              <a:off x="4880757" y="4907591"/>
              <a:ext cx="2580393" cy="646331"/>
            </a:xfrm>
            <a:prstGeom prst="rect">
              <a:avLst/>
            </a:prstGeom>
          </p:spPr>
          <p:txBody>
            <a:bodyPr wrap="square">
              <a:spAutoFit/>
            </a:bodyPr>
            <a:lstStyle/>
            <a:p>
              <a:pPr marL="169863" lvl="0" indent="-169863">
                <a:buFont typeface="Arial"/>
                <a:buChar char="•"/>
              </a:pPr>
              <a:r>
                <a:rPr lang="en-US" dirty="0" smtClean="0"/>
                <a:t>Integrating Imaging into Healthcare Delivery</a:t>
              </a:r>
            </a:p>
          </p:txBody>
        </p:sp>
      </p:grpSp>
      <p:grpSp>
        <p:nvGrpSpPr>
          <p:cNvPr id="72" name="Group 71"/>
          <p:cNvGrpSpPr/>
          <p:nvPr/>
        </p:nvGrpSpPr>
        <p:grpSpPr>
          <a:xfrm>
            <a:off x="4023684" y="3011898"/>
            <a:ext cx="4453467" cy="1111663"/>
            <a:chOff x="4023684" y="3011898"/>
            <a:chExt cx="4453467" cy="1111663"/>
          </a:xfrm>
        </p:grpSpPr>
        <p:sp>
          <p:nvSpPr>
            <p:cNvPr id="12" name="Rectangle 11"/>
            <p:cNvSpPr/>
            <p:nvPr/>
          </p:nvSpPr>
          <p:spPr>
            <a:xfrm>
              <a:off x="5121694" y="3011898"/>
              <a:ext cx="3355457" cy="461665"/>
            </a:xfrm>
            <a:prstGeom prst="rect">
              <a:avLst/>
            </a:prstGeom>
          </p:spPr>
          <p:txBody>
            <a:bodyPr wrap="square">
              <a:spAutoFit/>
            </a:bodyPr>
            <a:lstStyle/>
            <a:p>
              <a:r>
                <a:rPr lang="en-US" sz="2400" baseline="0" dirty="0" smtClean="0">
                  <a:solidFill>
                    <a:schemeClr val="accent1"/>
                  </a:solidFill>
                </a:rPr>
                <a:t>Imaging 2.0 </a:t>
              </a:r>
              <a:r>
                <a:rPr lang="en-US" dirty="0" smtClean="0">
                  <a:solidFill>
                    <a:prstClr val="white">
                      <a:lumMod val="50000"/>
                    </a:prstClr>
                  </a:solidFill>
                </a:rPr>
                <a:t>[1990-Present]</a:t>
              </a:r>
              <a:r>
                <a:rPr lang="en-US" sz="2400" baseline="0" dirty="0" smtClean="0">
                  <a:solidFill>
                    <a:schemeClr val="accent1"/>
                  </a:solidFill>
                </a:rPr>
                <a:t> </a:t>
              </a:r>
              <a:endParaRPr lang="en-US" sz="2400" dirty="0">
                <a:solidFill>
                  <a:schemeClr val="accent1"/>
                </a:solidFill>
              </a:endParaRPr>
            </a:p>
          </p:txBody>
        </p:sp>
        <p:cxnSp>
          <p:nvCxnSpPr>
            <p:cNvPr id="28" name="Straight Connector 27"/>
            <p:cNvCxnSpPr/>
            <p:nvPr/>
          </p:nvCxnSpPr>
          <p:spPr>
            <a:xfrm flipH="1">
              <a:off x="4023684" y="3242731"/>
              <a:ext cx="1094142"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5121695" y="3477230"/>
              <a:ext cx="3355456" cy="646331"/>
            </a:xfrm>
            <a:prstGeom prst="rect">
              <a:avLst/>
            </a:prstGeom>
          </p:spPr>
          <p:txBody>
            <a:bodyPr wrap="square">
              <a:spAutoFit/>
            </a:bodyPr>
            <a:lstStyle/>
            <a:p>
              <a:pPr marL="169863" lvl="0" indent="-169863">
                <a:buFont typeface="Arial"/>
                <a:buChar char="•"/>
              </a:pPr>
              <a:r>
                <a:rPr lang="en-US" dirty="0" smtClean="0"/>
                <a:t>Improved Image Acquisition and Digital Image Management</a:t>
              </a:r>
            </a:p>
          </p:txBody>
        </p:sp>
      </p:grpSp>
    </p:spTree>
    <p:extLst>
      <p:ext uri="{BB962C8B-B14F-4D97-AF65-F5344CB8AC3E}">
        <p14:creationId xmlns:p14="http://schemas.microsoft.com/office/powerpoint/2010/main" val="2134797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500"/>
                                        <p:tgtEl>
                                          <p:spTgt spid="72"/>
                                        </p:tgtEl>
                                      </p:cBhvr>
                                    </p:animEffect>
                                  </p:childTnLst>
                                </p:cTn>
                              </p:par>
                            </p:childTnLst>
                          </p:cTn>
                        </p:par>
                        <p:par>
                          <p:cTn id="30" fill="hold">
                            <p:stCondLst>
                              <p:cond delay="25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Imaging 1.0 &gt; Imaging 2.0 &gt;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16</a:t>
            </a:fld>
            <a:endParaRPr lang="en-US" dirty="0"/>
          </a:p>
        </p:txBody>
      </p:sp>
      <p:grpSp>
        <p:nvGrpSpPr>
          <p:cNvPr id="4" name="Group 3"/>
          <p:cNvGrpSpPr/>
          <p:nvPr/>
        </p:nvGrpSpPr>
        <p:grpSpPr>
          <a:xfrm>
            <a:off x="969157" y="1395861"/>
            <a:ext cx="3691468" cy="3691468"/>
            <a:chOff x="2218266" y="1270000"/>
            <a:chExt cx="3691468" cy="3691468"/>
          </a:xfrm>
        </p:grpSpPr>
        <p:sp>
          <p:nvSpPr>
            <p:cNvPr id="5" name="Oval 4"/>
            <p:cNvSpPr/>
            <p:nvPr/>
          </p:nvSpPr>
          <p:spPr>
            <a:xfrm>
              <a:off x="2218266" y="1270000"/>
              <a:ext cx="3691468" cy="3691468"/>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Oval 5"/>
            <p:cNvSpPr/>
            <p:nvPr/>
          </p:nvSpPr>
          <p:spPr>
            <a:xfrm>
              <a:off x="2624666" y="1676400"/>
              <a:ext cx="2878668" cy="2878668"/>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Oval 6"/>
            <p:cNvSpPr/>
            <p:nvPr/>
          </p:nvSpPr>
          <p:spPr>
            <a:xfrm>
              <a:off x="3081867" y="2133601"/>
              <a:ext cx="1964266" cy="1964266"/>
            </a:xfrm>
            <a:prstGeom prst="ellips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p:cNvSpPr/>
            <p:nvPr/>
          </p:nvSpPr>
          <p:spPr>
            <a:xfrm>
              <a:off x="3505199" y="2556933"/>
              <a:ext cx="1117602" cy="111760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13" name="Straight Connector 12"/>
          <p:cNvCxnSpPr/>
          <p:nvPr/>
        </p:nvCxnSpPr>
        <p:spPr>
          <a:xfrm flipH="1">
            <a:off x="2827867" y="3242731"/>
            <a:ext cx="2289959"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5117826" y="2627910"/>
            <a:ext cx="2069797" cy="992579"/>
          </a:xfrm>
          <a:prstGeom prst="rect">
            <a:avLst/>
          </a:prstGeom>
        </p:spPr>
        <p:txBody>
          <a:bodyPr wrap="square">
            <a:spAutoFit/>
          </a:bodyPr>
          <a:lstStyle/>
          <a:p>
            <a:pPr lvl="0">
              <a:lnSpc>
                <a:spcPct val="110000"/>
              </a:lnSpc>
            </a:pPr>
            <a:r>
              <a:rPr lang="en-US" sz="5400" baseline="0" dirty="0" smtClean="0">
                <a:solidFill>
                  <a:schemeClr val="accent1"/>
                </a:solidFill>
              </a:rPr>
              <a:t>1895</a:t>
            </a:r>
            <a:endParaRPr lang="en-US" sz="5400" dirty="0">
              <a:solidFill>
                <a:schemeClr val="bg1">
                  <a:lumMod val="50000"/>
                </a:schemeClr>
              </a:solidFill>
            </a:endParaRPr>
          </a:p>
        </p:txBody>
      </p:sp>
      <p:sp>
        <p:nvSpPr>
          <p:cNvPr id="19" name="Rectangle 18"/>
          <p:cNvSpPr/>
          <p:nvPr/>
        </p:nvSpPr>
        <p:spPr>
          <a:xfrm>
            <a:off x="5117826" y="3564931"/>
            <a:ext cx="2646878" cy="461665"/>
          </a:xfrm>
          <a:prstGeom prst="rect">
            <a:avLst/>
          </a:prstGeom>
        </p:spPr>
        <p:txBody>
          <a:bodyPr wrap="none">
            <a:spAutoFit/>
          </a:bodyPr>
          <a:lstStyle/>
          <a:p>
            <a:pPr marL="169863" lvl="0" indent="-169863">
              <a:buFont typeface="Arial"/>
              <a:buChar char="•"/>
            </a:pPr>
            <a:r>
              <a:rPr lang="en-US" sz="2400" dirty="0" smtClean="0"/>
              <a:t>A New Kind of Ray</a:t>
            </a:r>
            <a:endParaRPr lang="en-US" sz="2400" dirty="0"/>
          </a:p>
        </p:txBody>
      </p:sp>
    </p:spTree>
    <p:extLst>
      <p:ext uri="{BB962C8B-B14F-4D97-AF65-F5344CB8AC3E}">
        <p14:creationId xmlns:p14="http://schemas.microsoft.com/office/powerpoint/2010/main" val="3749605123"/>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 name="Slide Number Placeholder 2"/>
          <p:cNvSpPr>
            <a:spLocks noGrp="1"/>
          </p:cNvSpPr>
          <p:nvPr>
            <p:ph type="sldNum" sz="quarter" idx="10"/>
          </p:nvPr>
        </p:nvSpPr>
        <p:spPr/>
        <p:txBody>
          <a:bodyPr/>
          <a:lstStyle/>
          <a:p>
            <a:fld id="{04663962-5C0B-F642-8585-7A5CBE979EEA}" type="slidenum">
              <a:rPr lang="en-US" smtClean="0"/>
              <a:pPr/>
              <a:t>17</a:t>
            </a:fld>
            <a:endParaRPr lang="en-US" dirty="0"/>
          </a:p>
        </p:txBody>
      </p:sp>
      <p:pic>
        <p:nvPicPr>
          <p:cNvPr id="5" name="Picture 4" descr="Röntgen_in_the_lab.jpg"/>
          <p:cNvPicPr>
            <a:picLocks noChangeAspect="1"/>
          </p:cNvPicPr>
          <p:nvPr/>
        </p:nvPicPr>
        <p:blipFill rotWithShape="1">
          <a:blip r:embed="rId3">
            <a:extLst>
              <a:ext uri="{28A0092B-C50C-407E-A947-70E740481C1C}">
                <a14:useLocalDpi xmlns:a14="http://schemas.microsoft.com/office/drawing/2010/main" val="0"/>
              </a:ext>
            </a:extLst>
          </a:blip>
          <a:srcRect l="12725" t="3673" r="2028" b="3067"/>
          <a:stretch/>
        </p:blipFill>
        <p:spPr>
          <a:xfrm>
            <a:off x="0" y="0"/>
            <a:ext cx="4586686" cy="6857998"/>
          </a:xfrm>
          <a:prstGeom prst="rect">
            <a:avLst/>
          </a:prstGeom>
        </p:spPr>
      </p:pic>
      <p:pic>
        <p:nvPicPr>
          <p:cNvPr id="7" name="Picture 6" descr="Z1.jpg"/>
          <p:cNvPicPr>
            <a:picLocks noChangeAspect="1"/>
          </p:cNvPicPr>
          <p:nvPr/>
        </p:nvPicPr>
        <p:blipFill rotWithShape="1">
          <a:blip r:embed="rId4">
            <a:extLst>
              <a:ext uri="{28A0092B-C50C-407E-A947-70E740481C1C}">
                <a14:useLocalDpi xmlns:a14="http://schemas.microsoft.com/office/drawing/2010/main" val="0"/>
              </a:ext>
            </a:extLst>
          </a:blip>
          <a:srcRect t="1" r="12895" b="7826"/>
          <a:stretch/>
        </p:blipFill>
        <p:spPr>
          <a:xfrm>
            <a:off x="4586686" y="3242"/>
            <a:ext cx="4557314" cy="6854758"/>
          </a:xfrm>
          <a:prstGeom prst="rect">
            <a:avLst/>
          </a:prstGeom>
        </p:spPr>
      </p:pic>
    </p:spTree>
    <p:extLst>
      <p:ext uri="{BB962C8B-B14F-4D97-AF65-F5344CB8AC3E}">
        <p14:creationId xmlns:p14="http://schemas.microsoft.com/office/powerpoint/2010/main" val="82987363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 name="Slide Number Placeholder 2"/>
          <p:cNvSpPr>
            <a:spLocks noGrp="1"/>
          </p:cNvSpPr>
          <p:nvPr>
            <p:ph type="sldNum" sz="quarter" idx="10"/>
          </p:nvPr>
        </p:nvSpPr>
        <p:spPr/>
        <p:txBody>
          <a:bodyPr/>
          <a:lstStyle/>
          <a:p>
            <a:fld id="{04663962-5C0B-F642-8585-7A5CBE979EEA}" type="slidenum">
              <a:rPr lang="en-US" smtClean="0"/>
              <a:pPr/>
              <a:t>18</a:t>
            </a:fld>
            <a:endParaRPr lang="en-US" dirty="0"/>
          </a:p>
        </p:txBody>
      </p:sp>
      <p:pic>
        <p:nvPicPr>
          <p:cNvPr id="4" name="Picture 3" descr="Crookes_tube_xray_experiment.jpg"/>
          <p:cNvPicPr>
            <a:picLocks noChangeAspect="1"/>
          </p:cNvPicPr>
          <p:nvPr/>
        </p:nvPicPr>
        <p:blipFill rotWithShape="1">
          <a:blip r:embed="rId3">
            <a:extLst>
              <a:ext uri="{28A0092B-C50C-407E-A947-70E740481C1C}">
                <a14:useLocalDpi xmlns:a14="http://schemas.microsoft.com/office/drawing/2010/main" val="0"/>
              </a:ext>
            </a:extLst>
          </a:blip>
          <a:srcRect l="10616" r="5089"/>
          <a:stretch/>
        </p:blipFill>
        <p:spPr>
          <a:xfrm>
            <a:off x="-1" y="0"/>
            <a:ext cx="9144001" cy="6858000"/>
          </a:xfrm>
          <a:prstGeom prst="rect">
            <a:avLst/>
          </a:prstGeom>
        </p:spPr>
      </p:pic>
    </p:spTree>
    <p:extLst>
      <p:ext uri="{BB962C8B-B14F-4D97-AF65-F5344CB8AC3E}">
        <p14:creationId xmlns:p14="http://schemas.microsoft.com/office/powerpoint/2010/main" val="4275982209"/>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Imaging 1.0 &gt; Imaging 2.0 &gt;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19</a:t>
            </a:fld>
            <a:endParaRPr lang="en-US" dirty="0"/>
          </a:p>
        </p:txBody>
      </p:sp>
      <p:grpSp>
        <p:nvGrpSpPr>
          <p:cNvPr id="4" name="Group 3"/>
          <p:cNvGrpSpPr/>
          <p:nvPr/>
        </p:nvGrpSpPr>
        <p:grpSpPr>
          <a:xfrm>
            <a:off x="969157" y="1395861"/>
            <a:ext cx="3691468" cy="3691468"/>
            <a:chOff x="2218266" y="1270000"/>
            <a:chExt cx="3691468" cy="3691468"/>
          </a:xfrm>
        </p:grpSpPr>
        <p:sp>
          <p:nvSpPr>
            <p:cNvPr id="5" name="Oval 4"/>
            <p:cNvSpPr/>
            <p:nvPr/>
          </p:nvSpPr>
          <p:spPr>
            <a:xfrm>
              <a:off x="2218266" y="1270000"/>
              <a:ext cx="3691468" cy="3691468"/>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Oval 5"/>
            <p:cNvSpPr/>
            <p:nvPr/>
          </p:nvSpPr>
          <p:spPr>
            <a:xfrm>
              <a:off x="2624666" y="1676400"/>
              <a:ext cx="2878668" cy="2878668"/>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Oval 6"/>
            <p:cNvSpPr/>
            <p:nvPr/>
          </p:nvSpPr>
          <p:spPr>
            <a:xfrm>
              <a:off x="3081867" y="2133601"/>
              <a:ext cx="1964266" cy="196426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p:cNvSpPr/>
            <p:nvPr/>
          </p:nvSpPr>
          <p:spPr>
            <a:xfrm>
              <a:off x="3505199" y="2556933"/>
              <a:ext cx="1117602" cy="1117602"/>
            </a:xfrm>
            <a:prstGeom prst="ellips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9" name="Straight Connector 8"/>
          <p:cNvCxnSpPr/>
          <p:nvPr/>
        </p:nvCxnSpPr>
        <p:spPr>
          <a:xfrm flipH="1">
            <a:off x="3572933" y="3242731"/>
            <a:ext cx="154489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117826" y="2627910"/>
            <a:ext cx="3602841" cy="1406539"/>
          </a:xfrm>
          <a:prstGeom prst="rect">
            <a:avLst/>
          </a:prstGeom>
        </p:spPr>
        <p:txBody>
          <a:bodyPr wrap="square">
            <a:spAutoFit/>
          </a:bodyPr>
          <a:lstStyle/>
          <a:p>
            <a:pPr lvl="0">
              <a:lnSpc>
                <a:spcPct val="110000"/>
              </a:lnSpc>
            </a:pPr>
            <a:r>
              <a:rPr lang="en-US" sz="5400" baseline="0" dirty="0" smtClean="0">
                <a:solidFill>
                  <a:schemeClr val="accent1"/>
                </a:solidFill>
              </a:rPr>
              <a:t>Imaging 1.0 </a:t>
            </a:r>
            <a:r>
              <a:rPr lang="en-US" sz="2400" baseline="0" dirty="0" smtClean="0">
                <a:solidFill>
                  <a:schemeClr val="bg1">
                    <a:lumMod val="50000"/>
                  </a:schemeClr>
                </a:solidFill>
              </a:rPr>
              <a:t>[</a:t>
            </a:r>
            <a:r>
              <a:rPr lang="en-US" sz="2400" dirty="0" smtClean="0">
                <a:solidFill>
                  <a:schemeClr val="bg1">
                    <a:lumMod val="50000"/>
                  </a:schemeClr>
                </a:solidFill>
              </a:rPr>
              <a:t>1920-1990]</a:t>
            </a:r>
            <a:endParaRPr lang="en-US" sz="2400" dirty="0">
              <a:solidFill>
                <a:schemeClr val="bg1">
                  <a:lumMod val="50000"/>
                </a:schemeClr>
              </a:solidFill>
            </a:endParaRPr>
          </a:p>
        </p:txBody>
      </p:sp>
      <p:sp>
        <p:nvSpPr>
          <p:cNvPr id="11" name="Rectangle 10"/>
          <p:cNvSpPr/>
          <p:nvPr/>
        </p:nvSpPr>
        <p:spPr>
          <a:xfrm>
            <a:off x="5117826" y="4164928"/>
            <a:ext cx="2557110" cy="461665"/>
          </a:xfrm>
          <a:prstGeom prst="rect">
            <a:avLst/>
          </a:prstGeom>
        </p:spPr>
        <p:txBody>
          <a:bodyPr wrap="none">
            <a:spAutoFit/>
          </a:bodyPr>
          <a:lstStyle/>
          <a:p>
            <a:pPr marL="169863" lvl="0" indent="-169863">
              <a:buFont typeface="Arial"/>
              <a:buChar char="•"/>
            </a:pPr>
            <a:r>
              <a:rPr lang="en-US" sz="2400" dirty="0" smtClean="0"/>
              <a:t>Image Acquisition</a:t>
            </a:r>
            <a:endParaRPr lang="en-US" sz="2400" dirty="0"/>
          </a:p>
        </p:txBody>
      </p:sp>
    </p:spTree>
    <p:extLst>
      <p:ext uri="{BB962C8B-B14F-4D97-AF65-F5344CB8AC3E}">
        <p14:creationId xmlns:p14="http://schemas.microsoft.com/office/powerpoint/2010/main" val="111460316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30" y="0"/>
            <a:ext cx="5420807" cy="447040"/>
          </a:xfrm>
        </p:spPr>
        <p:txBody>
          <a:bodyPr/>
          <a:lstStyle/>
          <a:p>
            <a:r>
              <a:rPr lang="en-US" dirty="0" smtClean="0"/>
              <a:t>Notes for Presenter: Background Information</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a:t>
            </a:fld>
            <a:endParaRPr lang="en-US" dirty="0"/>
          </a:p>
        </p:txBody>
      </p:sp>
      <p:sp>
        <p:nvSpPr>
          <p:cNvPr id="5" name="TextBox 4"/>
          <p:cNvSpPr txBox="1"/>
          <p:nvPr/>
        </p:nvSpPr>
        <p:spPr>
          <a:xfrm>
            <a:off x="1005974" y="1182959"/>
            <a:ext cx="7132052" cy="4696670"/>
          </a:xfrm>
          <a:prstGeom prst="rect">
            <a:avLst/>
          </a:prstGeom>
          <a:noFill/>
        </p:spPr>
        <p:txBody>
          <a:bodyPr wrap="square" rtlCol="0">
            <a:spAutoFit/>
          </a:bodyPr>
          <a:lstStyle/>
          <a:p>
            <a:pPr>
              <a:lnSpc>
                <a:spcPct val="110000"/>
              </a:lnSpc>
            </a:pPr>
            <a:r>
              <a:rPr lang="en-US" sz="1400" dirty="0" smtClean="0">
                <a:solidFill>
                  <a:schemeClr val="tx1"/>
                </a:solidFill>
              </a:rPr>
              <a:t>In May 2013, the ACR launched a major new strategic initiative titled </a:t>
            </a:r>
            <a:r>
              <a:rPr lang="en-US" sz="1400" b="1" dirty="0" smtClean="0">
                <a:solidFill>
                  <a:schemeClr val="tx1"/>
                </a:solidFill>
              </a:rPr>
              <a:t>Imaging 3.0. </a:t>
            </a:r>
            <a:r>
              <a:rPr lang="en-US" sz="1400" dirty="0" smtClean="0">
                <a:solidFill>
                  <a:schemeClr val="tx1"/>
                </a:solidFill>
              </a:rPr>
              <a:t>Although the ACR is taking a major role in driving this initiative, the ultimate success of Imaging 3.0 rests on the success of the ACR’s member radiologists effecting change in </a:t>
            </a:r>
            <a:r>
              <a:rPr lang="en-US" sz="1400" dirty="0" smtClean="0"/>
              <a:t>their </a:t>
            </a:r>
            <a:r>
              <a:rPr lang="en-US" sz="1400" dirty="0" smtClean="0">
                <a:solidFill>
                  <a:schemeClr val="tx1"/>
                </a:solidFill>
              </a:rPr>
              <a:t>own practices.</a:t>
            </a:r>
            <a:br>
              <a:rPr lang="en-US" sz="1400" dirty="0" smtClean="0">
                <a:solidFill>
                  <a:schemeClr val="tx1"/>
                </a:solidFill>
              </a:rPr>
            </a:br>
            <a:r>
              <a:rPr lang="en-US" sz="1400" dirty="0" smtClean="0">
                <a:solidFill>
                  <a:schemeClr val="tx1"/>
                </a:solidFill>
              </a:rPr>
              <a:t/>
            </a:r>
            <a:br>
              <a:rPr lang="en-US" sz="1400" dirty="0" smtClean="0">
                <a:solidFill>
                  <a:schemeClr val="tx1"/>
                </a:solidFill>
              </a:rPr>
            </a:br>
            <a:r>
              <a:rPr lang="en-US" sz="1400" dirty="0" smtClean="0">
                <a:solidFill>
                  <a:schemeClr val="tx1"/>
                </a:solidFill>
              </a:rPr>
              <a:t>With that in mind, the ACR has created this presentation as a tool for you to introduce Imaging 3.0 to your external stakeholders including referring physicians, healthcare executives, Chief Information Officers (CIOs), Chief Medical Officers (CMOs), Chief Medical Information Officers (CMIOs) and payers.</a:t>
            </a:r>
            <a:br>
              <a:rPr lang="en-US" sz="1400" dirty="0" smtClean="0">
                <a:solidFill>
                  <a:schemeClr val="tx1"/>
                </a:solidFill>
              </a:rPr>
            </a:br>
            <a:endParaRPr lang="en-US" sz="1400" dirty="0" smtClean="0">
              <a:solidFill>
                <a:schemeClr val="tx1"/>
              </a:solidFill>
            </a:endParaRPr>
          </a:p>
          <a:p>
            <a:pPr>
              <a:lnSpc>
                <a:spcPct val="110000"/>
              </a:lnSpc>
            </a:pPr>
            <a:r>
              <a:rPr lang="en-US" sz="1400" dirty="0" smtClean="0"/>
              <a:t>While </a:t>
            </a:r>
            <a:r>
              <a:rPr lang="en-US" sz="1400" dirty="0"/>
              <a:t>this presentation can be delivered to other radiologists, this is </a:t>
            </a:r>
            <a:r>
              <a:rPr lang="en-US" sz="1400" i="1" dirty="0"/>
              <a:t>not</a:t>
            </a:r>
            <a:r>
              <a:rPr lang="en-US" sz="1400" dirty="0"/>
              <a:t> a goal of the presentation.  The conversation about Imaging 3.0 with a group of radiologists is very different than a conversation with external stakeholders in radiology.</a:t>
            </a:r>
          </a:p>
          <a:p>
            <a:pPr>
              <a:lnSpc>
                <a:spcPct val="110000"/>
              </a:lnSpc>
            </a:pPr>
            <a:r>
              <a:rPr lang="en-US" sz="1400" dirty="0" smtClean="0">
                <a:solidFill>
                  <a:schemeClr val="tx1"/>
                </a:solidFill>
              </a:rPr>
              <a:t/>
            </a:r>
            <a:br>
              <a:rPr lang="en-US" sz="1400" dirty="0" smtClean="0">
                <a:solidFill>
                  <a:schemeClr val="tx1"/>
                </a:solidFill>
              </a:rPr>
            </a:br>
            <a:r>
              <a:rPr lang="en-US" dirty="0" smtClean="0">
                <a:solidFill>
                  <a:schemeClr val="accent1"/>
                </a:solidFill>
              </a:rPr>
              <a:t>The goals of this presentation are to:</a:t>
            </a:r>
          </a:p>
          <a:p>
            <a:pPr marL="285750" indent="-285750">
              <a:lnSpc>
                <a:spcPct val="110000"/>
              </a:lnSpc>
              <a:buFont typeface="Arial" panose="020B0604020202020204" pitchFamily="34" charset="0"/>
              <a:buChar char="•"/>
            </a:pPr>
            <a:r>
              <a:rPr lang="en-US" dirty="0">
                <a:solidFill>
                  <a:schemeClr val="accent1"/>
                </a:solidFill>
              </a:rPr>
              <a:t>C</a:t>
            </a:r>
            <a:r>
              <a:rPr lang="en-US" dirty="0" smtClean="0">
                <a:solidFill>
                  <a:schemeClr val="accent1"/>
                </a:solidFill>
              </a:rPr>
              <a:t>onvey a high level overview of Imaging 3.0, its components and its benefits to your external stakeholders.</a:t>
            </a:r>
          </a:p>
          <a:p>
            <a:pPr marL="285750" indent="-285750">
              <a:lnSpc>
                <a:spcPct val="110000"/>
              </a:lnSpc>
              <a:buFont typeface="Arial" panose="020B0604020202020204" pitchFamily="34" charset="0"/>
              <a:buChar char="•"/>
            </a:pPr>
            <a:r>
              <a:rPr lang="en-US" dirty="0" smtClean="0">
                <a:solidFill>
                  <a:schemeClr val="accent1"/>
                </a:solidFill>
              </a:rPr>
              <a:t>Help you start an ongoing conversation about Imaging 3.0 with your external stakeholders</a:t>
            </a:r>
            <a:endParaRPr lang="en-US" dirty="0"/>
          </a:p>
        </p:txBody>
      </p:sp>
      <p:sp>
        <p:nvSpPr>
          <p:cNvPr id="7" name="Rectangle 6"/>
          <p:cNvSpPr/>
          <p:nvPr/>
        </p:nvSpPr>
        <p:spPr>
          <a:xfrm>
            <a:off x="0" y="447040"/>
            <a:ext cx="9144000" cy="3240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r>
              <a:rPr lang="en-US" sz="1000" dirty="0" smtClean="0"/>
              <a:t>THIS SLIDE CONTAINS NOTES FOR THE PRESENTER AND IS NOT INTENDED TO BE PRESENTED.</a:t>
            </a:r>
            <a:endParaRPr lang="en-US" sz="1000" dirty="0"/>
          </a:p>
        </p:txBody>
      </p:sp>
    </p:spTree>
    <p:extLst>
      <p:ext uri="{BB962C8B-B14F-4D97-AF65-F5344CB8AC3E}">
        <p14:creationId xmlns:p14="http://schemas.microsoft.com/office/powerpoint/2010/main" val="82553902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1.0: 1920 to 1990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20</a:t>
            </a:fld>
            <a:endParaRPr lang="en-US" dirty="0"/>
          </a:p>
        </p:txBody>
      </p:sp>
      <p:grpSp>
        <p:nvGrpSpPr>
          <p:cNvPr id="11" name="Group 10"/>
          <p:cNvGrpSpPr/>
          <p:nvPr/>
        </p:nvGrpSpPr>
        <p:grpSpPr>
          <a:xfrm>
            <a:off x="523618" y="828383"/>
            <a:ext cx="8096761" cy="684346"/>
            <a:chOff x="523618" y="971689"/>
            <a:chExt cx="8096761" cy="684346"/>
          </a:xfrm>
        </p:grpSpPr>
        <p:sp>
          <p:nvSpPr>
            <p:cNvPr id="9" name="Rectangle 8"/>
            <p:cNvSpPr/>
            <p:nvPr/>
          </p:nvSpPr>
          <p:spPr>
            <a:xfrm>
              <a:off x="523618" y="971689"/>
              <a:ext cx="8096761" cy="461665"/>
            </a:xfrm>
            <a:prstGeom prst="rect">
              <a:avLst/>
            </a:prstGeom>
          </p:spPr>
          <p:txBody>
            <a:bodyPr wrap="square">
              <a:spAutoFit/>
            </a:bodyPr>
            <a:lstStyle/>
            <a:p>
              <a:pPr algn="ctr"/>
              <a:r>
                <a:rPr lang="en-US" sz="2400" dirty="0" smtClean="0">
                  <a:solidFill>
                    <a:schemeClr val="bg1">
                      <a:lumMod val="65000"/>
                    </a:schemeClr>
                  </a:solidFill>
                </a:rPr>
                <a:t>Imaging 1.0: </a:t>
              </a:r>
              <a:r>
                <a:rPr lang="en-US" sz="2400" dirty="0" smtClean="0">
                  <a:solidFill>
                    <a:schemeClr val="accent2"/>
                  </a:solidFill>
                </a:rPr>
                <a:t>1920 to 1990</a:t>
              </a:r>
              <a:endParaRPr lang="en-US" sz="2400" dirty="0">
                <a:solidFill>
                  <a:schemeClr val="accent2"/>
                </a:solidFill>
              </a:endParaRPr>
            </a:p>
          </p:txBody>
        </p:sp>
        <p:sp>
          <p:nvSpPr>
            <p:cNvPr id="10" name="Left Brace 9"/>
            <p:cNvSpPr/>
            <p:nvPr/>
          </p:nvSpPr>
          <p:spPr>
            <a:xfrm rot="5400000">
              <a:off x="4478650" y="-2485694"/>
              <a:ext cx="186697" cy="8096761"/>
            </a:xfrm>
            <a:prstGeom prst="leftBrace">
              <a:avLst>
                <a:gd name="adj1" fmla="val 52845"/>
                <a:gd name="adj2" fmla="val 49791"/>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aphicFrame>
        <p:nvGraphicFramePr>
          <p:cNvPr id="14" name="Table 13"/>
          <p:cNvGraphicFramePr>
            <a:graphicFrameLocks noGrp="1"/>
          </p:cNvGraphicFramePr>
          <p:nvPr>
            <p:extLst>
              <p:ext uri="{D42A27DB-BD31-4B8C-83A1-F6EECF244321}">
                <p14:modId xmlns:p14="http://schemas.microsoft.com/office/powerpoint/2010/main" val="2027397653"/>
              </p:ext>
            </p:extLst>
          </p:nvPr>
        </p:nvGraphicFramePr>
        <p:xfrm>
          <a:off x="523617" y="1683719"/>
          <a:ext cx="8096761" cy="4114800"/>
        </p:xfrm>
        <a:graphic>
          <a:graphicData uri="http://schemas.openxmlformats.org/drawingml/2006/table">
            <a:tbl>
              <a:tblPr/>
              <a:tblGrid>
                <a:gridCol w="952758"/>
                <a:gridCol w="7144003"/>
              </a:tblGrid>
              <a:tr h="0">
                <a:tc>
                  <a:txBody>
                    <a:bodyPr/>
                    <a:lstStyle/>
                    <a:p>
                      <a:pPr algn="r" fontAlgn="b"/>
                      <a:r>
                        <a:rPr lang="en-US" sz="1800" b="1" i="0" u="none" strike="noStrike" dirty="0">
                          <a:solidFill>
                            <a:schemeClr val="accent1"/>
                          </a:solidFill>
                          <a:effectLst/>
                          <a:latin typeface="Calibri"/>
                        </a:rPr>
                        <a:t>1921</a:t>
                      </a:r>
                    </a:p>
                  </a:txBody>
                  <a:tcPr marT="91440" marB="91440" anchor="b">
                    <a:lnL>
                      <a:noFill/>
                    </a:lnL>
                    <a:lnR w="12700" cap="flat" cmpd="sng" algn="ctr">
                      <a:solidFill>
                        <a:prstClr val="white">
                          <a:lumMod val="65000"/>
                        </a:prstClr>
                      </a:solidFill>
                      <a:prstDash val="solid"/>
                      <a:round/>
                      <a:headEnd type="none" w="med" len="med"/>
                      <a:tailEnd type="none" w="med" len="med"/>
                    </a:lnR>
                    <a:lnT>
                      <a:noFill/>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Intensifying screens</a:t>
                      </a:r>
                    </a:p>
                  </a:txBody>
                  <a:tcPr marT="91440" marB="91440" anchor="b">
                    <a:lnL w="12700" cap="flat" cmpd="sng" algn="ctr">
                      <a:solidFill>
                        <a:prstClr val="white">
                          <a:lumMod val="65000"/>
                        </a:prstClr>
                      </a:solidFill>
                      <a:prstDash val="solid"/>
                      <a:round/>
                      <a:headEnd type="none" w="med" len="med"/>
                      <a:tailEnd type="none" w="med" len="med"/>
                    </a:lnL>
                    <a:lnR>
                      <a:noFill/>
                    </a:lnR>
                    <a:lnT>
                      <a:noFill/>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1921</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Air myelogram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1922</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Iodized oil used for myelography</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1923</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Double-contrast barium enema</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1927</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Cerebral angiogram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1929</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Excretory urogram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1932</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Nephrotomography</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1937</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Angiocardiogram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1938</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Mammogram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74936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02257544"/>
              </p:ext>
            </p:extLst>
          </p:nvPr>
        </p:nvGraphicFramePr>
        <p:xfrm>
          <a:off x="523618" y="1683719"/>
          <a:ext cx="8096761" cy="4114800"/>
        </p:xfrm>
        <a:graphic>
          <a:graphicData uri="http://schemas.openxmlformats.org/drawingml/2006/table">
            <a:tbl>
              <a:tblPr/>
              <a:tblGrid>
                <a:gridCol w="952758"/>
                <a:gridCol w="7144003"/>
              </a:tblGrid>
              <a:tr h="0">
                <a:tc>
                  <a:txBody>
                    <a:bodyPr/>
                    <a:lstStyle/>
                    <a:p>
                      <a:pPr algn="r" fontAlgn="b"/>
                      <a:r>
                        <a:rPr lang="en-US" sz="1800" b="1" i="0" u="none" strike="noStrike" dirty="0">
                          <a:solidFill>
                            <a:schemeClr val="accent1"/>
                          </a:solidFill>
                          <a:effectLst/>
                          <a:latin typeface="Calibri"/>
                        </a:rPr>
                        <a:t>1941</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A-mode ultrasound of the skull</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1942</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Automatic processor for film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1948</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Coronary artery angiogram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1949</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Xerography</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1953</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Technique for vascular puncture</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1953</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Image intensifier used in radiology</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1954</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Echocardiography</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1954</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Diatrizoate (safer contrast medium)</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1957</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Whole-body nuclear scanner</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noFill/>
                      <a:prstDash val="solid"/>
                      <a:round/>
                      <a:headEnd type="none" w="med" len="med"/>
                      <a:tailEnd type="none" w="med" len="med"/>
                    </a:lnB>
                  </a:tcPr>
                </a:tc>
              </a:tr>
            </a:tbl>
          </a:graphicData>
        </a:graphic>
      </p:graphicFrame>
      <p:sp>
        <p:nvSpPr>
          <p:cNvPr id="2" name="Title 1"/>
          <p:cNvSpPr>
            <a:spLocks noGrp="1"/>
          </p:cNvSpPr>
          <p:nvPr>
            <p:ph type="title"/>
          </p:nvPr>
        </p:nvSpPr>
        <p:spPr/>
        <p:txBody>
          <a:bodyPr/>
          <a:lstStyle/>
          <a:p>
            <a:r>
              <a:rPr lang="en-US" dirty="0" smtClean="0"/>
              <a:t>Imaging 1.0: 1920 to 1990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21</a:t>
            </a:fld>
            <a:endParaRPr lang="en-US" dirty="0"/>
          </a:p>
        </p:txBody>
      </p:sp>
      <p:grpSp>
        <p:nvGrpSpPr>
          <p:cNvPr id="12" name="Group 11"/>
          <p:cNvGrpSpPr/>
          <p:nvPr/>
        </p:nvGrpSpPr>
        <p:grpSpPr>
          <a:xfrm>
            <a:off x="523618" y="828383"/>
            <a:ext cx="8096761" cy="684346"/>
            <a:chOff x="523618" y="971689"/>
            <a:chExt cx="8096761" cy="684346"/>
          </a:xfrm>
        </p:grpSpPr>
        <p:sp>
          <p:nvSpPr>
            <p:cNvPr id="13" name="Rectangle 12"/>
            <p:cNvSpPr/>
            <p:nvPr/>
          </p:nvSpPr>
          <p:spPr>
            <a:xfrm>
              <a:off x="523618" y="971689"/>
              <a:ext cx="8096761" cy="461665"/>
            </a:xfrm>
            <a:prstGeom prst="rect">
              <a:avLst/>
            </a:prstGeom>
          </p:spPr>
          <p:txBody>
            <a:bodyPr wrap="square">
              <a:spAutoFit/>
            </a:bodyPr>
            <a:lstStyle/>
            <a:p>
              <a:pPr algn="ctr"/>
              <a:r>
                <a:rPr lang="en-US" sz="2400" dirty="0" smtClean="0">
                  <a:solidFill>
                    <a:schemeClr val="bg1">
                      <a:lumMod val="65000"/>
                    </a:schemeClr>
                  </a:solidFill>
                </a:rPr>
                <a:t>Imaging 1.0: </a:t>
              </a:r>
              <a:r>
                <a:rPr lang="en-US" sz="2400" dirty="0" smtClean="0">
                  <a:solidFill>
                    <a:schemeClr val="accent2"/>
                  </a:solidFill>
                </a:rPr>
                <a:t>1920 to 1990</a:t>
              </a:r>
              <a:endParaRPr lang="en-US" sz="2400" dirty="0">
                <a:solidFill>
                  <a:schemeClr val="accent2"/>
                </a:solidFill>
              </a:endParaRPr>
            </a:p>
          </p:txBody>
        </p:sp>
        <p:sp>
          <p:nvSpPr>
            <p:cNvPr id="15" name="Left Brace 14"/>
            <p:cNvSpPr/>
            <p:nvPr/>
          </p:nvSpPr>
          <p:spPr>
            <a:xfrm rot="5400000">
              <a:off x="4478650" y="-2485694"/>
              <a:ext cx="186697" cy="8096761"/>
            </a:xfrm>
            <a:prstGeom prst="leftBrace">
              <a:avLst>
                <a:gd name="adj1" fmla="val 52845"/>
                <a:gd name="adj2" fmla="val 49791"/>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011062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21785277"/>
              </p:ext>
            </p:extLst>
          </p:nvPr>
        </p:nvGraphicFramePr>
        <p:xfrm>
          <a:off x="523618" y="1683265"/>
          <a:ext cx="8096761" cy="4114800"/>
        </p:xfrm>
        <a:graphic>
          <a:graphicData uri="http://schemas.openxmlformats.org/drawingml/2006/table">
            <a:tbl>
              <a:tblPr/>
              <a:tblGrid>
                <a:gridCol w="952758"/>
                <a:gridCol w="7144003"/>
              </a:tblGrid>
              <a:tr h="0">
                <a:tc>
                  <a:txBody>
                    <a:bodyPr/>
                    <a:lstStyle/>
                    <a:p>
                      <a:pPr algn="r" fontAlgn="b"/>
                      <a:r>
                        <a:rPr lang="en-US" sz="1800" b="1" i="0" u="none" strike="noStrike" dirty="0">
                          <a:solidFill>
                            <a:schemeClr val="accent1"/>
                          </a:solidFill>
                          <a:effectLst/>
                          <a:latin typeface="Calibri"/>
                        </a:rPr>
                        <a:t>1962</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B-mode ultrasound</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1964</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SPECT scanning</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1972</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CT</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1974</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PET scan</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1978</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First brain MR image</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1980</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First commercial MR scanner</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1985</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Digital radiography</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1985</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c>
                  <a:txBody>
                    <a:bodyPr/>
                    <a:lstStyle/>
                    <a:p>
                      <a:pPr algn="l" fontAlgn="b"/>
                      <a:r>
                        <a:rPr lang="en-US" sz="1800" b="0" i="0" u="none" strike="noStrike" dirty="0">
                          <a:solidFill>
                            <a:srgbClr val="222222"/>
                          </a:solidFill>
                          <a:effectLst/>
                          <a:latin typeface="Calibri"/>
                        </a:rPr>
                        <a:t>PACS</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tcPr>
                </a:tc>
              </a:tr>
              <a:tr h="0">
                <a:tc>
                  <a:txBody>
                    <a:bodyPr/>
                    <a:lstStyle/>
                    <a:p>
                      <a:pPr algn="r" fontAlgn="b"/>
                      <a:r>
                        <a:rPr lang="en-US" sz="1800" b="1" i="0" u="none" strike="noStrike" dirty="0">
                          <a:solidFill>
                            <a:schemeClr val="accent1"/>
                          </a:solidFill>
                          <a:effectLst/>
                          <a:latin typeface="Calibri"/>
                        </a:rPr>
                        <a:t>1990</a:t>
                      </a:r>
                    </a:p>
                  </a:txBody>
                  <a:tcPr marT="91440" marB="91440" anchor="b">
                    <a:lnL>
                      <a:noFill/>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a:noFill/>
                    </a:lnB>
                  </a:tcPr>
                </a:tc>
                <a:tc>
                  <a:txBody>
                    <a:bodyPr/>
                    <a:lstStyle/>
                    <a:p>
                      <a:pPr algn="l" fontAlgn="b"/>
                      <a:r>
                        <a:rPr lang="en-US" sz="1800" b="0" i="0" u="none" strike="noStrike" dirty="0">
                          <a:solidFill>
                            <a:srgbClr val="222222"/>
                          </a:solidFill>
                          <a:effectLst/>
                          <a:latin typeface="Calibri"/>
                        </a:rPr>
                        <a:t>Helical (spiral) CT</a:t>
                      </a:r>
                    </a:p>
                  </a:txBody>
                  <a:tcPr marT="91440" marB="91440" anchor="b">
                    <a:lnL w="12700" cap="flat" cmpd="sng" algn="ctr">
                      <a:solidFill>
                        <a:prstClr val="white">
                          <a:lumMod val="65000"/>
                        </a:prstClr>
                      </a:solidFill>
                      <a:prstDash val="solid"/>
                      <a:round/>
                      <a:headEnd type="none" w="med" len="med"/>
                      <a:tailEnd type="none" w="med" len="med"/>
                    </a:lnL>
                    <a:lnR>
                      <a:noFill/>
                    </a:lnR>
                    <a:lnT w="12700" cap="flat" cmpd="sng" algn="ctr">
                      <a:solidFill>
                        <a:prstClr val="white">
                          <a:lumMod val="65000"/>
                        </a:prstClr>
                      </a:solidFill>
                      <a:prstDash val="solid"/>
                      <a:round/>
                      <a:headEnd type="none" w="med" len="med"/>
                      <a:tailEnd type="none" w="med" len="med"/>
                    </a:lnT>
                    <a:lnB>
                      <a:noFill/>
                    </a:lnB>
                  </a:tcPr>
                </a:tc>
              </a:tr>
            </a:tbl>
          </a:graphicData>
        </a:graphic>
      </p:graphicFrame>
      <p:sp>
        <p:nvSpPr>
          <p:cNvPr id="2" name="Title 1"/>
          <p:cNvSpPr>
            <a:spLocks noGrp="1"/>
          </p:cNvSpPr>
          <p:nvPr>
            <p:ph type="title"/>
          </p:nvPr>
        </p:nvSpPr>
        <p:spPr/>
        <p:txBody>
          <a:bodyPr/>
          <a:lstStyle/>
          <a:p>
            <a:r>
              <a:rPr lang="en-US" dirty="0" smtClean="0"/>
              <a:t>Imaging 1.0: 1920 to 1990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22</a:t>
            </a:fld>
            <a:endParaRPr lang="en-US" dirty="0"/>
          </a:p>
        </p:txBody>
      </p:sp>
      <p:grpSp>
        <p:nvGrpSpPr>
          <p:cNvPr id="12" name="Group 11"/>
          <p:cNvGrpSpPr/>
          <p:nvPr/>
        </p:nvGrpSpPr>
        <p:grpSpPr>
          <a:xfrm>
            <a:off x="523618" y="828383"/>
            <a:ext cx="8096761" cy="684346"/>
            <a:chOff x="523618" y="971689"/>
            <a:chExt cx="8096761" cy="684346"/>
          </a:xfrm>
        </p:grpSpPr>
        <p:sp>
          <p:nvSpPr>
            <p:cNvPr id="13" name="Rectangle 12"/>
            <p:cNvSpPr/>
            <p:nvPr/>
          </p:nvSpPr>
          <p:spPr>
            <a:xfrm>
              <a:off x="523618" y="971689"/>
              <a:ext cx="8096761" cy="461665"/>
            </a:xfrm>
            <a:prstGeom prst="rect">
              <a:avLst/>
            </a:prstGeom>
          </p:spPr>
          <p:txBody>
            <a:bodyPr wrap="square">
              <a:spAutoFit/>
            </a:bodyPr>
            <a:lstStyle/>
            <a:p>
              <a:pPr algn="ctr"/>
              <a:r>
                <a:rPr lang="en-US" sz="2400" dirty="0" smtClean="0">
                  <a:solidFill>
                    <a:schemeClr val="bg1">
                      <a:lumMod val="65000"/>
                    </a:schemeClr>
                  </a:solidFill>
                </a:rPr>
                <a:t>Imaging 1.0: </a:t>
              </a:r>
              <a:r>
                <a:rPr lang="en-US" sz="2400" dirty="0" smtClean="0">
                  <a:solidFill>
                    <a:schemeClr val="accent2"/>
                  </a:solidFill>
                </a:rPr>
                <a:t>1920 to 1990</a:t>
              </a:r>
              <a:endParaRPr lang="en-US" sz="2400" dirty="0">
                <a:solidFill>
                  <a:schemeClr val="accent2"/>
                </a:solidFill>
              </a:endParaRPr>
            </a:p>
          </p:txBody>
        </p:sp>
        <p:sp>
          <p:nvSpPr>
            <p:cNvPr id="14" name="Left Brace 13"/>
            <p:cNvSpPr/>
            <p:nvPr/>
          </p:nvSpPr>
          <p:spPr>
            <a:xfrm rot="5400000">
              <a:off x="4478650" y="-2485694"/>
              <a:ext cx="186697" cy="8096761"/>
            </a:xfrm>
            <a:prstGeom prst="leftBrace">
              <a:avLst>
                <a:gd name="adj1" fmla="val 52845"/>
                <a:gd name="adj2" fmla="val 49791"/>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2709399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23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3692"/>
            <a:ext cx="9144001" cy="6090615"/>
          </a:xfrm>
          <a:prstGeom prst="rect">
            <a:avLst/>
          </a:prstGeom>
        </p:spPr>
      </p:pic>
    </p:spTree>
    <p:extLst>
      <p:ext uri="{BB962C8B-B14F-4D97-AF65-F5344CB8AC3E}">
        <p14:creationId xmlns:p14="http://schemas.microsoft.com/office/powerpoint/2010/main" val="3840151588"/>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Imaging 1.0 &gt; Imaging 2.0 &gt;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24</a:t>
            </a:fld>
            <a:endParaRPr lang="en-US" dirty="0"/>
          </a:p>
        </p:txBody>
      </p:sp>
      <p:grpSp>
        <p:nvGrpSpPr>
          <p:cNvPr id="4" name="Group 3"/>
          <p:cNvGrpSpPr/>
          <p:nvPr/>
        </p:nvGrpSpPr>
        <p:grpSpPr>
          <a:xfrm>
            <a:off x="969157" y="1395861"/>
            <a:ext cx="3691468" cy="3691468"/>
            <a:chOff x="2218266" y="1270000"/>
            <a:chExt cx="3691468" cy="3691468"/>
          </a:xfrm>
        </p:grpSpPr>
        <p:sp>
          <p:nvSpPr>
            <p:cNvPr id="5" name="Oval 4"/>
            <p:cNvSpPr/>
            <p:nvPr/>
          </p:nvSpPr>
          <p:spPr>
            <a:xfrm>
              <a:off x="2218266" y="1270000"/>
              <a:ext cx="3691468" cy="3691468"/>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Oval 5"/>
            <p:cNvSpPr/>
            <p:nvPr/>
          </p:nvSpPr>
          <p:spPr>
            <a:xfrm>
              <a:off x="2624666" y="1676400"/>
              <a:ext cx="2878668" cy="287866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Oval 6"/>
            <p:cNvSpPr/>
            <p:nvPr/>
          </p:nvSpPr>
          <p:spPr>
            <a:xfrm>
              <a:off x="3081867" y="2133601"/>
              <a:ext cx="1964266" cy="1964266"/>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p:cNvSpPr/>
            <p:nvPr/>
          </p:nvSpPr>
          <p:spPr>
            <a:xfrm>
              <a:off x="3505199" y="2556933"/>
              <a:ext cx="1117602" cy="1117602"/>
            </a:xfrm>
            <a:prstGeom prst="ellips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9" name="Straight Connector 8"/>
          <p:cNvCxnSpPr/>
          <p:nvPr/>
        </p:nvCxnSpPr>
        <p:spPr>
          <a:xfrm flipH="1">
            <a:off x="3996267" y="3242731"/>
            <a:ext cx="1121560"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117826" y="2627910"/>
            <a:ext cx="3602841" cy="1406539"/>
          </a:xfrm>
          <a:prstGeom prst="rect">
            <a:avLst/>
          </a:prstGeom>
        </p:spPr>
        <p:txBody>
          <a:bodyPr wrap="square">
            <a:spAutoFit/>
          </a:bodyPr>
          <a:lstStyle/>
          <a:p>
            <a:pPr lvl="0">
              <a:lnSpc>
                <a:spcPct val="110000"/>
              </a:lnSpc>
            </a:pPr>
            <a:r>
              <a:rPr lang="en-US" sz="5400" baseline="0" dirty="0" smtClean="0">
                <a:solidFill>
                  <a:schemeClr val="accent1"/>
                </a:solidFill>
              </a:rPr>
              <a:t>Imaging 2.0 </a:t>
            </a:r>
            <a:r>
              <a:rPr lang="en-US" sz="2400" baseline="0" dirty="0" smtClean="0">
                <a:solidFill>
                  <a:schemeClr val="bg1">
                    <a:lumMod val="50000"/>
                  </a:schemeClr>
                </a:solidFill>
              </a:rPr>
              <a:t>[</a:t>
            </a:r>
            <a:r>
              <a:rPr lang="en-US" sz="2400" dirty="0" smtClean="0">
                <a:solidFill>
                  <a:schemeClr val="bg1">
                    <a:lumMod val="50000"/>
                  </a:schemeClr>
                </a:solidFill>
              </a:rPr>
              <a:t>1990-Present]</a:t>
            </a:r>
            <a:endParaRPr lang="en-US" sz="2400" dirty="0">
              <a:solidFill>
                <a:schemeClr val="bg1">
                  <a:lumMod val="50000"/>
                </a:schemeClr>
              </a:solidFill>
            </a:endParaRPr>
          </a:p>
        </p:txBody>
      </p:sp>
      <p:sp>
        <p:nvSpPr>
          <p:cNvPr id="11" name="Rectangle 10"/>
          <p:cNvSpPr/>
          <p:nvPr/>
        </p:nvSpPr>
        <p:spPr>
          <a:xfrm>
            <a:off x="5117826" y="4164928"/>
            <a:ext cx="3359325" cy="1200328"/>
          </a:xfrm>
          <a:prstGeom prst="rect">
            <a:avLst/>
          </a:prstGeom>
        </p:spPr>
        <p:txBody>
          <a:bodyPr wrap="square">
            <a:spAutoFit/>
          </a:bodyPr>
          <a:lstStyle/>
          <a:p>
            <a:pPr marL="169863" lvl="0" indent="-169863">
              <a:buFont typeface="Arial"/>
              <a:buChar char="•"/>
            </a:pPr>
            <a:r>
              <a:rPr lang="en-US" sz="2400" dirty="0" smtClean="0"/>
              <a:t>Improved Image Acquisition and Digital Image Management</a:t>
            </a:r>
          </a:p>
        </p:txBody>
      </p:sp>
    </p:spTree>
    <p:extLst>
      <p:ext uri="{BB962C8B-B14F-4D97-AF65-F5344CB8AC3E}">
        <p14:creationId xmlns:p14="http://schemas.microsoft.com/office/powerpoint/2010/main" val="399714699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25</a:t>
            </a:fld>
            <a:endParaRPr lang="en-US" dirty="0"/>
          </a:p>
        </p:txBody>
      </p:sp>
      <p:sp>
        <p:nvSpPr>
          <p:cNvPr id="13" name="Title 1"/>
          <p:cNvSpPr>
            <a:spLocks noGrp="1"/>
          </p:cNvSpPr>
          <p:nvPr>
            <p:ph type="title"/>
          </p:nvPr>
        </p:nvSpPr>
        <p:spPr>
          <a:xfrm>
            <a:off x="193930" y="0"/>
            <a:ext cx="8283221" cy="447040"/>
          </a:xfrm>
        </p:spPr>
        <p:txBody>
          <a:bodyPr/>
          <a:lstStyle/>
          <a:p>
            <a:r>
              <a:rPr lang="en-US" dirty="0" smtClean="0"/>
              <a:t>Imaging 2.0: 1990 to Present</a:t>
            </a:r>
            <a:endParaRPr lang="en-US" dirty="0"/>
          </a:p>
        </p:txBody>
      </p:sp>
      <p:grpSp>
        <p:nvGrpSpPr>
          <p:cNvPr id="48" name="Group 47"/>
          <p:cNvGrpSpPr/>
          <p:nvPr/>
        </p:nvGrpSpPr>
        <p:grpSpPr>
          <a:xfrm>
            <a:off x="-1" y="424108"/>
            <a:ext cx="9144002" cy="5994731"/>
            <a:chOff x="-1" y="424108"/>
            <a:chExt cx="9144002" cy="5994731"/>
          </a:xfrm>
        </p:grpSpPr>
        <p:sp>
          <p:nvSpPr>
            <p:cNvPr id="41" name="Rectangle 40"/>
            <p:cNvSpPr/>
            <p:nvPr/>
          </p:nvSpPr>
          <p:spPr>
            <a:xfrm>
              <a:off x="0" y="3883480"/>
              <a:ext cx="9144001" cy="2535359"/>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45720" rIns="914400" bIns="45720" numCol="1" spcCol="0" rtlCol="0" fromWordArt="0" anchor="ctr" anchorCtr="0" forceAA="0" compatLnSpc="1">
              <a:prstTxWarp prst="textNoShape">
                <a:avLst/>
              </a:prstTxWarp>
              <a:normAutofit/>
            </a:bodyPr>
            <a:lstStyle/>
            <a:p>
              <a:endParaRPr lang="en-US" sz="3600" dirty="0"/>
            </a:p>
          </p:txBody>
        </p:sp>
        <p:grpSp>
          <p:nvGrpSpPr>
            <p:cNvPr id="47" name="Group 46"/>
            <p:cNvGrpSpPr/>
            <p:nvPr/>
          </p:nvGrpSpPr>
          <p:grpSpPr>
            <a:xfrm>
              <a:off x="-1" y="424108"/>
              <a:ext cx="9144001" cy="3459372"/>
              <a:chOff x="-1" y="424108"/>
              <a:chExt cx="9144001" cy="3459372"/>
            </a:xfrm>
          </p:grpSpPr>
          <p:pic>
            <p:nvPicPr>
              <p:cNvPr id="46" name="Picture 45" descr="stock-photo-2159016-head-x-ray.jpg"/>
              <p:cNvPicPr>
                <a:picLocks noChangeAspect="1"/>
              </p:cNvPicPr>
              <p:nvPr/>
            </p:nvPicPr>
            <p:blipFill rotWithShape="1">
              <a:blip r:embed="rId3">
                <a:grayscl/>
                <a:extLst>
                  <a:ext uri="{28A0092B-C50C-407E-A947-70E740481C1C}">
                    <a14:useLocalDpi xmlns:a14="http://schemas.microsoft.com/office/drawing/2010/main" val="0"/>
                  </a:ext>
                </a:extLst>
              </a:blip>
              <a:srcRect t="35716" b="7577"/>
              <a:stretch/>
            </p:blipFill>
            <p:spPr>
              <a:xfrm>
                <a:off x="0" y="431163"/>
                <a:ext cx="9144000" cy="3452317"/>
              </a:xfrm>
              <a:prstGeom prst="rect">
                <a:avLst/>
              </a:prstGeom>
            </p:spPr>
          </p:pic>
          <p:sp>
            <p:nvSpPr>
              <p:cNvPr id="40" name="Rectangle 39"/>
              <p:cNvSpPr/>
              <p:nvPr/>
            </p:nvSpPr>
            <p:spPr>
              <a:xfrm>
                <a:off x="-1" y="424108"/>
                <a:ext cx="9144001" cy="3452318"/>
              </a:xfrm>
              <a:prstGeom prst="rect">
                <a:avLst/>
              </a:prstGeom>
              <a:solidFill>
                <a:schemeClr val="tx2">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45720" rIns="914400" bIns="45720" numCol="1" spcCol="0" rtlCol="0" fromWordArt="0" anchor="ctr" anchorCtr="0" forceAA="0" compatLnSpc="1">
                <a:prstTxWarp prst="textNoShape">
                  <a:avLst/>
                </a:prstTxWarp>
                <a:normAutofit/>
              </a:bodyPr>
              <a:lstStyle/>
              <a:p>
                <a:endParaRPr lang="en-US" sz="3600" dirty="0"/>
              </a:p>
            </p:txBody>
          </p:sp>
          <p:sp>
            <p:nvSpPr>
              <p:cNvPr id="7" name="Rectangle 6"/>
              <p:cNvSpPr/>
              <p:nvPr/>
            </p:nvSpPr>
            <p:spPr>
              <a:xfrm>
                <a:off x="755648" y="964109"/>
                <a:ext cx="5300062" cy="1532727"/>
              </a:xfrm>
              <a:prstGeom prst="rect">
                <a:avLst/>
              </a:prstGeom>
            </p:spPr>
            <p:txBody>
              <a:bodyPr wrap="square">
                <a:spAutoFit/>
              </a:bodyPr>
              <a:lstStyle/>
              <a:p>
                <a:pPr>
                  <a:lnSpc>
                    <a:spcPct val="140000"/>
                  </a:lnSpc>
                </a:pPr>
                <a:r>
                  <a:rPr lang="en-US" sz="4400" dirty="0" smtClean="0">
                    <a:solidFill>
                      <a:schemeClr val="bg1"/>
                    </a:solidFill>
                  </a:rPr>
                  <a:t>Technology Explosion </a:t>
                </a:r>
              </a:p>
              <a:p>
                <a:pPr>
                  <a:lnSpc>
                    <a:spcPct val="140000"/>
                  </a:lnSpc>
                </a:pPr>
                <a:r>
                  <a:rPr lang="en-US" sz="2400" dirty="0" smtClean="0">
                    <a:solidFill>
                      <a:schemeClr val="bg1"/>
                    </a:solidFill>
                  </a:rPr>
                  <a:t>Imaging 2.0 [1990 – Present]</a:t>
                </a:r>
              </a:p>
            </p:txBody>
          </p:sp>
        </p:grpSp>
        <p:sp>
          <p:nvSpPr>
            <p:cNvPr id="18" name="Oval 17"/>
            <p:cNvSpPr/>
            <p:nvPr/>
          </p:nvSpPr>
          <p:spPr>
            <a:xfrm>
              <a:off x="589216"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4" name="Oval 23"/>
            <p:cNvSpPr/>
            <p:nvPr/>
          </p:nvSpPr>
          <p:spPr>
            <a:xfrm>
              <a:off x="7306699"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6" name="Oval 25"/>
            <p:cNvSpPr/>
            <p:nvPr/>
          </p:nvSpPr>
          <p:spPr>
            <a:xfrm>
              <a:off x="2828377"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8" name="Oval 27"/>
            <p:cNvSpPr/>
            <p:nvPr/>
          </p:nvSpPr>
          <p:spPr>
            <a:xfrm>
              <a:off x="5067538" y="3255776"/>
              <a:ext cx="1255410" cy="1255410"/>
            </a:xfrm>
            <a:prstGeom prst="ellipse">
              <a:avLst/>
            </a:prstGeom>
            <a:solidFill>
              <a:schemeClr val="accent2">
                <a:lumMod val="20000"/>
                <a:lumOff val="80000"/>
              </a:schemeClr>
            </a:solidFill>
            <a:ln w="127000" cmpd="sng">
              <a:solidFill>
                <a:schemeClr val="accent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42" name="Group 41"/>
          <p:cNvGrpSpPr/>
          <p:nvPr/>
        </p:nvGrpSpPr>
        <p:grpSpPr>
          <a:xfrm>
            <a:off x="755648" y="3422209"/>
            <a:ext cx="1790189" cy="2139033"/>
            <a:chOff x="755648" y="3422209"/>
            <a:chExt cx="1790189" cy="2139033"/>
          </a:xfrm>
        </p:grpSpPr>
        <p:sp>
          <p:nvSpPr>
            <p:cNvPr id="23" name="Oval 22"/>
            <p:cNvSpPr/>
            <p:nvPr/>
          </p:nvSpPr>
          <p:spPr>
            <a:xfrm>
              <a:off x="755648" y="3422209"/>
              <a:ext cx="922545" cy="92254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4" name="TextBox 33"/>
            <p:cNvSpPr txBox="1"/>
            <p:nvPr/>
          </p:nvSpPr>
          <p:spPr>
            <a:xfrm>
              <a:off x="755648" y="4545579"/>
              <a:ext cx="1790189" cy="1015663"/>
            </a:xfrm>
            <a:prstGeom prst="rect">
              <a:avLst/>
            </a:prstGeom>
            <a:noFill/>
          </p:spPr>
          <p:txBody>
            <a:bodyPr wrap="square" rtlCol="0">
              <a:spAutoFit/>
            </a:bodyPr>
            <a:lstStyle/>
            <a:p>
              <a:r>
                <a:rPr lang="en-US" sz="2000" baseline="0" dirty="0" smtClean="0"/>
                <a:t>Imaging technologies keep improving</a:t>
              </a:r>
            </a:p>
          </p:txBody>
        </p:sp>
      </p:grpSp>
      <p:grpSp>
        <p:nvGrpSpPr>
          <p:cNvPr id="43" name="Group 42"/>
          <p:cNvGrpSpPr/>
          <p:nvPr/>
        </p:nvGrpSpPr>
        <p:grpSpPr>
          <a:xfrm>
            <a:off x="2994809" y="3422209"/>
            <a:ext cx="1790189" cy="2139033"/>
            <a:chOff x="2994809" y="3422209"/>
            <a:chExt cx="1790189" cy="2139033"/>
          </a:xfrm>
        </p:grpSpPr>
        <p:sp>
          <p:nvSpPr>
            <p:cNvPr id="27" name="Oval 26"/>
            <p:cNvSpPr/>
            <p:nvPr/>
          </p:nvSpPr>
          <p:spPr>
            <a:xfrm>
              <a:off x="2994809" y="3422209"/>
              <a:ext cx="922545" cy="92254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7" name="TextBox 36"/>
            <p:cNvSpPr txBox="1"/>
            <p:nvPr/>
          </p:nvSpPr>
          <p:spPr>
            <a:xfrm>
              <a:off x="2994809" y="4545579"/>
              <a:ext cx="1790189" cy="1015663"/>
            </a:xfrm>
            <a:prstGeom prst="rect">
              <a:avLst/>
            </a:prstGeom>
            <a:noFill/>
          </p:spPr>
          <p:txBody>
            <a:bodyPr wrap="square" rtlCol="0">
              <a:spAutoFit/>
            </a:bodyPr>
            <a:lstStyle/>
            <a:p>
              <a:r>
                <a:rPr lang="en-US" sz="2000" baseline="0" dirty="0" smtClean="0"/>
                <a:t>Imaging goes digital and is stored in PACS</a:t>
              </a:r>
            </a:p>
          </p:txBody>
        </p:sp>
      </p:grpSp>
      <p:grpSp>
        <p:nvGrpSpPr>
          <p:cNvPr id="44" name="Group 43"/>
          <p:cNvGrpSpPr/>
          <p:nvPr/>
        </p:nvGrpSpPr>
        <p:grpSpPr>
          <a:xfrm>
            <a:off x="5233969" y="3422209"/>
            <a:ext cx="1669280" cy="2446809"/>
            <a:chOff x="5233969" y="3422209"/>
            <a:chExt cx="1669280" cy="2446809"/>
          </a:xfrm>
        </p:grpSpPr>
        <p:sp>
          <p:nvSpPr>
            <p:cNvPr id="29" name="Oval 28"/>
            <p:cNvSpPr/>
            <p:nvPr/>
          </p:nvSpPr>
          <p:spPr>
            <a:xfrm>
              <a:off x="5233970" y="3422209"/>
              <a:ext cx="922545" cy="92254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8" name="TextBox 37"/>
            <p:cNvSpPr txBox="1"/>
            <p:nvPr/>
          </p:nvSpPr>
          <p:spPr>
            <a:xfrm>
              <a:off x="5233969" y="4545579"/>
              <a:ext cx="1669280" cy="1323439"/>
            </a:xfrm>
            <a:prstGeom prst="rect">
              <a:avLst/>
            </a:prstGeom>
            <a:noFill/>
          </p:spPr>
          <p:txBody>
            <a:bodyPr wrap="square" rtlCol="0">
              <a:spAutoFit/>
            </a:bodyPr>
            <a:lstStyle/>
            <a:p>
              <a:r>
                <a:rPr lang="en-US" sz="2000" baseline="0" dirty="0" smtClean="0"/>
                <a:t>Radiology interpretation</a:t>
              </a:r>
              <a:r>
                <a:rPr lang="en-US" sz="2000" dirty="0" smtClean="0"/>
                <a:t> is performed remotely</a:t>
              </a:r>
              <a:endParaRPr lang="en-US" sz="2000" baseline="0" dirty="0" smtClean="0"/>
            </a:p>
          </p:txBody>
        </p:sp>
      </p:grpSp>
      <p:grpSp>
        <p:nvGrpSpPr>
          <p:cNvPr id="45" name="Group 44"/>
          <p:cNvGrpSpPr/>
          <p:nvPr/>
        </p:nvGrpSpPr>
        <p:grpSpPr>
          <a:xfrm>
            <a:off x="7322049" y="3422209"/>
            <a:ext cx="1426444" cy="2446809"/>
            <a:chOff x="7322049" y="3422209"/>
            <a:chExt cx="1426444" cy="2446809"/>
          </a:xfrm>
        </p:grpSpPr>
        <p:sp>
          <p:nvSpPr>
            <p:cNvPr id="25" name="Oval 24"/>
            <p:cNvSpPr/>
            <p:nvPr/>
          </p:nvSpPr>
          <p:spPr>
            <a:xfrm>
              <a:off x="7473131" y="3422209"/>
              <a:ext cx="922545" cy="92254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9" name="TextBox 38"/>
            <p:cNvSpPr txBox="1"/>
            <p:nvPr/>
          </p:nvSpPr>
          <p:spPr>
            <a:xfrm>
              <a:off x="7322049" y="4545579"/>
              <a:ext cx="1426444" cy="1323439"/>
            </a:xfrm>
            <a:prstGeom prst="rect">
              <a:avLst/>
            </a:prstGeom>
            <a:noFill/>
          </p:spPr>
          <p:txBody>
            <a:bodyPr wrap="square" rtlCol="0">
              <a:spAutoFit/>
            </a:bodyPr>
            <a:lstStyle/>
            <a:p>
              <a:r>
                <a:rPr lang="en-US" sz="2000" baseline="0" dirty="0" smtClean="0"/>
                <a:t>Demand for technology soars to new levels</a:t>
              </a:r>
            </a:p>
          </p:txBody>
        </p:sp>
      </p:grpSp>
    </p:spTree>
    <p:extLst>
      <p:ext uri="{BB962C8B-B14F-4D97-AF65-F5344CB8AC3E}">
        <p14:creationId xmlns:p14="http://schemas.microsoft.com/office/powerpoint/2010/main" val="3937265327"/>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2.0: 1990 to Present</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26</a:t>
            </a:fld>
            <a:endParaRPr lang="en-US" dirty="0"/>
          </a:p>
        </p:txBody>
      </p:sp>
      <p:grpSp>
        <p:nvGrpSpPr>
          <p:cNvPr id="19" name="Group 18"/>
          <p:cNvGrpSpPr/>
          <p:nvPr/>
        </p:nvGrpSpPr>
        <p:grpSpPr>
          <a:xfrm>
            <a:off x="1051368" y="2308397"/>
            <a:ext cx="6888335" cy="1826177"/>
            <a:chOff x="1051368" y="2308397"/>
            <a:chExt cx="6888335" cy="1826177"/>
          </a:xfrm>
        </p:grpSpPr>
        <p:pic>
          <p:nvPicPr>
            <p:cNvPr id="4" name="Picture 3" descr="iStock_000012607377Small.jpg"/>
            <p:cNvPicPr>
              <a:picLocks noChangeAspect="1"/>
            </p:cNvPicPr>
            <p:nvPr/>
          </p:nvPicPr>
          <p:blipFill rotWithShape="1">
            <a:blip r:embed="rId3">
              <a:extLst>
                <a:ext uri="{28A0092B-C50C-407E-A947-70E740481C1C}">
                  <a14:useLocalDpi xmlns:a14="http://schemas.microsoft.com/office/drawing/2010/main" val="0"/>
                </a:ext>
              </a:extLst>
            </a:blip>
            <a:srcRect r="33238" b="-394"/>
            <a:stretch/>
          </p:blipFill>
          <p:spPr>
            <a:xfrm>
              <a:off x="6739787" y="2308397"/>
              <a:ext cx="1198965" cy="1198964"/>
            </a:xfrm>
            <a:prstGeom prst="ellipse">
              <a:avLst/>
            </a:prstGeom>
            <a:ln w="76200" cmpd="sng">
              <a:solidFill>
                <a:srgbClr val="00687F"/>
              </a:solidFill>
            </a:ln>
          </p:spPr>
        </p:pic>
        <p:sp>
          <p:nvSpPr>
            <p:cNvPr id="5" name="Rectangle 4"/>
            <p:cNvSpPr/>
            <p:nvPr/>
          </p:nvSpPr>
          <p:spPr>
            <a:xfrm>
              <a:off x="6738833" y="3672909"/>
              <a:ext cx="1200870" cy="461665"/>
            </a:xfrm>
            <a:prstGeom prst="rect">
              <a:avLst/>
            </a:prstGeom>
          </p:spPr>
          <p:txBody>
            <a:bodyPr wrap="none">
              <a:spAutoFit/>
            </a:bodyPr>
            <a:lstStyle/>
            <a:p>
              <a:pPr algn="ctr"/>
              <a:r>
                <a:rPr lang="en-US" sz="2400" baseline="0" dirty="0" smtClean="0">
                  <a:solidFill>
                    <a:srgbClr val="7F7F7F"/>
                  </a:solidFill>
                </a:rPr>
                <a:t>Patients</a:t>
              </a:r>
              <a:endParaRPr lang="en-US" sz="2400" dirty="0">
                <a:solidFill>
                  <a:srgbClr val="7F7F7F"/>
                </a:solidFill>
              </a:endParaRPr>
            </a:p>
          </p:txBody>
        </p:sp>
        <p:pic>
          <p:nvPicPr>
            <p:cNvPr id="6" name="Picture 5" descr="MPj04306570000[1].jpg"/>
            <p:cNvPicPr>
              <a:picLocks noChangeAspect="1"/>
            </p:cNvPicPr>
            <p:nvPr/>
          </p:nvPicPr>
          <p:blipFill rotWithShape="1">
            <a:blip r:embed="rId4">
              <a:extLst>
                <a:ext uri="{28A0092B-C50C-407E-A947-70E740481C1C}">
                  <a14:useLocalDpi xmlns:a14="http://schemas.microsoft.com/office/drawing/2010/main" val="0"/>
                </a:ext>
              </a:extLst>
            </a:blip>
            <a:srcRect t="39602" r="20504"/>
            <a:stretch/>
          </p:blipFill>
          <p:spPr>
            <a:xfrm>
              <a:off x="1184868" y="2308397"/>
              <a:ext cx="1198965" cy="1198964"/>
            </a:xfrm>
            <a:prstGeom prst="ellipse">
              <a:avLst/>
            </a:prstGeom>
            <a:ln w="76200" cmpd="sng">
              <a:solidFill>
                <a:srgbClr val="00687F"/>
              </a:solidFill>
            </a:ln>
          </p:spPr>
        </p:pic>
        <p:sp>
          <p:nvSpPr>
            <p:cNvPr id="7" name="Rectangle 6"/>
            <p:cNvSpPr/>
            <p:nvPr/>
          </p:nvSpPr>
          <p:spPr>
            <a:xfrm>
              <a:off x="1051368" y="3672909"/>
              <a:ext cx="1465966" cy="461665"/>
            </a:xfrm>
            <a:prstGeom prst="rect">
              <a:avLst/>
            </a:prstGeom>
          </p:spPr>
          <p:txBody>
            <a:bodyPr wrap="none">
              <a:spAutoFit/>
            </a:bodyPr>
            <a:lstStyle/>
            <a:p>
              <a:pPr algn="ctr"/>
              <a:r>
                <a:rPr lang="en-US" sz="2400" baseline="0" dirty="0" smtClean="0">
                  <a:solidFill>
                    <a:srgbClr val="7F7F7F"/>
                  </a:solidFill>
                </a:rPr>
                <a:t>Physicians</a:t>
              </a:r>
              <a:endParaRPr lang="en-US" sz="2400" dirty="0">
                <a:solidFill>
                  <a:srgbClr val="7F7F7F"/>
                </a:solidFill>
              </a:endParaRPr>
            </a:p>
          </p:txBody>
        </p:sp>
        <p:cxnSp>
          <p:nvCxnSpPr>
            <p:cNvPr id="12" name="Straight Connector 11"/>
            <p:cNvCxnSpPr>
              <a:stCxn id="6" idx="6"/>
              <a:endCxn id="4" idx="2"/>
            </p:cNvCxnSpPr>
            <p:nvPr/>
          </p:nvCxnSpPr>
          <p:spPr>
            <a:xfrm>
              <a:off x="2383833" y="2907880"/>
              <a:ext cx="4355954" cy="0"/>
            </a:xfrm>
            <a:prstGeom prst="line">
              <a:avLst/>
            </a:prstGeom>
            <a:ln w="76200" cmpd="sng">
              <a:solidFill>
                <a:srgbClr val="00687F"/>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p:nvSpPr>
        <p:spPr>
          <a:xfrm>
            <a:off x="1023575" y="4643977"/>
            <a:ext cx="7086448" cy="904863"/>
          </a:xfrm>
          <a:prstGeom prst="rect">
            <a:avLst/>
          </a:prstGeom>
        </p:spPr>
        <p:txBody>
          <a:bodyPr wrap="square">
            <a:spAutoFit/>
          </a:bodyPr>
          <a:lstStyle/>
          <a:p>
            <a:pPr algn="ctr">
              <a:lnSpc>
                <a:spcPct val="110000"/>
              </a:lnSpc>
            </a:pPr>
            <a:r>
              <a:rPr lang="en-US" sz="2400" baseline="0" dirty="0" smtClean="0"/>
              <a:t>The biggest winners are patients and clinicians</a:t>
            </a:r>
          </a:p>
          <a:p>
            <a:pPr algn="ctr">
              <a:lnSpc>
                <a:spcPct val="110000"/>
              </a:lnSpc>
            </a:pPr>
            <a:r>
              <a:rPr lang="en-US" sz="2400" baseline="0" dirty="0" smtClean="0"/>
              <a:t>who get better diagnostic tools.</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0484" y="1530549"/>
            <a:ext cx="2463626" cy="2795014"/>
          </a:xfrm>
          <a:prstGeom prst="diamond">
            <a:avLst/>
          </a:prstGeom>
          <a:ln w="76200" cmpd="sng">
            <a:solidFill>
              <a:schemeClr val="accent1"/>
            </a:solidFill>
          </a:ln>
        </p:spPr>
      </p:pic>
    </p:spTree>
    <p:extLst>
      <p:ext uri="{BB962C8B-B14F-4D97-AF65-F5344CB8AC3E}">
        <p14:creationId xmlns:p14="http://schemas.microsoft.com/office/powerpoint/2010/main" val="2736858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7401" y="5401733"/>
            <a:ext cx="7569199" cy="321734"/>
            <a:chOff x="787401" y="5401733"/>
            <a:chExt cx="7569199" cy="321734"/>
          </a:xfrm>
        </p:grpSpPr>
        <p:sp>
          <p:nvSpPr>
            <p:cNvPr id="7" name="Oval 6"/>
            <p:cNvSpPr/>
            <p:nvPr/>
          </p:nvSpPr>
          <p:spPr>
            <a:xfrm>
              <a:off x="787401" y="5401733"/>
              <a:ext cx="1439333" cy="321734"/>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8" name="Oval 7"/>
            <p:cNvSpPr/>
            <p:nvPr/>
          </p:nvSpPr>
          <p:spPr>
            <a:xfrm>
              <a:off x="6917267" y="5401733"/>
              <a:ext cx="1439333" cy="321734"/>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sp>
        <p:nvSpPr>
          <p:cNvPr id="2" name="Title 1"/>
          <p:cNvSpPr>
            <a:spLocks noGrp="1"/>
          </p:cNvSpPr>
          <p:nvPr>
            <p:ph type="title"/>
          </p:nvPr>
        </p:nvSpPr>
        <p:spPr/>
        <p:txBody>
          <a:bodyPr/>
          <a:lstStyle/>
          <a:p>
            <a:r>
              <a:rPr lang="en-US" dirty="0" smtClean="0"/>
              <a:t>Imaging 2.0: Incentives</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27</a:t>
            </a:fld>
            <a:endParaRPr lang="en-US" dirty="0"/>
          </a:p>
        </p:txBody>
      </p:sp>
      <p:grpSp>
        <p:nvGrpSpPr>
          <p:cNvPr id="13" name="Group 12"/>
          <p:cNvGrpSpPr/>
          <p:nvPr/>
        </p:nvGrpSpPr>
        <p:grpSpPr>
          <a:xfrm>
            <a:off x="2652084" y="2045465"/>
            <a:ext cx="3907564" cy="3237735"/>
            <a:chOff x="2696436" y="2339538"/>
            <a:chExt cx="3907564" cy="3237735"/>
          </a:xfrm>
        </p:grpSpPr>
        <p:sp>
          <p:nvSpPr>
            <p:cNvPr id="4" name="Rectangle 3"/>
            <p:cNvSpPr/>
            <p:nvPr/>
          </p:nvSpPr>
          <p:spPr>
            <a:xfrm>
              <a:off x="2696436" y="3227399"/>
              <a:ext cx="3907564" cy="2349874"/>
            </a:xfrm>
            <a:prstGeom prst="rect">
              <a:avLst/>
            </a:prstGeom>
          </p:spPr>
          <p:txBody>
            <a:bodyPr wrap="square">
              <a:spAutoFit/>
            </a:bodyPr>
            <a:lstStyle/>
            <a:p>
              <a:pPr>
                <a:lnSpc>
                  <a:spcPct val="90000"/>
                </a:lnSpc>
              </a:pPr>
              <a:r>
                <a:rPr lang="en-US" sz="5400" b="1" dirty="0" smtClean="0"/>
                <a:t>r</a:t>
              </a:r>
              <a:r>
                <a:rPr lang="en-US" sz="5400" b="1" baseline="0" dirty="0" smtClean="0"/>
                <a:t>adiologist productivity goes up.</a:t>
              </a:r>
              <a:endParaRPr lang="en-US" sz="5400" b="1" dirty="0"/>
            </a:p>
          </p:txBody>
        </p:sp>
        <p:sp>
          <p:nvSpPr>
            <p:cNvPr id="5" name="Rectangle 4"/>
            <p:cNvSpPr/>
            <p:nvPr/>
          </p:nvSpPr>
          <p:spPr>
            <a:xfrm>
              <a:off x="2696436" y="2339538"/>
              <a:ext cx="3907564" cy="830997"/>
            </a:xfrm>
            <a:prstGeom prst="rect">
              <a:avLst/>
            </a:prstGeom>
          </p:spPr>
          <p:txBody>
            <a:bodyPr wrap="square">
              <a:spAutoFit/>
            </a:bodyPr>
            <a:lstStyle/>
            <a:p>
              <a:r>
                <a:rPr lang="en-US" sz="2400" dirty="0">
                  <a:solidFill>
                    <a:srgbClr val="7F7F7F"/>
                  </a:solidFill>
                </a:rPr>
                <a:t>W</a:t>
              </a:r>
              <a:r>
                <a:rPr lang="en-US" sz="2400" baseline="0" dirty="0" smtClean="0">
                  <a:solidFill>
                    <a:srgbClr val="7F7F7F"/>
                  </a:solidFill>
                </a:rPr>
                <a:t>ith the introduction of PACS  and their digital worklists</a:t>
              </a:r>
              <a:endParaRPr lang="en-US" sz="2400" dirty="0">
                <a:solidFill>
                  <a:srgbClr val="7F7F7F"/>
                </a:solidFill>
              </a:endParaRPr>
            </a:p>
          </p:txBody>
        </p:sp>
      </p:grpSp>
      <p:grpSp>
        <p:nvGrpSpPr>
          <p:cNvPr id="15" name="Group 14"/>
          <p:cNvGrpSpPr/>
          <p:nvPr/>
        </p:nvGrpSpPr>
        <p:grpSpPr>
          <a:xfrm>
            <a:off x="922871" y="1202267"/>
            <a:ext cx="7315196" cy="4375006"/>
            <a:chOff x="922871" y="1202267"/>
            <a:chExt cx="7315196" cy="4375006"/>
          </a:xfrm>
        </p:grpSpPr>
        <p:sp>
          <p:nvSpPr>
            <p:cNvPr id="6" name="Up Arrow 5"/>
            <p:cNvSpPr/>
            <p:nvPr/>
          </p:nvSpPr>
          <p:spPr>
            <a:xfrm>
              <a:off x="922871" y="1202267"/>
              <a:ext cx="1185330" cy="4375006"/>
            </a:xfrm>
            <a:prstGeom prst="upArrow">
              <a:avLst>
                <a:gd name="adj1" fmla="val 50000"/>
                <a:gd name="adj2" fmla="val 842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9" name="Up Arrow 8"/>
            <p:cNvSpPr/>
            <p:nvPr/>
          </p:nvSpPr>
          <p:spPr>
            <a:xfrm>
              <a:off x="7052737" y="1202267"/>
              <a:ext cx="1185330" cy="4375006"/>
            </a:xfrm>
            <a:prstGeom prst="upArrow">
              <a:avLst>
                <a:gd name="adj1" fmla="val 50000"/>
                <a:gd name="adj2" fmla="val 842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spTree>
    <p:extLst>
      <p:ext uri="{BB962C8B-B14F-4D97-AF65-F5344CB8AC3E}">
        <p14:creationId xmlns:p14="http://schemas.microsoft.com/office/powerpoint/2010/main" val="3945010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7"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450" decel="100000" fill="hold"/>
                                        <p:tgtEl>
                                          <p:spTgt spid="15"/>
                                        </p:tgtEl>
                                        <p:attrNameLst>
                                          <p:attrName>ppt_y</p:attrName>
                                        </p:attrNameLst>
                                      </p:cBhvr>
                                      <p:tavLst>
                                        <p:tav tm="0">
                                          <p:val>
                                            <p:strVal val="#ppt_y+1"/>
                                          </p:val>
                                        </p:tav>
                                        <p:tav tm="100000">
                                          <p:val>
                                            <p:strVal val="#ppt_y-.03"/>
                                          </p:val>
                                        </p:tav>
                                      </p:tavLst>
                                    </p:anim>
                                    <p:anim calcmode="lin" valueType="num">
                                      <p:cBhvr>
                                        <p:cTn id="13"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2.0: Downsides</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28</a:t>
            </a:fld>
            <a:endParaRPr lang="en-US" dirty="0"/>
          </a:p>
        </p:txBody>
      </p:sp>
      <p:grpSp>
        <p:nvGrpSpPr>
          <p:cNvPr id="11" name="Group 10"/>
          <p:cNvGrpSpPr/>
          <p:nvPr/>
        </p:nvGrpSpPr>
        <p:grpSpPr>
          <a:xfrm>
            <a:off x="0" y="447040"/>
            <a:ext cx="4007556" cy="5963436"/>
            <a:chOff x="0" y="447040"/>
            <a:chExt cx="4007556" cy="5963436"/>
          </a:xfrm>
        </p:grpSpPr>
        <p:sp>
          <p:nvSpPr>
            <p:cNvPr id="8" name="Rectangle 7"/>
            <p:cNvSpPr/>
            <p:nvPr/>
          </p:nvSpPr>
          <p:spPr>
            <a:xfrm>
              <a:off x="0" y="447040"/>
              <a:ext cx="4007556" cy="5963436"/>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45720" rIns="914400" bIns="45720" numCol="1" spcCol="0" rtlCol="0" fromWordArt="0" anchor="ctr" anchorCtr="0" forceAA="0" compatLnSpc="1">
              <a:prstTxWarp prst="textNoShape">
                <a:avLst/>
              </a:prstTxWarp>
              <a:normAutofit/>
            </a:bodyPr>
            <a:lstStyle/>
            <a:p>
              <a:endParaRPr lang="en-US" sz="3600" dirty="0"/>
            </a:p>
          </p:txBody>
        </p:sp>
        <p:grpSp>
          <p:nvGrpSpPr>
            <p:cNvPr id="6" name="Group 5"/>
            <p:cNvGrpSpPr/>
            <p:nvPr/>
          </p:nvGrpSpPr>
          <p:grpSpPr>
            <a:xfrm>
              <a:off x="829901" y="1644012"/>
              <a:ext cx="2761994" cy="3488135"/>
              <a:chOff x="1215134" y="2124929"/>
              <a:chExt cx="2761994" cy="3488135"/>
            </a:xfrm>
          </p:grpSpPr>
          <p:sp>
            <p:nvSpPr>
              <p:cNvPr id="4" name="Rectangle 3"/>
              <p:cNvSpPr/>
              <p:nvPr/>
            </p:nvSpPr>
            <p:spPr>
              <a:xfrm>
                <a:off x="1215134" y="4782067"/>
                <a:ext cx="2761994" cy="830997"/>
              </a:xfrm>
              <a:prstGeom prst="rect">
                <a:avLst/>
              </a:prstGeom>
            </p:spPr>
            <p:txBody>
              <a:bodyPr wrap="square">
                <a:spAutoFit/>
              </a:bodyPr>
              <a:lstStyle/>
              <a:p>
                <a:pPr algn="ctr"/>
                <a:r>
                  <a:rPr lang="en-US" sz="2400" baseline="0" dirty="0" smtClean="0"/>
                  <a:t>Healthcare spending goes way up</a:t>
                </a:r>
                <a:endParaRPr lang="en-US" sz="2400" dirty="0"/>
              </a:p>
            </p:txBody>
          </p:sp>
          <p:sp>
            <p:nvSpPr>
              <p:cNvPr id="5" name="Rectangle 4"/>
              <p:cNvSpPr/>
              <p:nvPr/>
            </p:nvSpPr>
            <p:spPr>
              <a:xfrm>
                <a:off x="1215134" y="2124929"/>
                <a:ext cx="2761994" cy="2657138"/>
              </a:xfrm>
              <a:prstGeom prst="rect">
                <a:avLst/>
              </a:prstGeom>
            </p:spPr>
            <p:txBody>
              <a:bodyPr wrap="none">
                <a:spAutoFit/>
              </a:bodyPr>
              <a:lstStyle/>
              <a:p>
                <a:pPr>
                  <a:lnSpc>
                    <a:spcPct val="80000"/>
                  </a:lnSpc>
                </a:pPr>
                <a:r>
                  <a:rPr lang="en-US" sz="20000" b="1" baseline="0" dirty="0" smtClean="0">
                    <a:solidFill>
                      <a:schemeClr val="accent1"/>
                    </a:solidFill>
                  </a:rPr>
                  <a:t>+$</a:t>
                </a:r>
                <a:endParaRPr lang="en-US" sz="20000" b="1" dirty="0">
                  <a:solidFill>
                    <a:schemeClr val="accent1"/>
                  </a:solidFill>
                </a:endParaRPr>
              </a:p>
            </p:txBody>
          </p:sp>
        </p:grpSp>
      </p:grpSp>
      <p:grpSp>
        <p:nvGrpSpPr>
          <p:cNvPr id="12" name="Group 11"/>
          <p:cNvGrpSpPr/>
          <p:nvPr/>
        </p:nvGrpSpPr>
        <p:grpSpPr>
          <a:xfrm>
            <a:off x="4007556" y="447040"/>
            <a:ext cx="5136444" cy="5963436"/>
            <a:chOff x="4007556" y="447040"/>
            <a:chExt cx="5136444" cy="5963436"/>
          </a:xfrm>
        </p:grpSpPr>
        <p:sp>
          <p:nvSpPr>
            <p:cNvPr id="9" name="Rectangle 8"/>
            <p:cNvSpPr/>
            <p:nvPr/>
          </p:nvSpPr>
          <p:spPr>
            <a:xfrm>
              <a:off x="4007556" y="447040"/>
              <a:ext cx="5136444" cy="596343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45720" rIns="914400" bIns="45720" numCol="1" spcCol="0" rtlCol="0" fromWordArt="0" anchor="ctr" anchorCtr="0" forceAA="0" compatLnSpc="1">
              <a:prstTxWarp prst="textNoShape">
                <a:avLst/>
              </a:prstTxWarp>
              <a:normAutofit/>
            </a:bodyPr>
            <a:lstStyle/>
            <a:p>
              <a:endParaRPr lang="en-US" sz="3600" dirty="0"/>
            </a:p>
          </p:txBody>
        </p:sp>
        <p:sp>
          <p:nvSpPr>
            <p:cNvPr id="7" name="Rectangle 6"/>
            <p:cNvSpPr/>
            <p:nvPr/>
          </p:nvSpPr>
          <p:spPr>
            <a:xfrm>
              <a:off x="4463949" y="1693838"/>
              <a:ext cx="4013202" cy="3647153"/>
            </a:xfrm>
            <a:prstGeom prst="rect">
              <a:avLst/>
            </a:prstGeom>
          </p:spPr>
          <p:txBody>
            <a:bodyPr wrap="square">
              <a:spAutoFit/>
            </a:bodyPr>
            <a:lstStyle/>
            <a:p>
              <a:pPr>
                <a:lnSpc>
                  <a:spcPct val="110000"/>
                </a:lnSpc>
                <a:spcAft>
                  <a:spcPts val="1200"/>
                </a:spcAft>
                <a:defRPr/>
              </a:pPr>
              <a:r>
                <a:rPr lang="en-US" dirty="0">
                  <a:solidFill>
                    <a:schemeClr val="accent2">
                      <a:lumMod val="20000"/>
                      <a:lumOff val="80000"/>
                    </a:schemeClr>
                  </a:solidFill>
                </a:rPr>
                <a:t>We enter an era where some level of inappropriate imaging occurs due to a number of factors: </a:t>
              </a:r>
              <a:endParaRPr lang="en-US" dirty="0" smtClean="0">
                <a:solidFill>
                  <a:schemeClr val="accent2">
                    <a:lumMod val="20000"/>
                    <a:lumOff val="80000"/>
                  </a:schemeClr>
                </a:solidFill>
              </a:endParaRPr>
            </a:p>
            <a:p>
              <a:pPr marL="236538" indent="-236538">
                <a:lnSpc>
                  <a:spcPct val="110000"/>
                </a:lnSpc>
                <a:spcAft>
                  <a:spcPts val="1200"/>
                </a:spcAft>
                <a:buFont typeface="Arial" panose="020B0604020202020204" pitchFamily="34" charset="0"/>
                <a:buChar char="•"/>
                <a:defRPr/>
              </a:pPr>
              <a:r>
                <a:rPr lang="en-US" sz="2400" dirty="0" smtClean="0">
                  <a:solidFill>
                    <a:schemeClr val="bg1"/>
                  </a:solidFill>
                </a:rPr>
                <a:t>Lack of good decisions support tools</a:t>
              </a:r>
            </a:p>
            <a:p>
              <a:pPr marL="236538" indent="-236538">
                <a:lnSpc>
                  <a:spcPct val="110000"/>
                </a:lnSpc>
                <a:spcAft>
                  <a:spcPts val="1200"/>
                </a:spcAft>
                <a:buFont typeface="Arial" panose="020B0604020202020204" pitchFamily="34" charset="0"/>
                <a:buChar char="•"/>
                <a:defRPr/>
              </a:pPr>
              <a:r>
                <a:rPr lang="en-US" sz="2400" dirty="0" smtClean="0">
                  <a:solidFill>
                    <a:schemeClr val="bg1"/>
                  </a:solidFill>
                </a:rPr>
                <a:t>Difficulty </a:t>
              </a:r>
              <a:r>
                <a:rPr lang="en-US" sz="2400" dirty="0">
                  <a:solidFill>
                    <a:schemeClr val="bg1"/>
                  </a:solidFill>
                </a:rPr>
                <a:t>sharing </a:t>
              </a:r>
              <a:r>
                <a:rPr lang="en-US" sz="2400" dirty="0" smtClean="0">
                  <a:solidFill>
                    <a:schemeClr val="bg1"/>
                  </a:solidFill>
                </a:rPr>
                <a:t>images</a:t>
              </a:r>
              <a:endParaRPr lang="en-US" sz="2400" dirty="0">
                <a:solidFill>
                  <a:schemeClr val="bg1"/>
                </a:solidFill>
              </a:endParaRPr>
            </a:p>
            <a:p>
              <a:pPr marL="236538" indent="-236538">
                <a:lnSpc>
                  <a:spcPct val="110000"/>
                </a:lnSpc>
                <a:spcAft>
                  <a:spcPts val="1200"/>
                </a:spcAft>
                <a:buFont typeface="Arial" panose="020B0604020202020204" pitchFamily="34" charset="0"/>
                <a:buChar char="•"/>
                <a:defRPr/>
              </a:pPr>
              <a:r>
                <a:rPr lang="en-US" sz="2400" dirty="0" smtClean="0">
                  <a:solidFill>
                    <a:schemeClr val="bg1"/>
                  </a:solidFill>
                </a:rPr>
                <a:t>Defensive medicine</a:t>
              </a:r>
            </a:p>
            <a:p>
              <a:pPr marL="236538" indent="-236538">
                <a:lnSpc>
                  <a:spcPct val="110000"/>
                </a:lnSpc>
                <a:spcAft>
                  <a:spcPts val="1200"/>
                </a:spcAft>
                <a:buFont typeface="Arial" panose="020B0604020202020204" pitchFamily="34" charset="0"/>
                <a:buChar char="•"/>
                <a:defRPr/>
              </a:pPr>
              <a:r>
                <a:rPr lang="en-US" sz="2400" dirty="0" smtClean="0">
                  <a:solidFill>
                    <a:schemeClr val="bg1"/>
                  </a:solidFill>
                </a:rPr>
                <a:t>Financial incentives</a:t>
              </a:r>
              <a:endParaRPr lang="en-US" sz="2400" dirty="0">
                <a:solidFill>
                  <a:schemeClr val="bg1"/>
                </a:solidFill>
              </a:endParaRPr>
            </a:p>
          </p:txBody>
        </p:sp>
      </p:grpSp>
    </p:spTree>
    <p:extLst>
      <p:ext uri="{BB962C8B-B14F-4D97-AF65-F5344CB8AC3E}">
        <p14:creationId xmlns:p14="http://schemas.microsoft.com/office/powerpoint/2010/main" val="30572813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par>
                                <p:cTn id="9" presetID="1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 name="Slide Number Placeholder 2"/>
          <p:cNvSpPr>
            <a:spLocks noGrp="1"/>
          </p:cNvSpPr>
          <p:nvPr>
            <p:ph type="sldNum" sz="quarter" idx="10"/>
          </p:nvPr>
        </p:nvSpPr>
        <p:spPr/>
        <p:txBody>
          <a:bodyPr/>
          <a:lstStyle/>
          <a:p>
            <a:fld id="{04663962-5C0B-F642-8585-7A5CBE979EEA}" type="slidenum">
              <a:rPr lang="en-US" smtClean="0"/>
              <a:pPr/>
              <a:t>29</a:t>
            </a:fld>
            <a:endParaRPr lang="en-US" dirty="0"/>
          </a:p>
        </p:txBody>
      </p:sp>
      <p:pic>
        <p:nvPicPr>
          <p:cNvPr id="4" name="Picture 3" descr="Screen Shot 2014-03-10 at 3.39.03 AM.png"/>
          <p:cNvPicPr>
            <a:picLocks noChangeAspect="1"/>
          </p:cNvPicPr>
          <p:nvPr/>
        </p:nvPicPr>
        <p:blipFill rotWithShape="1">
          <a:blip r:embed="rId3">
            <a:extLst>
              <a:ext uri="{28A0092B-C50C-407E-A947-70E740481C1C}">
                <a14:useLocalDpi xmlns:a14="http://schemas.microsoft.com/office/drawing/2010/main" val="0"/>
              </a:ext>
            </a:extLst>
          </a:blip>
          <a:srcRect l="8119" t="14963" r="26734" b="6861"/>
          <a:stretch/>
        </p:blipFill>
        <p:spPr>
          <a:xfrm>
            <a:off x="0" y="0"/>
            <a:ext cx="9144000" cy="6858000"/>
          </a:xfrm>
          <a:prstGeom prst="rect">
            <a:avLst/>
          </a:prstGeom>
        </p:spPr>
      </p:pic>
    </p:spTree>
    <p:extLst>
      <p:ext uri="{BB962C8B-B14F-4D97-AF65-F5344CB8AC3E}">
        <p14:creationId xmlns:p14="http://schemas.microsoft.com/office/powerpoint/2010/main" val="3773952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for Presenter: Background Information</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3</a:t>
            </a:fld>
            <a:endParaRPr lang="en-US" dirty="0"/>
          </a:p>
        </p:txBody>
      </p:sp>
      <p:sp>
        <p:nvSpPr>
          <p:cNvPr id="4" name="Rectangle 3"/>
          <p:cNvSpPr/>
          <p:nvPr/>
        </p:nvSpPr>
        <p:spPr>
          <a:xfrm>
            <a:off x="0" y="447040"/>
            <a:ext cx="9144000" cy="324031"/>
          </a:xfrm>
          <a:prstGeom prst="rect">
            <a:avLst/>
          </a:prstGeom>
          <a:solidFill>
            <a:srgbClr val="4D8790"/>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r>
              <a:rPr lang="en-US" sz="1000" dirty="0" smtClean="0"/>
              <a:t>THIS SLIDE CONTAINS NOTES FOR THE PRESENTER</a:t>
            </a:r>
            <a:r>
              <a:rPr lang="en-US" sz="1000" dirty="0"/>
              <a:t> </a:t>
            </a:r>
            <a:r>
              <a:rPr lang="en-US" sz="1000" dirty="0" smtClean="0"/>
              <a:t>AND IS NOT INTENDED TO BE PRESENTED.</a:t>
            </a:r>
            <a:endParaRPr lang="en-US" sz="1000" dirty="0"/>
          </a:p>
        </p:txBody>
      </p:sp>
      <p:sp>
        <p:nvSpPr>
          <p:cNvPr id="5" name="TextBox 4"/>
          <p:cNvSpPr txBox="1"/>
          <p:nvPr/>
        </p:nvSpPr>
        <p:spPr>
          <a:xfrm>
            <a:off x="5130131" y="3364771"/>
            <a:ext cx="3007895" cy="2659190"/>
          </a:xfrm>
          <a:prstGeom prst="rect">
            <a:avLst/>
          </a:prstGeom>
          <a:noFill/>
        </p:spPr>
        <p:txBody>
          <a:bodyPr wrap="square" rtlCol="0">
            <a:spAutoFit/>
          </a:bodyPr>
          <a:lstStyle/>
          <a:p>
            <a:pPr>
              <a:lnSpc>
                <a:spcPct val="110000"/>
              </a:lnSpc>
              <a:spcAft>
                <a:spcPts val="600"/>
              </a:spcAft>
            </a:pPr>
            <a:r>
              <a:rPr lang="en-US" sz="1400" dirty="0" smtClean="0">
                <a:solidFill>
                  <a:srgbClr val="7F7F7F"/>
                </a:solidFill>
              </a:rPr>
              <a:t>The ACR has provided the following resources to help you deliver this presentation:</a:t>
            </a:r>
          </a:p>
          <a:p>
            <a:pPr marL="171450" indent="-171450">
              <a:lnSpc>
                <a:spcPct val="110000"/>
              </a:lnSpc>
              <a:spcAft>
                <a:spcPts val="600"/>
              </a:spcAft>
              <a:buFont typeface="Arial" panose="020B0604020202020204" pitchFamily="34" charset="0"/>
              <a:buChar char="•"/>
            </a:pPr>
            <a:r>
              <a:rPr lang="en-US" sz="1200" dirty="0" smtClean="0">
                <a:solidFill>
                  <a:schemeClr val="tx1"/>
                </a:solidFill>
              </a:rPr>
              <a:t>The following PowerPoint slides</a:t>
            </a:r>
            <a:r>
              <a:rPr lang="en-US" sz="1200" dirty="0"/>
              <a:t> </a:t>
            </a:r>
          </a:p>
          <a:p>
            <a:pPr marL="171450" indent="-171450">
              <a:lnSpc>
                <a:spcPct val="110000"/>
              </a:lnSpc>
              <a:spcAft>
                <a:spcPts val="600"/>
              </a:spcAft>
              <a:buFont typeface="Arial" panose="020B0604020202020204" pitchFamily="34" charset="0"/>
              <a:buChar char="•"/>
            </a:pPr>
            <a:r>
              <a:rPr lang="en-US" sz="1200" dirty="0"/>
              <a:t>A complete script that accompanies these slides</a:t>
            </a:r>
            <a:r>
              <a:rPr lang="en-US" sz="1200" dirty="0" smtClean="0"/>
              <a:t>.  This script is both in the “Notes” section of each slide and in the parallel Microsoft Word document.</a:t>
            </a:r>
            <a:endParaRPr lang="en-US" sz="1200" dirty="0"/>
          </a:p>
          <a:p>
            <a:pPr marL="171450" indent="-171450">
              <a:lnSpc>
                <a:spcPct val="110000"/>
              </a:lnSpc>
              <a:spcAft>
                <a:spcPts val="600"/>
              </a:spcAft>
              <a:buFont typeface="Arial" panose="020B0604020202020204" pitchFamily="34" charset="0"/>
              <a:buChar char="•"/>
            </a:pPr>
            <a:r>
              <a:rPr lang="en-US" sz="1200" dirty="0" smtClean="0">
                <a:solidFill>
                  <a:schemeClr val="tx1"/>
                </a:solidFill>
              </a:rPr>
              <a:t>A video which includes </a:t>
            </a:r>
            <a:r>
              <a:rPr lang="en-US" sz="1200" dirty="0" smtClean="0"/>
              <a:t>the </a:t>
            </a:r>
            <a:r>
              <a:rPr lang="en-US" sz="1200" dirty="0" smtClean="0">
                <a:solidFill>
                  <a:schemeClr val="tx1"/>
                </a:solidFill>
              </a:rPr>
              <a:t>complete delivery of this presentation using slides and the script.</a:t>
            </a:r>
          </a:p>
        </p:txBody>
      </p:sp>
      <p:sp>
        <p:nvSpPr>
          <p:cNvPr id="7" name="TextBox 6"/>
          <p:cNvSpPr txBox="1"/>
          <p:nvPr/>
        </p:nvSpPr>
        <p:spPr>
          <a:xfrm>
            <a:off x="1005975" y="1403683"/>
            <a:ext cx="7132051" cy="1585049"/>
          </a:xfrm>
          <a:prstGeom prst="rect">
            <a:avLst/>
          </a:prstGeom>
          <a:noFill/>
        </p:spPr>
        <p:txBody>
          <a:bodyPr wrap="square" rtlCol="0">
            <a:spAutoFit/>
          </a:bodyPr>
          <a:lstStyle/>
          <a:p>
            <a:pPr>
              <a:lnSpc>
                <a:spcPct val="110000"/>
              </a:lnSpc>
              <a:spcAft>
                <a:spcPts val="1200"/>
              </a:spcAft>
            </a:pPr>
            <a:r>
              <a:rPr lang="en-US" sz="1400" dirty="0"/>
              <a:t>It is important that you are comfortable with the slides and </a:t>
            </a:r>
            <a:r>
              <a:rPr lang="en-US" sz="1400" dirty="0" smtClean="0"/>
              <a:t>script.  You </a:t>
            </a:r>
            <a:r>
              <a:rPr lang="en-US" sz="1400" dirty="0"/>
              <a:t>will deliver a much more compelling </a:t>
            </a:r>
            <a:r>
              <a:rPr lang="en-US" sz="1400" dirty="0" smtClean="0"/>
              <a:t>presentation</a:t>
            </a:r>
            <a:r>
              <a:rPr lang="en-US" sz="1400" dirty="0"/>
              <a:t> </a:t>
            </a:r>
            <a:r>
              <a:rPr lang="en-US" sz="1400" dirty="0" smtClean="0"/>
              <a:t>by </a:t>
            </a:r>
            <a:r>
              <a:rPr lang="en-US" sz="1400" dirty="0"/>
              <a:t>“making this presentation your </a:t>
            </a:r>
            <a:r>
              <a:rPr lang="en-US" sz="1400" dirty="0" smtClean="0"/>
              <a:t>own.”</a:t>
            </a:r>
          </a:p>
          <a:p>
            <a:pPr>
              <a:lnSpc>
                <a:spcPct val="110000"/>
              </a:lnSpc>
              <a:spcAft>
                <a:spcPts val="1200"/>
              </a:spcAft>
            </a:pPr>
            <a:r>
              <a:rPr lang="en-US" sz="1400" dirty="0"/>
              <a:t>Y</a:t>
            </a:r>
            <a:r>
              <a:rPr lang="en-US" sz="1400" dirty="0" smtClean="0">
                <a:solidFill>
                  <a:schemeClr val="tx1"/>
                </a:solidFill>
              </a:rPr>
              <a:t>ou should </a:t>
            </a:r>
            <a:r>
              <a:rPr lang="en-US" sz="1400" i="1" dirty="0" smtClean="0">
                <a:solidFill>
                  <a:schemeClr val="tx1"/>
                </a:solidFill>
              </a:rPr>
              <a:t>not</a:t>
            </a:r>
            <a:r>
              <a:rPr lang="en-US" sz="1400" dirty="0" smtClean="0">
                <a:solidFill>
                  <a:schemeClr val="tx1"/>
                </a:solidFill>
              </a:rPr>
              <a:t> feel compelled to deliver this presentation slide-for-slide or word-for-word. </a:t>
            </a:r>
          </a:p>
          <a:p>
            <a:pPr>
              <a:lnSpc>
                <a:spcPct val="110000"/>
              </a:lnSpc>
              <a:spcAft>
                <a:spcPts val="1200"/>
              </a:spcAft>
            </a:pPr>
            <a:r>
              <a:rPr lang="en-US" sz="1400" dirty="0" smtClean="0">
                <a:solidFill>
                  <a:schemeClr val="tx1"/>
                </a:solidFill>
              </a:rPr>
              <a:t>You should also adapt this talk to refer to your local context.  </a:t>
            </a:r>
            <a:r>
              <a:rPr lang="en-US" sz="1400" dirty="0" smtClean="0"/>
              <a:t>We encourage you to d</a:t>
            </a:r>
            <a:r>
              <a:rPr lang="en-US" sz="1400" dirty="0" smtClean="0">
                <a:solidFill>
                  <a:schemeClr val="tx1"/>
                </a:solidFill>
              </a:rPr>
              <a:t>raw parallels to and cite examples from your local healthcare ecosystem. </a:t>
            </a:r>
          </a:p>
        </p:txBody>
      </p:sp>
      <p:sp>
        <p:nvSpPr>
          <p:cNvPr id="9" name="TextBox 8"/>
          <p:cNvSpPr txBox="1"/>
          <p:nvPr/>
        </p:nvSpPr>
        <p:spPr>
          <a:xfrm>
            <a:off x="1005975" y="3364771"/>
            <a:ext cx="3686341" cy="1218795"/>
          </a:xfrm>
          <a:prstGeom prst="rect">
            <a:avLst/>
          </a:prstGeom>
          <a:noFill/>
        </p:spPr>
        <p:txBody>
          <a:bodyPr wrap="square" rtlCol="0">
            <a:spAutoFit/>
          </a:bodyPr>
          <a:lstStyle/>
          <a:p>
            <a:pPr>
              <a:lnSpc>
                <a:spcPct val="110000"/>
              </a:lnSpc>
              <a:spcAft>
                <a:spcPts val="600"/>
              </a:spcAft>
            </a:pPr>
            <a:r>
              <a:rPr lang="en-US" sz="1400" dirty="0" smtClean="0">
                <a:solidFill>
                  <a:srgbClr val="7F7F7F"/>
                </a:solidFill>
              </a:rPr>
              <a:t>Important Notes on Logistics:</a:t>
            </a:r>
            <a:endParaRPr lang="en-US" sz="1200" dirty="0" smtClean="0">
              <a:solidFill>
                <a:srgbClr val="7F7F7F"/>
              </a:solidFill>
            </a:endParaRPr>
          </a:p>
          <a:p>
            <a:pPr marL="171450" indent="-171450">
              <a:lnSpc>
                <a:spcPct val="110000"/>
              </a:lnSpc>
              <a:spcAft>
                <a:spcPts val="600"/>
              </a:spcAft>
              <a:buFont typeface="Arial" panose="020B0604020202020204" pitchFamily="34" charset="0"/>
              <a:buChar char="•"/>
            </a:pPr>
            <a:r>
              <a:rPr lang="en-US" sz="1200" dirty="0" smtClean="0">
                <a:solidFill>
                  <a:schemeClr val="tx1"/>
                </a:solidFill>
              </a:rPr>
              <a:t>We recommend that you print off </a:t>
            </a:r>
            <a:r>
              <a:rPr lang="en-US" sz="1200" b="1" dirty="0" smtClean="0">
                <a:solidFill>
                  <a:schemeClr val="tx1"/>
                </a:solidFill>
              </a:rPr>
              <a:t>color</a:t>
            </a:r>
            <a:r>
              <a:rPr lang="en-US" sz="1200" dirty="0" smtClean="0">
                <a:solidFill>
                  <a:schemeClr val="tx1"/>
                </a:solidFill>
              </a:rPr>
              <a:t> copies of slide #43, titled  </a:t>
            </a:r>
            <a:r>
              <a:rPr lang="en-US" sz="1200" i="1" dirty="0" smtClean="0">
                <a:solidFill>
                  <a:schemeClr val="tx1"/>
                </a:solidFill>
              </a:rPr>
              <a:t>Imaging 3.0 – Beyond Image Interpretation</a:t>
            </a:r>
            <a:r>
              <a:rPr lang="en-US" sz="1200" dirty="0" smtClean="0">
                <a:solidFill>
                  <a:schemeClr val="tx1"/>
                </a:solidFill>
              </a:rPr>
              <a:t>.  This is a great “take away” for your audience.</a:t>
            </a:r>
          </a:p>
        </p:txBody>
      </p:sp>
      <p:cxnSp>
        <p:nvCxnSpPr>
          <p:cNvPr id="11" name="Straight Connector 10"/>
          <p:cNvCxnSpPr/>
          <p:nvPr/>
        </p:nvCxnSpPr>
        <p:spPr>
          <a:xfrm>
            <a:off x="1005975" y="3244454"/>
            <a:ext cx="71320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4919580" y="3244455"/>
            <a:ext cx="0" cy="2600995"/>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402811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5" name="Picture 4" descr="o-RADIOLOGIST-facebook.jpg"/>
          <p:cNvPicPr>
            <a:picLocks noChangeAspect="1"/>
          </p:cNvPicPr>
          <p:nvPr/>
        </p:nvPicPr>
        <p:blipFill rotWithShape="1">
          <a:blip r:embed="rId3">
            <a:extLst>
              <a:ext uri="{28A0092B-C50C-407E-A947-70E740481C1C}">
                <a14:useLocalDpi xmlns:a14="http://schemas.microsoft.com/office/drawing/2010/main" val="0"/>
              </a:ext>
            </a:extLst>
          </a:blip>
          <a:srcRect r="33333"/>
          <a:stretch/>
        </p:blipFill>
        <p:spPr>
          <a:xfrm>
            <a:off x="0" y="0"/>
            <a:ext cx="9144000" cy="6858000"/>
          </a:xfrm>
          <a:prstGeom prst="rect">
            <a:avLst/>
          </a:prstGeom>
        </p:spPr>
      </p:pic>
      <p:sp>
        <p:nvSpPr>
          <p:cNvPr id="3" name="Slide Number Placeholder 2"/>
          <p:cNvSpPr>
            <a:spLocks noGrp="1"/>
          </p:cNvSpPr>
          <p:nvPr>
            <p:ph type="sldNum" sz="quarter" idx="10"/>
          </p:nvPr>
        </p:nvSpPr>
        <p:spPr/>
        <p:txBody>
          <a:bodyPr/>
          <a:lstStyle/>
          <a:p>
            <a:fld id="{04663962-5C0B-F642-8585-7A5CBE979EEA}" type="slidenum">
              <a:rPr lang="en-US" smtClean="0"/>
              <a:pPr/>
              <a:t>30</a:t>
            </a:fld>
            <a:endParaRPr lang="en-US" dirty="0"/>
          </a:p>
        </p:txBody>
      </p:sp>
      <p:sp>
        <p:nvSpPr>
          <p:cNvPr id="7" name="Rectangle 6"/>
          <p:cNvSpPr/>
          <p:nvPr/>
        </p:nvSpPr>
        <p:spPr>
          <a:xfrm>
            <a:off x="982133" y="5428601"/>
            <a:ext cx="7179734" cy="713016"/>
          </a:xfrm>
          <a:prstGeom prst="rect">
            <a:avLst/>
          </a:prstGeom>
        </p:spPr>
        <p:txBody>
          <a:bodyPr wrap="square">
            <a:spAutoFit/>
          </a:bodyPr>
          <a:lstStyle/>
          <a:p>
            <a:pPr algn="ctr">
              <a:lnSpc>
                <a:spcPct val="90000"/>
              </a:lnSpc>
            </a:pPr>
            <a:r>
              <a:rPr lang="en-US" sz="4400" b="1" dirty="0" smtClean="0">
                <a:solidFill>
                  <a:schemeClr val="bg1"/>
                </a:solidFill>
              </a:rPr>
              <a:t>“The Invisible Radiologist”</a:t>
            </a:r>
            <a:endParaRPr lang="en-US" sz="4400" b="1" dirty="0">
              <a:solidFill>
                <a:schemeClr val="bg1"/>
              </a:solidFill>
            </a:endParaRPr>
          </a:p>
        </p:txBody>
      </p:sp>
    </p:spTree>
    <p:extLst>
      <p:ext uri="{BB962C8B-B14F-4D97-AF65-F5344CB8AC3E}">
        <p14:creationId xmlns:p14="http://schemas.microsoft.com/office/powerpoint/2010/main" val="3418192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2.0: </a:t>
            </a:r>
            <a:r>
              <a:rPr lang="en-US" dirty="0"/>
              <a:t>Why the US Healthcare System Has to Change</a:t>
            </a:r>
          </a:p>
        </p:txBody>
      </p:sp>
      <p:sp>
        <p:nvSpPr>
          <p:cNvPr id="3" name="Slide Number Placeholder 2"/>
          <p:cNvSpPr>
            <a:spLocks noGrp="1"/>
          </p:cNvSpPr>
          <p:nvPr>
            <p:ph type="sldNum" sz="quarter" idx="10"/>
          </p:nvPr>
        </p:nvSpPr>
        <p:spPr/>
        <p:txBody>
          <a:bodyPr/>
          <a:lstStyle/>
          <a:p>
            <a:fld id="{04663962-5C0B-F642-8585-7A5CBE979EEA}" type="slidenum">
              <a:rPr lang="en-US" smtClean="0"/>
              <a:pPr/>
              <a:t>31</a:t>
            </a:fld>
            <a:endParaRPr lang="en-US" dirty="0"/>
          </a:p>
        </p:txBody>
      </p:sp>
      <p:grpSp>
        <p:nvGrpSpPr>
          <p:cNvPr id="40" name="Group 39"/>
          <p:cNvGrpSpPr/>
          <p:nvPr/>
        </p:nvGrpSpPr>
        <p:grpSpPr>
          <a:xfrm>
            <a:off x="781529" y="1312109"/>
            <a:ext cx="2427912" cy="1656589"/>
            <a:chOff x="450755" y="1152607"/>
            <a:chExt cx="2427912" cy="1656589"/>
          </a:xfrm>
        </p:grpSpPr>
        <p:grpSp>
          <p:nvGrpSpPr>
            <p:cNvPr id="20" name="Group 19"/>
            <p:cNvGrpSpPr/>
            <p:nvPr/>
          </p:nvGrpSpPr>
          <p:grpSpPr>
            <a:xfrm>
              <a:off x="955122" y="2150529"/>
              <a:ext cx="1428292" cy="260152"/>
              <a:chOff x="527390" y="2750272"/>
              <a:chExt cx="1259018" cy="229321"/>
            </a:xfrm>
          </p:grpSpPr>
          <p:sp>
            <p:nvSpPr>
              <p:cNvPr id="15" name="Oval 14"/>
              <p:cNvSpPr/>
              <p:nvPr/>
            </p:nvSpPr>
            <p:spPr>
              <a:xfrm>
                <a:off x="527390" y="2750272"/>
                <a:ext cx="229322" cy="229321"/>
              </a:xfrm>
              <a:prstGeom prst="ellipse">
                <a:avLst/>
              </a:prstGeom>
              <a:solidFill>
                <a:schemeClr val="accent2">
                  <a:lumMod val="60000"/>
                  <a:lumOff val="40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cxnSp>
            <p:nvCxnSpPr>
              <p:cNvPr id="9" name="Straight Connector 8"/>
              <p:cNvCxnSpPr>
                <a:stCxn id="15" idx="6"/>
                <a:endCxn id="17" idx="2"/>
              </p:cNvCxnSpPr>
              <p:nvPr/>
            </p:nvCxnSpPr>
            <p:spPr>
              <a:xfrm>
                <a:off x="756712" y="2864933"/>
                <a:ext cx="800374" cy="0"/>
              </a:xfrm>
              <a:prstGeom prst="line">
                <a:avLst/>
              </a:prstGeom>
              <a:ln w="76200" cmpd="sng">
                <a:solidFill>
                  <a:srgbClr val="00687F"/>
                </a:solidFill>
              </a:ln>
              <a:effectLst/>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1557086" y="2750272"/>
                <a:ext cx="229322" cy="229321"/>
              </a:xfrm>
              <a:prstGeom prst="ellipse">
                <a:avLst/>
              </a:prstGeom>
              <a:solidFill>
                <a:schemeClr val="accent2">
                  <a:lumMod val="60000"/>
                  <a:lumOff val="40000"/>
                </a:schemeClr>
              </a:solidFill>
              <a:ln w="762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sp>
          <p:nvSpPr>
            <p:cNvPr id="29" name="Rectangle 28"/>
            <p:cNvSpPr/>
            <p:nvPr/>
          </p:nvSpPr>
          <p:spPr>
            <a:xfrm>
              <a:off x="780188" y="2470642"/>
              <a:ext cx="600645" cy="338554"/>
            </a:xfrm>
            <a:prstGeom prst="rect">
              <a:avLst/>
            </a:prstGeom>
          </p:spPr>
          <p:txBody>
            <a:bodyPr wrap="none">
              <a:spAutoFit/>
            </a:bodyPr>
            <a:lstStyle/>
            <a:p>
              <a:pPr algn="ctr"/>
              <a:r>
                <a:rPr lang="en-US" sz="1600" baseline="0" dirty="0" smtClean="0">
                  <a:solidFill>
                    <a:srgbClr val="7F7F7F"/>
                  </a:solidFill>
                </a:rPr>
                <a:t>1960</a:t>
              </a:r>
              <a:endParaRPr lang="en-US" sz="1600" dirty="0">
                <a:solidFill>
                  <a:srgbClr val="7F7F7F"/>
                </a:solidFill>
              </a:endParaRPr>
            </a:p>
          </p:txBody>
        </p:sp>
        <p:sp>
          <p:nvSpPr>
            <p:cNvPr id="30" name="Rectangle 29"/>
            <p:cNvSpPr/>
            <p:nvPr/>
          </p:nvSpPr>
          <p:spPr>
            <a:xfrm>
              <a:off x="1948589" y="2470642"/>
              <a:ext cx="600645" cy="338554"/>
            </a:xfrm>
            <a:prstGeom prst="rect">
              <a:avLst/>
            </a:prstGeom>
          </p:spPr>
          <p:txBody>
            <a:bodyPr wrap="none">
              <a:spAutoFit/>
            </a:bodyPr>
            <a:lstStyle/>
            <a:p>
              <a:pPr algn="ctr"/>
              <a:r>
                <a:rPr lang="en-US" sz="1600" baseline="0" dirty="0" smtClean="0">
                  <a:solidFill>
                    <a:srgbClr val="7F7F7F"/>
                  </a:solidFill>
                </a:rPr>
                <a:t>2012</a:t>
              </a:r>
              <a:endParaRPr lang="en-US" sz="1600" dirty="0">
                <a:solidFill>
                  <a:srgbClr val="7F7F7F"/>
                </a:solidFill>
              </a:endParaRPr>
            </a:p>
          </p:txBody>
        </p:sp>
        <p:sp>
          <p:nvSpPr>
            <p:cNvPr id="32" name="Rectangle 31"/>
            <p:cNvSpPr/>
            <p:nvPr/>
          </p:nvSpPr>
          <p:spPr>
            <a:xfrm>
              <a:off x="683295" y="1528018"/>
              <a:ext cx="718316" cy="461665"/>
            </a:xfrm>
            <a:prstGeom prst="rect">
              <a:avLst/>
            </a:prstGeom>
          </p:spPr>
          <p:txBody>
            <a:bodyPr wrap="none">
              <a:spAutoFit/>
            </a:bodyPr>
            <a:lstStyle/>
            <a:p>
              <a:pPr algn="ctr"/>
              <a:r>
                <a:rPr lang="en-US" sz="2400" b="1" baseline="0" dirty="0" smtClean="0">
                  <a:solidFill>
                    <a:schemeClr val="accent1"/>
                  </a:solidFill>
                </a:rPr>
                <a:t>~5%</a:t>
              </a:r>
              <a:endParaRPr lang="en-US" sz="2400" b="1" dirty="0">
                <a:solidFill>
                  <a:schemeClr val="accent1"/>
                </a:solidFill>
              </a:endParaRPr>
            </a:p>
          </p:txBody>
        </p:sp>
        <p:sp>
          <p:nvSpPr>
            <p:cNvPr id="33" name="Rectangle 32"/>
            <p:cNvSpPr/>
            <p:nvPr/>
          </p:nvSpPr>
          <p:spPr>
            <a:xfrm>
              <a:off x="1771820" y="1528018"/>
              <a:ext cx="874308" cy="461665"/>
            </a:xfrm>
            <a:prstGeom prst="rect">
              <a:avLst/>
            </a:prstGeom>
          </p:spPr>
          <p:txBody>
            <a:bodyPr wrap="none">
              <a:spAutoFit/>
            </a:bodyPr>
            <a:lstStyle/>
            <a:p>
              <a:pPr algn="ctr"/>
              <a:r>
                <a:rPr lang="en-US" sz="2400" b="1" baseline="0" dirty="0" smtClean="0">
                  <a:solidFill>
                    <a:schemeClr val="accent1"/>
                  </a:solidFill>
                </a:rPr>
                <a:t>~18%</a:t>
              </a:r>
              <a:endParaRPr lang="en-US" sz="2400" b="1" dirty="0">
                <a:solidFill>
                  <a:schemeClr val="accent1"/>
                </a:solidFill>
              </a:endParaRPr>
            </a:p>
          </p:txBody>
        </p:sp>
        <p:sp>
          <p:nvSpPr>
            <p:cNvPr id="34" name="Up Arrow 33"/>
            <p:cNvSpPr/>
            <p:nvPr/>
          </p:nvSpPr>
          <p:spPr>
            <a:xfrm rot="5400000">
              <a:off x="1496544" y="1619723"/>
              <a:ext cx="221062" cy="321276"/>
            </a:xfrm>
            <a:prstGeom prst="upArrow">
              <a:avLst>
                <a:gd name="adj1" fmla="val 73529"/>
                <a:gd name="adj2" fmla="val 8428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5" name="Rectangle 34"/>
            <p:cNvSpPr/>
            <p:nvPr/>
          </p:nvSpPr>
          <p:spPr>
            <a:xfrm>
              <a:off x="450755" y="1152607"/>
              <a:ext cx="2427912" cy="307777"/>
            </a:xfrm>
            <a:prstGeom prst="rect">
              <a:avLst/>
            </a:prstGeom>
          </p:spPr>
          <p:txBody>
            <a:bodyPr wrap="square">
              <a:spAutoFit/>
            </a:bodyPr>
            <a:lstStyle/>
            <a:p>
              <a:pPr algn="ctr"/>
              <a:r>
                <a:rPr lang="en-US" sz="1400" baseline="0" dirty="0" smtClean="0">
                  <a:solidFill>
                    <a:srgbClr val="7F7F7F"/>
                  </a:solidFill>
                </a:rPr>
                <a:t>Healthcare Growth (GDP)</a:t>
              </a:r>
              <a:endParaRPr lang="en-US" sz="1400" dirty="0">
                <a:solidFill>
                  <a:srgbClr val="7F7F7F"/>
                </a:solidFill>
              </a:endParaRPr>
            </a:p>
          </p:txBody>
        </p:sp>
      </p:grpSp>
      <p:grpSp>
        <p:nvGrpSpPr>
          <p:cNvPr id="129" name="Group 128"/>
          <p:cNvGrpSpPr/>
          <p:nvPr/>
        </p:nvGrpSpPr>
        <p:grpSpPr>
          <a:xfrm>
            <a:off x="3593350" y="1513431"/>
            <a:ext cx="2436283" cy="1619060"/>
            <a:chOff x="3280118" y="1342112"/>
            <a:chExt cx="2436283" cy="1619060"/>
          </a:xfrm>
        </p:grpSpPr>
        <p:pic>
          <p:nvPicPr>
            <p:cNvPr id="41" name="Picture 40" descr="us_map.png"/>
            <p:cNvPicPr>
              <a:picLocks noChangeAspect="1"/>
            </p:cNvPicPr>
            <p:nvPr/>
          </p:nvPicPr>
          <p:blipFill>
            <a:blip r:embed="rId3">
              <a:duotone>
                <a:prstClr val="black"/>
                <a:schemeClr val="accent2">
                  <a:tint val="45000"/>
                  <a:satMod val="400000"/>
                </a:schemeClr>
              </a:duotone>
              <a:alphaModFix amt="73000"/>
              <a:extLst>
                <a:ext uri="{28A0092B-C50C-407E-A947-70E740481C1C}">
                  <a14:useLocalDpi xmlns:a14="http://schemas.microsoft.com/office/drawing/2010/main" val="0"/>
                </a:ext>
              </a:extLst>
            </a:blip>
            <a:stretch>
              <a:fillRect/>
            </a:stretch>
          </p:blipFill>
          <p:spPr>
            <a:xfrm>
              <a:off x="3311867" y="1479216"/>
              <a:ext cx="2404534" cy="1481956"/>
            </a:xfrm>
            <a:prstGeom prst="rect">
              <a:avLst/>
            </a:prstGeom>
          </p:spPr>
        </p:pic>
        <p:grpSp>
          <p:nvGrpSpPr>
            <p:cNvPr id="127" name="Group 126"/>
            <p:cNvGrpSpPr/>
            <p:nvPr/>
          </p:nvGrpSpPr>
          <p:grpSpPr>
            <a:xfrm>
              <a:off x="3280118" y="1342112"/>
              <a:ext cx="2414930" cy="1619060"/>
              <a:chOff x="3695324" y="1342112"/>
              <a:chExt cx="2414930" cy="1619060"/>
            </a:xfrm>
          </p:grpSpPr>
          <p:grpSp>
            <p:nvGrpSpPr>
              <p:cNvPr id="45" name="Group 44"/>
              <p:cNvGrpSpPr/>
              <p:nvPr/>
            </p:nvGrpSpPr>
            <p:grpSpPr>
              <a:xfrm>
                <a:off x="3695324" y="1684734"/>
                <a:ext cx="175526" cy="380809"/>
                <a:chOff x="2973917" y="2243105"/>
                <a:chExt cx="814915" cy="1767977"/>
              </a:xfrm>
            </p:grpSpPr>
            <p:sp>
              <p:nvSpPr>
                <p:cNvPr id="42" name="Oval 41"/>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44" name="Trapezoid 43"/>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46" name="Group 45"/>
              <p:cNvGrpSpPr/>
              <p:nvPr/>
            </p:nvGrpSpPr>
            <p:grpSpPr>
              <a:xfrm>
                <a:off x="3820051" y="2064103"/>
                <a:ext cx="175526" cy="380809"/>
                <a:chOff x="2973917" y="2243105"/>
                <a:chExt cx="814915" cy="1767977"/>
              </a:xfrm>
            </p:grpSpPr>
            <p:sp>
              <p:nvSpPr>
                <p:cNvPr id="47" name="Oval 46"/>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48" name="Trapezoid 47"/>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49" name="Group 48"/>
              <p:cNvGrpSpPr/>
              <p:nvPr/>
            </p:nvGrpSpPr>
            <p:grpSpPr>
              <a:xfrm>
                <a:off x="3951870" y="1367432"/>
                <a:ext cx="175526" cy="380809"/>
                <a:chOff x="2973917" y="2243105"/>
                <a:chExt cx="814915" cy="1767977"/>
              </a:xfrm>
            </p:grpSpPr>
            <p:sp>
              <p:nvSpPr>
                <p:cNvPr id="50" name="Oval 49"/>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51" name="Trapezoid 50"/>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52" name="Group 51"/>
              <p:cNvGrpSpPr/>
              <p:nvPr/>
            </p:nvGrpSpPr>
            <p:grpSpPr>
              <a:xfrm>
                <a:off x="4101041" y="1827677"/>
                <a:ext cx="175526" cy="380809"/>
                <a:chOff x="2973917" y="2243105"/>
                <a:chExt cx="814915" cy="1767977"/>
              </a:xfrm>
            </p:grpSpPr>
            <p:sp>
              <p:nvSpPr>
                <p:cNvPr id="53" name="Oval 52"/>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54" name="Trapezoid 53"/>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55" name="Group 54"/>
              <p:cNvGrpSpPr/>
              <p:nvPr/>
            </p:nvGrpSpPr>
            <p:grpSpPr>
              <a:xfrm>
                <a:off x="4474749" y="1767136"/>
                <a:ext cx="175526" cy="380809"/>
                <a:chOff x="2973917" y="2243105"/>
                <a:chExt cx="814915" cy="1767977"/>
              </a:xfrm>
            </p:grpSpPr>
            <p:sp>
              <p:nvSpPr>
                <p:cNvPr id="56" name="Oval 55"/>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57" name="Trapezoid 56"/>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58" name="Group 57"/>
              <p:cNvGrpSpPr/>
              <p:nvPr/>
            </p:nvGrpSpPr>
            <p:grpSpPr>
              <a:xfrm>
                <a:off x="4369810" y="1342112"/>
                <a:ext cx="175526" cy="380809"/>
                <a:chOff x="2973917" y="2243105"/>
                <a:chExt cx="814915" cy="1767977"/>
              </a:xfrm>
            </p:grpSpPr>
            <p:sp>
              <p:nvSpPr>
                <p:cNvPr id="59" name="Oval 58"/>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60" name="Trapezoid 59"/>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61" name="Group 60"/>
              <p:cNvGrpSpPr/>
              <p:nvPr/>
            </p:nvGrpSpPr>
            <p:grpSpPr>
              <a:xfrm>
                <a:off x="4849525" y="1940669"/>
                <a:ext cx="175526" cy="380809"/>
                <a:chOff x="2973917" y="2243105"/>
                <a:chExt cx="814915" cy="1767977"/>
              </a:xfrm>
            </p:grpSpPr>
            <p:sp>
              <p:nvSpPr>
                <p:cNvPr id="62" name="Oval 61"/>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63" name="Trapezoid 62"/>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67" name="Group 66"/>
              <p:cNvGrpSpPr/>
              <p:nvPr/>
            </p:nvGrpSpPr>
            <p:grpSpPr>
              <a:xfrm>
                <a:off x="4805920" y="1467750"/>
                <a:ext cx="175526" cy="380809"/>
                <a:chOff x="2973917" y="2243105"/>
                <a:chExt cx="814915" cy="1767977"/>
              </a:xfrm>
            </p:grpSpPr>
            <p:sp>
              <p:nvSpPr>
                <p:cNvPr id="68" name="Oval 67"/>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69" name="Trapezoid 68"/>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70" name="Group 69"/>
              <p:cNvGrpSpPr/>
              <p:nvPr/>
            </p:nvGrpSpPr>
            <p:grpSpPr>
              <a:xfrm>
                <a:off x="5139029" y="1367432"/>
                <a:ext cx="175526" cy="380809"/>
                <a:chOff x="2973917" y="2243105"/>
                <a:chExt cx="814915" cy="1767977"/>
              </a:xfrm>
            </p:grpSpPr>
            <p:sp>
              <p:nvSpPr>
                <p:cNvPr id="71" name="Oval 70"/>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72" name="Trapezoid 71"/>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85" name="Group 84"/>
              <p:cNvGrpSpPr/>
              <p:nvPr/>
            </p:nvGrpSpPr>
            <p:grpSpPr>
              <a:xfrm>
                <a:off x="4549584" y="2236619"/>
                <a:ext cx="175526" cy="380809"/>
                <a:chOff x="2973917" y="2243105"/>
                <a:chExt cx="814915" cy="1767977"/>
              </a:xfrm>
            </p:grpSpPr>
            <p:sp>
              <p:nvSpPr>
                <p:cNvPr id="86" name="Oval 85"/>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87" name="Trapezoid 86"/>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97" name="Group 96"/>
              <p:cNvGrpSpPr/>
              <p:nvPr/>
            </p:nvGrpSpPr>
            <p:grpSpPr>
              <a:xfrm>
                <a:off x="4194927" y="2334690"/>
                <a:ext cx="175526" cy="380809"/>
                <a:chOff x="2973917" y="2243105"/>
                <a:chExt cx="814915" cy="1767977"/>
              </a:xfrm>
            </p:grpSpPr>
            <p:sp>
              <p:nvSpPr>
                <p:cNvPr id="98" name="Oval 97"/>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99" name="Trapezoid 98"/>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00" name="Group 99"/>
              <p:cNvGrpSpPr/>
              <p:nvPr/>
            </p:nvGrpSpPr>
            <p:grpSpPr>
              <a:xfrm>
                <a:off x="5127105" y="2249781"/>
                <a:ext cx="175526" cy="380809"/>
                <a:chOff x="2973917" y="2243105"/>
                <a:chExt cx="814915" cy="1767977"/>
              </a:xfrm>
            </p:grpSpPr>
            <p:sp>
              <p:nvSpPr>
                <p:cNvPr id="101" name="Oval 100"/>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02" name="Trapezoid 101"/>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03" name="Group 102"/>
              <p:cNvGrpSpPr/>
              <p:nvPr/>
            </p:nvGrpSpPr>
            <p:grpSpPr>
              <a:xfrm>
                <a:off x="4803576" y="2580363"/>
                <a:ext cx="175526" cy="380809"/>
                <a:chOff x="2973917" y="2243105"/>
                <a:chExt cx="814915" cy="1767977"/>
              </a:xfrm>
            </p:grpSpPr>
            <p:sp>
              <p:nvSpPr>
                <p:cNvPr id="104" name="Oval 103"/>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05" name="Trapezoid 104"/>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06" name="Group 105"/>
              <p:cNvGrpSpPr/>
              <p:nvPr/>
            </p:nvGrpSpPr>
            <p:grpSpPr>
              <a:xfrm>
                <a:off x="5580744" y="1579233"/>
                <a:ext cx="175526" cy="380809"/>
                <a:chOff x="2973917" y="2243105"/>
                <a:chExt cx="814915" cy="1767977"/>
              </a:xfrm>
            </p:grpSpPr>
            <p:sp>
              <p:nvSpPr>
                <p:cNvPr id="107" name="Oval 106"/>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08" name="Trapezoid 107"/>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09" name="Group 108"/>
              <p:cNvGrpSpPr/>
              <p:nvPr/>
            </p:nvGrpSpPr>
            <p:grpSpPr>
              <a:xfrm>
                <a:off x="5934728" y="1470616"/>
                <a:ext cx="175526" cy="380809"/>
                <a:chOff x="2973917" y="2243105"/>
                <a:chExt cx="814915" cy="1767977"/>
              </a:xfrm>
            </p:grpSpPr>
            <p:sp>
              <p:nvSpPr>
                <p:cNvPr id="110" name="Oval 109"/>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11" name="Trapezoid 110"/>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12" name="Group 111"/>
              <p:cNvGrpSpPr/>
              <p:nvPr/>
            </p:nvGrpSpPr>
            <p:grpSpPr>
              <a:xfrm>
                <a:off x="5449882" y="2133129"/>
                <a:ext cx="175526" cy="380809"/>
                <a:chOff x="2973917" y="2243105"/>
                <a:chExt cx="814915" cy="1767977"/>
              </a:xfrm>
            </p:grpSpPr>
            <p:sp>
              <p:nvSpPr>
                <p:cNvPr id="113" name="Oval 112"/>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14" name="Trapezoid 113"/>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15" name="Group 114"/>
              <p:cNvGrpSpPr/>
              <p:nvPr/>
            </p:nvGrpSpPr>
            <p:grpSpPr>
              <a:xfrm>
                <a:off x="5732760" y="1945304"/>
                <a:ext cx="175526" cy="380809"/>
                <a:chOff x="2973917" y="2243105"/>
                <a:chExt cx="814915" cy="1767977"/>
              </a:xfrm>
            </p:grpSpPr>
            <p:sp>
              <p:nvSpPr>
                <p:cNvPr id="116" name="Oval 115"/>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17" name="Trapezoid 116"/>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18" name="Group 117"/>
              <p:cNvGrpSpPr/>
              <p:nvPr/>
            </p:nvGrpSpPr>
            <p:grpSpPr>
              <a:xfrm>
                <a:off x="5644997" y="2518462"/>
                <a:ext cx="175526" cy="380809"/>
                <a:chOff x="2973917" y="2243105"/>
                <a:chExt cx="814915" cy="1767977"/>
              </a:xfrm>
            </p:grpSpPr>
            <p:sp>
              <p:nvSpPr>
                <p:cNvPr id="119" name="Oval 118"/>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20" name="Trapezoid 119"/>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nvGrpSpPr>
              <p:cNvPr id="121" name="Group 120"/>
              <p:cNvGrpSpPr/>
              <p:nvPr/>
            </p:nvGrpSpPr>
            <p:grpSpPr>
              <a:xfrm>
                <a:off x="5220092" y="1808473"/>
                <a:ext cx="175526" cy="380809"/>
                <a:chOff x="2973917" y="2243105"/>
                <a:chExt cx="814915" cy="1767977"/>
              </a:xfrm>
            </p:grpSpPr>
            <p:sp>
              <p:nvSpPr>
                <p:cNvPr id="122" name="Oval 121"/>
                <p:cNvSpPr/>
                <p:nvPr/>
              </p:nvSpPr>
              <p:spPr>
                <a:xfrm>
                  <a:off x="3083070" y="2243105"/>
                  <a:ext cx="596609" cy="596606"/>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23" name="Trapezoid 122"/>
                <p:cNvSpPr/>
                <p:nvPr/>
              </p:nvSpPr>
              <p:spPr>
                <a:xfrm rot="10800000">
                  <a:off x="2973917" y="2991670"/>
                  <a:ext cx="814915" cy="1019412"/>
                </a:xfrm>
                <a:prstGeom prst="trapezoid">
                  <a:avLst>
                    <a:gd name="adj" fmla="val 29052"/>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grpSp>
      </p:grpSp>
      <p:grpSp>
        <p:nvGrpSpPr>
          <p:cNvPr id="134" name="Group 133"/>
          <p:cNvGrpSpPr/>
          <p:nvPr/>
        </p:nvGrpSpPr>
        <p:grpSpPr>
          <a:xfrm>
            <a:off x="6413542" y="1312109"/>
            <a:ext cx="1678001" cy="1916557"/>
            <a:chOff x="6694959" y="1140790"/>
            <a:chExt cx="1678001" cy="1916557"/>
          </a:xfrm>
        </p:grpSpPr>
        <p:sp>
          <p:nvSpPr>
            <p:cNvPr id="131" name="Rectangle 130"/>
            <p:cNvSpPr/>
            <p:nvPr/>
          </p:nvSpPr>
          <p:spPr>
            <a:xfrm>
              <a:off x="6694959" y="2411016"/>
              <a:ext cx="1678001" cy="646331"/>
            </a:xfrm>
            <a:prstGeom prst="rect">
              <a:avLst/>
            </a:prstGeom>
          </p:spPr>
          <p:txBody>
            <a:bodyPr wrap="square">
              <a:spAutoFit/>
            </a:bodyPr>
            <a:lstStyle/>
            <a:p>
              <a:r>
                <a:rPr lang="en-US" baseline="0" dirty="0" smtClean="0"/>
                <a:t>The US deficit</a:t>
              </a:r>
              <a:r>
                <a:rPr lang="en-US" dirty="0" smtClean="0"/>
                <a:t> is huge &amp; growing</a:t>
              </a:r>
              <a:endParaRPr lang="en-US" dirty="0"/>
            </a:p>
          </p:txBody>
        </p:sp>
        <p:grpSp>
          <p:nvGrpSpPr>
            <p:cNvPr id="133" name="Group 132"/>
            <p:cNvGrpSpPr/>
            <p:nvPr/>
          </p:nvGrpSpPr>
          <p:grpSpPr>
            <a:xfrm>
              <a:off x="7053610" y="1140790"/>
              <a:ext cx="960698" cy="1270226"/>
              <a:chOff x="6214723" y="1449902"/>
              <a:chExt cx="960698" cy="1270226"/>
            </a:xfrm>
          </p:grpSpPr>
          <p:sp>
            <p:nvSpPr>
              <p:cNvPr id="130" name="Up Arrow 129"/>
              <p:cNvSpPr/>
              <p:nvPr/>
            </p:nvSpPr>
            <p:spPr>
              <a:xfrm>
                <a:off x="6214723" y="1449902"/>
                <a:ext cx="960698" cy="1270226"/>
              </a:xfrm>
              <a:prstGeom prst="upArrow">
                <a:avLst>
                  <a:gd name="adj1" fmla="val 55696"/>
                  <a:gd name="adj2" fmla="val 76782"/>
                </a:avLst>
              </a:prstGeom>
              <a:gradFill flip="none" rotWithShape="1">
                <a:gsLst>
                  <a:gs pos="26000">
                    <a:schemeClr val="accent1"/>
                  </a:gs>
                  <a:gs pos="100000">
                    <a:schemeClr val="accent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60000"/>
                  </a:lnSpc>
                </a:pPr>
                <a:endParaRPr lang="en-US" sz="3200" dirty="0">
                  <a:solidFill>
                    <a:schemeClr val="bg1"/>
                  </a:solidFill>
                </a:endParaRPr>
              </a:p>
            </p:txBody>
          </p:sp>
          <p:sp>
            <p:nvSpPr>
              <p:cNvPr id="132" name="Rectangle 131"/>
              <p:cNvSpPr/>
              <p:nvPr/>
            </p:nvSpPr>
            <p:spPr>
              <a:xfrm flipH="1">
                <a:off x="6374707" y="1901377"/>
                <a:ext cx="622002" cy="451406"/>
              </a:xfrm>
              <a:prstGeom prst="rect">
                <a:avLst/>
              </a:prstGeom>
            </p:spPr>
            <p:txBody>
              <a:bodyPr wrap="square">
                <a:spAutoFit/>
              </a:bodyPr>
              <a:lstStyle/>
              <a:p>
                <a:pPr algn="ctr">
                  <a:lnSpc>
                    <a:spcPct val="80000"/>
                  </a:lnSpc>
                </a:pPr>
                <a:r>
                  <a:rPr lang="en-US" sz="2800" dirty="0">
                    <a:solidFill>
                      <a:schemeClr val="bg1"/>
                    </a:solidFill>
                  </a:rPr>
                  <a:t>$</a:t>
                </a:r>
              </a:p>
            </p:txBody>
          </p:sp>
        </p:grpSp>
      </p:grpSp>
      <p:sp>
        <p:nvSpPr>
          <p:cNvPr id="137" name="Left Brace 136"/>
          <p:cNvSpPr/>
          <p:nvPr/>
        </p:nvSpPr>
        <p:spPr>
          <a:xfrm rot="5400000">
            <a:off x="4405042" y="35718"/>
            <a:ext cx="333916" cy="7215532"/>
          </a:xfrm>
          <a:prstGeom prst="leftBrace">
            <a:avLst>
              <a:gd name="adj1" fmla="val 52845"/>
              <a:gd name="adj2" fmla="val 49896"/>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nvGrpSpPr>
          <p:cNvPr id="141" name="Group 140"/>
          <p:cNvGrpSpPr/>
          <p:nvPr/>
        </p:nvGrpSpPr>
        <p:grpSpPr>
          <a:xfrm>
            <a:off x="1126584" y="3992798"/>
            <a:ext cx="6890833" cy="1938992"/>
            <a:chOff x="511665" y="3925066"/>
            <a:chExt cx="6890833" cy="1938992"/>
          </a:xfrm>
        </p:grpSpPr>
        <p:sp>
          <p:nvSpPr>
            <p:cNvPr id="139" name="Rectangle 138"/>
            <p:cNvSpPr/>
            <p:nvPr/>
          </p:nvSpPr>
          <p:spPr>
            <a:xfrm>
              <a:off x="511665" y="3925066"/>
              <a:ext cx="3301138" cy="1938992"/>
            </a:xfrm>
            <a:prstGeom prst="rect">
              <a:avLst/>
            </a:prstGeom>
          </p:spPr>
          <p:txBody>
            <a:bodyPr wrap="square">
              <a:spAutoFit/>
            </a:bodyPr>
            <a:lstStyle/>
            <a:p>
              <a:r>
                <a:rPr lang="en-US" sz="2400" dirty="0" smtClean="0">
                  <a:solidFill>
                    <a:schemeClr val="accent1"/>
                  </a:solidFill>
                </a:rPr>
                <a:t>Our country is </a:t>
              </a:r>
              <a:r>
                <a:rPr lang="en-US" sz="2400" dirty="0">
                  <a:solidFill>
                    <a:schemeClr val="accent1"/>
                  </a:solidFill>
                </a:rPr>
                <a:t>trying to find solutions to the issues of healthcare affordability and access to care</a:t>
              </a:r>
              <a:r>
                <a:rPr lang="en-US" sz="2400" dirty="0" smtClean="0">
                  <a:solidFill>
                    <a:schemeClr val="accent1"/>
                  </a:solidFill>
                </a:rPr>
                <a:t>.</a:t>
              </a:r>
            </a:p>
          </p:txBody>
        </p:sp>
        <p:sp>
          <p:nvSpPr>
            <p:cNvPr id="140" name="Rectangle 139"/>
            <p:cNvSpPr/>
            <p:nvPr/>
          </p:nvSpPr>
          <p:spPr>
            <a:xfrm>
              <a:off x="3945682" y="3925066"/>
              <a:ext cx="3456816" cy="1569660"/>
            </a:xfrm>
            <a:prstGeom prst="rect">
              <a:avLst/>
            </a:prstGeom>
          </p:spPr>
          <p:txBody>
            <a:bodyPr wrap="square">
              <a:spAutoFit/>
            </a:bodyPr>
            <a:lstStyle/>
            <a:p>
              <a:r>
                <a:rPr lang="en-US" sz="2400" dirty="0" smtClean="0">
                  <a:solidFill>
                    <a:schemeClr val="accent1"/>
                  </a:solidFill>
                </a:rPr>
                <a:t>Our society is focusing on the ROI </a:t>
              </a:r>
              <a:r>
                <a:rPr lang="en-US" sz="2400" dirty="0">
                  <a:solidFill>
                    <a:schemeClr val="accent1"/>
                  </a:solidFill>
                </a:rPr>
                <a:t>we get from every part of our healthcare system, including imaging.</a:t>
              </a:r>
            </a:p>
          </p:txBody>
        </p:sp>
      </p:grpSp>
    </p:spTree>
    <p:extLst>
      <p:ext uri="{BB962C8B-B14F-4D97-AF65-F5344CB8AC3E}">
        <p14:creationId xmlns:p14="http://schemas.microsoft.com/office/powerpoint/2010/main" val="3758687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9"/>
                                        </p:tgtEl>
                                        <p:attrNameLst>
                                          <p:attrName>style.visibility</p:attrName>
                                        </p:attrNameLst>
                                      </p:cBhvr>
                                      <p:to>
                                        <p:strVal val="visible"/>
                                      </p:to>
                                    </p:set>
                                    <p:anim calcmode="lin" valueType="num">
                                      <p:cBhvr>
                                        <p:cTn id="13" dur="500" fill="hold"/>
                                        <p:tgtEl>
                                          <p:spTgt spid="129"/>
                                        </p:tgtEl>
                                        <p:attrNameLst>
                                          <p:attrName>ppt_w</p:attrName>
                                        </p:attrNameLst>
                                      </p:cBhvr>
                                      <p:tavLst>
                                        <p:tav tm="0">
                                          <p:val>
                                            <p:fltVal val="0"/>
                                          </p:val>
                                        </p:tav>
                                        <p:tav tm="100000">
                                          <p:val>
                                            <p:strVal val="#ppt_w"/>
                                          </p:val>
                                        </p:tav>
                                      </p:tavLst>
                                    </p:anim>
                                    <p:anim calcmode="lin" valueType="num">
                                      <p:cBhvr>
                                        <p:cTn id="14" dur="500" fill="hold"/>
                                        <p:tgtEl>
                                          <p:spTgt spid="129"/>
                                        </p:tgtEl>
                                        <p:attrNameLst>
                                          <p:attrName>ppt_h</p:attrName>
                                        </p:attrNameLst>
                                      </p:cBhvr>
                                      <p:tavLst>
                                        <p:tav tm="0">
                                          <p:val>
                                            <p:fltVal val="0"/>
                                          </p:val>
                                        </p:tav>
                                        <p:tav tm="100000">
                                          <p:val>
                                            <p:strVal val="#ppt_h"/>
                                          </p:val>
                                        </p:tav>
                                      </p:tavLst>
                                    </p:anim>
                                    <p:animEffect transition="in" filter="fade">
                                      <p:cBhvr>
                                        <p:cTn id="15" dur="500"/>
                                        <p:tgtEl>
                                          <p:spTgt spid="12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4"/>
                                        </p:tgtEl>
                                        <p:attrNameLst>
                                          <p:attrName>style.visibility</p:attrName>
                                        </p:attrNameLst>
                                      </p:cBhvr>
                                      <p:to>
                                        <p:strVal val="visible"/>
                                      </p:to>
                                    </p:set>
                                    <p:anim calcmode="lin" valueType="num">
                                      <p:cBhvr>
                                        <p:cTn id="19" dur="500" fill="hold"/>
                                        <p:tgtEl>
                                          <p:spTgt spid="134"/>
                                        </p:tgtEl>
                                        <p:attrNameLst>
                                          <p:attrName>ppt_w</p:attrName>
                                        </p:attrNameLst>
                                      </p:cBhvr>
                                      <p:tavLst>
                                        <p:tav tm="0">
                                          <p:val>
                                            <p:fltVal val="0"/>
                                          </p:val>
                                        </p:tav>
                                        <p:tav tm="100000">
                                          <p:val>
                                            <p:strVal val="#ppt_w"/>
                                          </p:val>
                                        </p:tav>
                                      </p:tavLst>
                                    </p:anim>
                                    <p:anim calcmode="lin" valueType="num">
                                      <p:cBhvr>
                                        <p:cTn id="20" dur="500" fill="hold"/>
                                        <p:tgtEl>
                                          <p:spTgt spid="134"/>
                                        </p:tgtEl>
                                        <p:attrNameLst>
                                          <p:attrName>ppt_h</p:attrName>
                                        </p:attrNameLst>
                                      </p:cBhvr>
                                      <p:tavLst>
                                        <p:tav tm="0">
                                          <p:val>
                                            <p:fltVal val="0"/>
                                          </p:val>
                                        </p:tav>
                                        <p:tav tm="100000">
                                          <p:val>
                                            <p:strVal val="#ppt_h"/>
                                          </p:val>
                                        </p:tav>
                                      </p:tavLst>
                                    </p:anim>
                                    <p:animEffect transition="in" filter="fade">
                                      <p:cBhvr>
                                        <p:cTn id="21" dur="500"/>
                                        <p:tgtEl>
                                          <p:spTgt spid="134"/>
                                        </p:tgtEl>
                                      </p:cBhvr>
                                    </p:animEffect>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137"/>
                                        </p:tgtEl>
                                        <p:attrNameLst>
                                          <p:attrName>style.visibility</p:attrName>
                                        </p:attrNameLst>
                                      </p:cBhvr>
                                      <p:to>
                                        <p:strVal val="visible"/>
                                      </p:to>
                                    </p:set>
                                    <p:animEffect transition="in" filter="fade">
                                      <p:cBhvr>
                                        <p:cTn id="25" dur="500"/>
                                        <p:tgtEl>
                                          <p:spTgt spid="137"/>
                                        </p:tgtEl>
                                      </p:cBhvr>
                                    </p:animEffect>
                                    <p:anim calcmode="lin" valueType="num">
                                      <p:cBhvr>
                                        <p:cTn id="26" dur="500" fill="hold"/>
                                        <p:tgtEl>
                                          <p:spTgt spid="137"/>
                                        </p:tgtEl>
                                        <p:attrNameLst>
                                          <p:attrName>ppt_x</p:attrName>
                                        </p:attrNameLst>
                                      </p:cBhvr>
                                      <p:tavLst>
                                        <p:tav tm="0">
                                          <p:val>
                                            <p:strVal val="#ppt_x"/>
                                          </p:val>
                                        </p:tav>
                                        <p:tav tm="100000">
                                          <p:val>
                                            <p:strVal val="#ppt_x"/>
                                          </p:val>
                                        </p:tav>
                                      </p:tavLst>
                                    </p:anim>
                                    <p:anim calcmode="lin" valueType="num">
                                      <p:cBhvr>
                                        <p:cTn id="27" dur="500" fill="hold"/>
                                        <p:tgtEl>
                                          <p:spTgt spid="13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41"/>
                                        </p:tgtEl>
                                        <p:attrNameLst>
                                          <p:attrName>style.visibility</p:attrName>
                                        </p:attrNameLst>
                                      </p:cBhvr>
                                      <p:to>
                                        <p:strVal val="visible"/>
                                      </p:to>
                                    </p:set>
                                    <p:animEffect transition="in" filter="fade">
                                      <p:cBhvr>
                                        <p:cTn id="31"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Imaging 1.0 &gt; Imaging 2.0 &gt;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32</a:t>
            </a:fld>
            <a:endParaRPr lang="en-US" dirty="0"/>
          </a:p>
        </p:txBody>
      </p:sp>
      <p:grpSp>
        <p:nvGrpSpPr>
          <p:cNvPr id="4" name="Group 3"/>
          <p:cNvGrpSpPr/>
          <p:nvPr/>
        </p:nvGrpSpPr>
        <p:grpSpPr>
          <a:xfrm>
            <a:off x="969157" y="1395861"/>
            <a:ext cx="3691468" cy="3691468"/>
            <a:chOff x="2218266" y="1270000"/>
            <a:chExt cx="3691468" cy="3691468"/>
          </a:xfrm>
        </p:grpSpPr>
        <p:sp>
          <p:nvSpPr>
            <p:cNvPr id="5" name="Oval 4"/>
            <p:cNvSpPr/>
            <p:nvPr/>
          </p:nvSpPr>
          <p:spPr>
            <a:xfrm>
              <a:off x="2218266" y="1270000"/>
              <a:ext cx="3691468" cy="369146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Oval 5"/>
            <p:cNvSpPr/>
            <p:nvPr/>
          </p:nvSpPr>
          <p:spPr>
            <a:xfrm>
              <a:off x="2624666" y="1676400"/>
              <a:ext cx="2878668" cy="2878668"/>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Oval 6"/>
            <p:cNvSpPr/>
            <p:nvPr/>
          </p:nvSpPr>
          <p:spPr>
            <a:xfrm>
              <a:off x="3081867" y="2133601"/>
              <a:ext cx="1964266" cy="1964266"/>
            </a:xfrm>
            <a:prstGeom prst="ellipse">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Oval 7"/>
            <p:cNvSpPr/>
            <p:nvPr/>
          </p:nvSpPr>
          <p:spPr>
            <a:xfrm>
              <a:off x="3505199" y="2556933"/>
              <a:ext cx="1117602" cy="1117602"/>
            </a:xfrm>
            <a:prstGeom prst="ellips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cxnSp>
        <p:nvCxnSpPr>
          <p:cNvPr id="9" name="Straight Connector 8"/>
          <p:cNvCxnSpPr/>
          <p:nvPr/>
        </p:nvCxnSpPr>
        <p:spPr>
          <a:xfrm flipH="1">
            <a:off x="4470400" y="3242731"/>
            <a:ext cx="647427"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5117826" y="2627910"/>
            <a:ext cx="3602841" cy="1406539"/>
          </a:xfrm>
          <a:prstGeom prst="rect">
            <a:avLst/>
          </a:prstGeom>
        </p:spPr>
        <p:txBody>
          <a:bodyPr wrap="square">
            <a:spAutoFit/>
          </a:bodyPr>
          <a:lstStyle/>
          <a:p>
            <a:pPr lvl="0">
              <a:lnSpc>
                <a:spcPct val="110000"/>
              </a:lnSpc>
            </a:pPr>
            <a:r>
              <a:rPr lang="en-US" sz="5400" baseline="0" dirty="0" smtClean="0">
                <a:solidFill>
                  <a:schemeClr val="accent1"/>
                </a:solidFill>
              </a:rPr>
              <a:t>Imaging 3.0 </a:t>
            </a:r>
            <a:r>
              <a:rPr lang="en-US" sz="2400" dirty="0">
                <a:solidFill>
                  <a:schemeClr val="bg1">
                    <a:lumMod val="50000"/>
                  </a:schemeClr>
                </a:solidFill>
              </a:rPr>
              <a:t>[The Future]</a:t>
            </a:r>
          </a:p>
        </p:txBody>
      </p:sp>
      <p:sp>
        <p:nvSpPr>
          <p:cNvPr id="11" name="Rectangle 10"/>
          <p:cNvSpPr/>
          <p:nvPr/>
        </p:nvSpPr>
        <p:spPr>
          <a:xfrm>
            <a:off x="5117826" y="4164928"/>
            <a:ext cx="3359325" cy="830997"/>
          </a:xfrm>
          <a:prstGeom prst="rect">
            <a:avLst/>
          </a:prstGeom>
        </p:spPr>
        <p:txBody>
          <a:bodyPr wrap="square">
            <a:spAutoFit/>
          </a:bodyPr>
          <a:lstStyle/>
          <a:p>
            <a:pPr marL="169863" lvl="0" indent="-169863">
              <a:buFont typeface="Arial"/>
              <a:buChar char="•"/>
            </a:pPr>
            <a:r>
              <a:rPr lang="en-US" sz="2400" dirty="0"/>
              <a:t>Integrating Imaging into Healthcare Delivery</a:t>
            </a:r>
          </a:p>
        </p:txBody>
      </p:sp>
    </p:spTree>
    <p:extLst>
      <p:ext uri="{BB962C8B-B14F-4D97-AF65-F5344CB8AC3E}">
        <p14:creationId xmlns:p14="http://schemas.microsoft.com/office/powerpoint/2010/main" val="246037836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p:cNvGraphicFramePr>
            <a:graphicFrameLocks/>
          </p:cNvGraphicFramePr>
          <p:nvPr>
            <p:extLst>
              <p:ext uri="{D42A27DB-BD31-4B8C-83A1-F6EECF244321}">
                <p14:modId xmlns:p14="http://schemas.microsoft.com/office/powerpoint/2010/main" val="3622786345"/>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Chart 31"/>
          <p:cNvGraphicFramePr>
            <a:graphicFrameLocks/>
          </p:cNvGraphicFramePr>
          <p:nvPr>
            <p:extLst>
              <p:ext uri="{D42A27DB-BD31-4B8C-83A1-F6EECF244321}">
                <p14:modId xmlns:p14="http://schemas.microsoft.com/office/powerpoint/2010/main" val="1439793556"/>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p:cNvGraphicFramePr>
            <a:graphicFrameLocks/>
          </p:cNvGraphicFramePr>
          <p:nvPr>
            <p:extLst>
              <p:ext uri="{D42A27DB-BD31-4B8C-83A1-F6EECF244321}">
                <p14:modId xmlns:p14="http://schemas.microsoft.com/office/powerpoint/2010/main" val="3348255617"/>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 name="Chart 49"/>
          <p:cNvGraphicFramePr>
            <a:graphicFrameLocks/>
          </p:cNvGraphicFramePr>
          <p:nvPr>
            <p:extLst>
              <p:ext uri="{D42A27DB-BD31-4B8C-83A1-F6EECF244321}">
                <p14:modId xmlns:p14="http://schemas.microsoft.com/office/powerpoint/2010/main" val="1424420944"/>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p:cNvSpPr>
            <a:spLocks noGrp="1"/>
          </p:cNvSpPr>
          <p:nvPr>
            <p:ph type="title"/>
          </p:nvPr>
        </p:nvSpPr>
        <p:spPr/>
        <p:txBody>
          <a:bodyPr>
            <a:normAutofit/>
          </a:bodyPr>
          <a:lstStyle/>
          <a:p>
            <a:r>
              <a:rPr lang="en-US" dirty="0" smtClean="0"/>
              <a:t>Imaging 3.0: Health </a:t>
            </a:r>
            <a:r>
              <a:rPr lang="en-US" dirty="0"/>
              <a:t>Reform in </a:t>
            </a:r>
            <a:r>
              <a:rPr lang="en-US" dirty="0" smtClean="0"/>
              <a:t>2014 The </a:t>
            </a:r>
            <a:r>
              <a:rPr lang="en-US" dirty="0"/>
              <a:t>Triple Aims</a:t>
            </a:r>
          </a:p>
        </p:txBody>
      </p:sp>
      <p:sp>
        <p:nvSpPr>
          <p:cNvPr id="3" name="Slide Number Placeholder 2"/>
          <p:cNvSpPr>
            <a:spLocks noGrp="1"/>
          </p:cNvSpPr>
          <p:nvPr>
            <p:ph type="sldNum" sz="quarter" idx="10"/>
          </p:nvPr>
        </p:nvSpPr>
        <p:spPr/>
        <p:txBody>
          <a:bodyPr/>
          <a:lstStyle/>
          <a:p>
            <a:fld id="{04663962-5C0B-F642-8585-7A5CBE979EEA}" type="slidenum">
              <a:rPr lang="en-US" smtClean="0"/>
              <a:pPr/>
              <a:t>33</a:t>
            </a:fld>
            <a:endParaRPr lang="en-US" dirty="0"/>
          </a:p>
        </p:txBody>
      </p:sp>
      <p:grpSp>
        <p:nvGrpSpPr>
          <p:cNvPr id="43" name="Group 42"/>
          <p:cNvGrpSpPr/>
          <p:nvPr/>
        </p:nvGrpSpPr>
        <p:grpSpPr>
          <a:xfrm>
            <a:off x="5604933" y="2364602"/>
            <a:ext cx="2781638" cy="898707"/>
            <a:chOff x="5520268" y="2098492"/>
            <a:chExt cx="2781638" cy="898707"/>
          </a:xfrm>
        </p:grpSpPr>
        <p:sp>
          <p:nvSpPr>
            <p:cNvPr id="35" name="Rectangle 34"/>
            <p:cNvSpPr/>
            <p:nvPr/>
          </p:nvSpPr>
          <p:spPr>
            <a:xfrm>
              <a:off x="6341534" y="2098492"/>
              <a:ext cx="1960372" cy="898707"/>
            </a:xfrm>
            <a:prstGeom prst="rect">
              <a:avLst/>
            </a:prstGeom>
          </p:spPr>
          <p:txBody>
            <a:bodyPr wrap="square">
              <a:spAutoFit/>
            </a:bodyPr>
            <a:lstStyle/>
            <a:p>
              <a:pPr>
                <a:lnSpc>
                  <a:spcPct val="110000"/>
                </a:lnSpc>
              </a:pPr>
              <a:r>
                <a:rPr lang="en-US" sz="2400" baseline="0" dirty="0" smtClean="0"/>
                <a:t>Better Care for Individuals</a:t>
              </a:r>
            </a:p>
          </p:txBody>
        </p:sp>
        <p:cxnSp>
          <p:nvCxnSpPr>
            <p:cNvPr id="38" name="Straight Connector 37"/>
            <p:cNvCxnSpPr/>
            <p:nvPr/>
          </p:nvCxnSpPr>
          <p:spPr>
            <a:xfrm flipH="1">
              <a:off x="5520268" y="2412997"/>
              <a:ext cx="75353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a:off x="474139" y="2364602"/>
            <a:ext cx="3064931" cy="898707"/>
            <a:chOff x="643469" y="2098492"/>
            <a:chExt cx="3064931" cy="898707"/>
          </a:xfrm>
        </p:grpSpPr>
        <p:sp>
          <p:nvSpPr>
            <p:cNvPr id="34" name="Rectangle 33"/>
            <p:cNvSpPr/>
            <p:nvPr/>
          </p:nvSpPr>
          <p:spPr>
            <a:xfrm>
              <a:off x="643469" y="2098492"/>
              <a:ext cx="2328330" cy="898707"/>
            </a:xfrm>
            <a:prstGeom prst="rect">
              <a:avLst/>
            </a:prstGeom>
          </p:spPr>
          <p:txBody>
            <a:bodyPr wrap="square">
              <a:spAutoFit/>
            </a:bodyPr>
            <a:lstStyle/>
            <a:p>
              <a:pPr>
                <a:lnSpc>
                  <a:spcPct val="110000"/>
                </a:lnSpc>
              </a:pPr>
              <a:r>
                <a:rPr lang="en-US" sz="2400" baseline="0" dirty="0" smtClean="0"/>
                <a:t>Better Health for the Population</a:t>
              </a:r>
            </a:p>
          </p:txBody>
        </p:sp>
        <p:cxnSp>
          <p:nvCxnSpPr>
            <p:cNvPr id="36" name="Straight Connector 35"/>
            <p:cNvCxnSpPr/>
            <p:nvPr/>
          </p:nvCxnSpPr>
          <p:spPr>
            <a:xfrm flipH="1">
              <a:off x="2954866" y="2412997"/>
              <a:ext cx="75353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p:cNvGrpSpPr/>
          <p:nvPr/>
        </p:nvGrpSpPr>
        <p:grpSpPr>
          <a:xfrm>
            <a:off x="2226080" y="4404758"/>
            <a:ext cx="4659926" cy="1153462"/>
            <a:chOff x="5332373" y="1437473"/>
            <a:chExt cx="4659926" cy="1153462"/>
          </a:xfrm>
        </p:grpSpPr>
        <p:sp>
          <p:nvSpPr>
            <p:cNvPr id="46" name="Rectangle 45"/>
            <p:cNvSpPr/>
            <p:nvPr/>
          </p:nvSpPr>
          <p:spPr>
            <a:xfrm>
              <a:off x="5332373" y="2098492"/>
              <a:ext cx="4659926" cy="492443"/>
            </a:xfrm>
            <a:prstGeom prst="rect">
              <a:avLst/>
            </a:prstGeom>
          </p:spPr>
          <p:txBody>
            <a:bodyPr wrap="square">
              <a:spAutoFit/>
            </a:bodyPr>
            <a:lstStyle/>
            <a:p>
              <a:pPr algn="ctr">
                <a:lnSpc>
                  <a:spcPct val="110000"/>
                </a:lnSpc>
              </a:pPr>
              <a:r>
                <a:rPr lang="en-US" sz="2400" baseline="0" dirty="0" smtClean="0"/>
                <a:t>Lower Cost Through Improvement</a:t>
              </a:r>
            </a:p>
          </p:txBody>
        </p:sp>
        <p:cxnSp>
          <p:nvCxnSpPr>
            <p:cNvPr id="47" name="Straight Connector 46"/>
            <p:cNvCxnSpPr/>
            <p:nvPr/>
          </p:nvCxnSpPr>
          <p:spPr>
            <a:xfrm flipV="1">
              <a:off x="7662336" y="1437473"/>
              <a:ext cx="0" cy="728751"/>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51" name="Oval 50"/>
          <p:cNvSpPr/>
          <p:nvPr/>
        </p:nvSpPr>
        <p:spPr>
          <a:xfrm>
            <a:off x="4155926" y="2838148"/>
            <a:ext cx="846667" cy="846667"/>
          </a:xfrm>
          <a:prstGeom prst="ellipse">
            <a:avLst/>
          </a:prstGeom>
          <a:solidFill>
            <a:schemeClr val="accent2">
              <a:lumMod val="60000"/>
              <a:lumOff val="40000"/>
            </a:schemeClr>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9" name="Rectangle 18"/>
          <p:cNvSpPr/>
          <p:nvPr/>
        </p:nvSpPr>
        <p:spPr>
          <a:xfrm>
            <a:off x="1787857" y="814381"/>
            <a:ext cx="5322618" cy="707886"/>
          </a:xfrm>
          <a:prstGeom prst="rect">
            <a:avLst/>
          </a:prstGeom>
        </p:spPr>
        <p:txBody>
          <a:bodyPr wrap="square">
            <a:spAutoFit/>
          </a:bodyPr>
          <a:lstStyle/>
          <a:p>
            <a:pPr algn="ctr"/>
            <a:r>
              <a:rPr lang="en-US" sz="4000" dirty="0" smtClean="0">
                <a:solidFill>
                  <a:srgbClr val="7F7F7F"/>
                </a:solidFill>
              </a:rPr>
              <a:t>Doing Better With Less.</a:t>
            </a:r>
            <a:endParaRPr lang="en-US" sz="2800" dirty="0">
              <a:solidFill>
                <a:srgbClr val="7F7F7F"/>
              </a:solidFill>
            </a:endParaRPr>
          </a:p>
        </p:txBody>
      </p:sp>
    </p:spTree>
    <p:extLst>
      <p:ext uri="{BB962C8B-B14F-4D97-AF65-F5344CB8AC3E}">
        <p14:creationId xmlns:p14="http://schemas.microsoft.com/office/powerpoint/2010/main" val="112341636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3.0: </a:t>
            </a:r>
            <a:r>
              <a:rPr lang="en-US" dirty="0" smtClean="0"/>
              <a:t>How Imaging 3.0 is Implementing Change</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34</a:t>
            </a:fld>
            <a:endParaRPr lang="en-US" dirty="0"/>
          </a:p>
        </p:txBody>
      </p:sp>
      <p:pic>
        <p:nvPicPr>
          <p:cNvPr id="4" name="Picture 3" descr="dinosaurark.jpg"/>
          <p:cNvPicPr>
            <a:picLocks noChangeAspect="1"/>
          </p:cNvPicPr>
          <p:nvPr/>
        </p:nvPicPr>
        <p:blipFill rotWithShape="1">
          <a:blip r:embed="rId3">
            <a:extLst>
              <a:ext uri="{28A0092B-C50C-407E-A947-70E740481C1C}">
                <a14:useLocalDpi xmlns:a14="http://schemas.microsoft.com/office/drawing/2010/main" val="0"/>
              </a:ext>
            </a:extLst>
          </a:blip>
          <a:srcRect l="8031" t="6313" r="8031" b="8907"/>
          <a:stretch/>
        </p:blipFill>
        <p:spPr>
          <a:xfrm>
            <a:off x="1946369" y="447040"/>
            <a:ext cx="5423422" cy="5971856"/>
          </a:xfrm>
          <a:prstGeom prst="rect">
            <a:avLst/>
          </a:prstGeom>
        </p:spPr>
      </p:pic>
    </p:spTree>
    <p:extLst>
      <p:ext uri="{BB962C8B-B14F-4D97-AF65-F5344CB8AC3E}">
        <p14:creationId xmlns:p14="http://schemas.microsoft.com/office/powerpoint/2010/main" val="177403000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Imaging 3.0: </a:t>
            </a:r>
            <a:r>
              <a:rPr lang="en-US" dirty="0" smtClean="0"/>
              <a:t>Transitioning from Imaging 2.0 to Imaging 3.0</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35</a:t>
            </a:fld>
            <a:endParaRPr lang="en-US" dirty="0"/>
          </a:p>
        </p:txBody>
      </p:sp>
      <p:sp>
        <p:nvSpPr>
          <p:cNvPr id="4" name="Chevron 3"/>
          <p:cNvSpPr/>
          <p:nvPr/>
        </p:nvSpPr>
        <p:spPr>
          <a:xfrm>
            <a:off x="677333" y="1261537"/>
            <a:ext cx="3894667" cy="643467"/>
          </a:xfrm>
          <a:prstGeom prst="chevro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687F"/>
                </a:solidFill>
              </a:rPr>
              <a:t>Volume-based</a:t>
            </a:r>
            <a:endParaRPr lang="en-US" dirty="0">
              <a:solidFill>
                <a:srgbClr val="00687F"/>
              </a:solidFill>
            </a:endParaRPr>
          </a:p>
        </p:txBody>
      </p:sp>
      <p:sp>
        <p:nvSpPr>
          <p:cNvPr id="6" name="Chevron 5"/>
          <p:cNvSpPr/>
          <p:nvPr/>
        </p:nvSpPr>
        <p:spPr>
          <a:xfrm>
            <a:off x="677333" y="1999829"/>
            <a:ext cx="3894667" cy="643467"/>
          </a:xfrm>
          <a:prstGeom prst="chevro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687F"/>
                </a:solidFill>
              </a:rPr>
              <a:t>Transactional</a:t>
            </a:r>
            <a:endParaRPr lang="en-US" dirty="0">
              <a:solidFill>
                <a:srgbClr val="00687F"/>
              </a:solidFill>
            </a:endParaRPr>
          </a:p>
        </p:txBody>
      </p:sp>
      <p:sp>
        <p:nvSpPr>
          <p:cNvPr id="7" name="Chevron 6"/>
          <p:cNvSpPr/>
          <p:nvPr/>
        </p:nvSpPr>
        <p:spPr>
          <a:xfrm>
            <a:off x="677333" y="2738121"/>
            <a:ext cx="3894667" cy="643467"/>
          </a:xfrm>
          <a:prstGeom prst="chevro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687F"/>
                </a:solidFill>
              </a:rPr>
              <a:t>Radiologist centered</a:t>
            </a:r>
            <a:endParaRPr lang="en-US" dirty="0">
              <a:solidFill>
                <a:srgbClr val="00687F"/>
              </a:solidFill>
            </a:endParaRPr>
          </a:p>
        </p:txBody>
      </p:sp>
      <p:sp>
        <p:nvSpPr>
          <p:cNvPr id="8" name="Chevron 7"/>
          <p:cNvSpPr/>
          <p:nvPr/>
        </p:nvSpPr>
        <p:spPr>
          <a:xfrm>
            <a:off x="677333" y="3476413"/>
            <a:ext cx="3894667" cy="643467"/>
          </a:xfrm>
          <a:prstGeom prst="chevro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687F"/>
                </a:solidFill>
              </a:rPr>
              <a:t>Interpretation focused</a:t>
            </a:r>
            <a:endParaRPr lang="en-US" dirty="0">
              <a:solidFill>
                <a:srgbClr val="00687F"/>
              </a:solidFill>
            </a:endParaRPr>
          </a:p>
        </p:txBody>
      </p:sp>
      <p:sp>
        <p:nvSpPr>
          <p:cNvPr id="9" name="Chevron 8"/>
          <p:cNvSpPr/>
          <p:nvPr/>
        </p:nvSpPr>
        <p:spPr>
          <a:xfrm>
            <a:off x="677333" y="4214705"/>
            <a:ext cx="3894667" cy="643467"/>
          </a:xfrm>
          <a:prstGeom prst="chevro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687F"/>
                </a:solidFill>
              </a:rPr>
              <a:t>Commoditized</a:t>
            </a:r>
            <a:endParaRPr lang="en-US" dirty="0">
              <a:solidFill>
                <a:srgbClr val="00687F"/>
              </a:solidFill>
            </a:endParaRPr>
          </a:p>
        </p:txBody>
      </p:sp>
      <p:sp>
        <p:nvSpPr>
          <p:cNvPr id="10" name="Chevron 9"/>
          <p:cNvSpPr/>
          <p:nvPr/>
        </p:nvSpPr>
        <p:spPr>
          <a:xfrm>
            <a:off x="677333" y="4952996"/>
            <a:ext cx="3894667" cy="643467"/>
          </a:xfrm>
          <a:prstGeom prst="chevron">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687F"/>
                </a:solidFill>
              </a:rPr>
              <a:t>Invisible</a:t>
            </a:r>
            <a:endParaRPr lang="en-US" dirty="0">
              <a:solidFill>
                <a:srgbClr val="00687F"/>
              </a:solidFill>
            </a:endParaRPr>
          </a:p>
        </p:txBody>
      </p:sp>
      <p:sp>
        <p:nvSpPr>
          <p:cNvPr id="13" name="Chevron 12"/>
          <p:cNvSpPr/>
          <p:nvPr/>
        </p:nvSpPr>
        <p:spPr>
          <a:xfrm>
            <a:off x="4317999" y="1261537"/>
            <a:ext cx="3894667" cy="643467"/>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FF"/>
                </a:solidFill>
              </a:rPr>
              <a:t>Value-based</a:t>
            </a:r>
            <a:endParaRPr lang="en-US" b="1" dirty="0">
              <a:solidFill>
                <a:srgbClr val="FFFFFF"/>
              </a:solidFill>
            </a:endParaRPr>
          </a:p>
        </p:txBody>
      </p:sp>
      <p:sp>
        <p:nvSpPr>
          <p:cNvPr id="14" name="Chevron 13"/>
          <p:cNvSpPr/>
          <p:nvPr/>
        </p:nvSpPr>
        <p:spPr>
          <a:xfrm>
            <a:off x="4317999" y="1999829"/>
            <a:ext cx="3894667" cy="643467"/>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FF"/>
                </a:solidFill>
              </a:rPr>
              <a:t>Consultative</a:t>
            </a:r>
            <a:endParaRPr lang="en-US" b="1" dirty="0">
              <a:solidFill>
                <a:srgbClr val="FFFFFF"/>
              </a:solidFill>
            </a:endParaRPr>
          </a:p>
        </p:txBody>
      </p:sp>
      <p:sp>
        <p:nvSpPr>
          <p:cNvPr id="15" name="Chevron 14"/>
          <p:cNvSpPr/>
          <p:nvPr/>
        </p:nvSpPr>
        <p:spPr>
          <a:xfrm>
            <a:off x="4317999" y="2738121"/>
            <a:ext cx="3894667" cy="643467"/>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FF"/>
                </a:solidFill>
              </a:rPr>
              <a:t>Patient centered</a:t>
            </a:r>
            <a:endParaRPr lang="en-US" b="1" dirty="0">
              <a:solidFill>
                <a:srgbClr val="FFFFFF"/>
              </a:solidFill>
            </a:endParaRPr>
          </a:p>
        </p:txBody>
      </p:sp>
      <p:sp>
        <p:nvSpPr>
          <p:cNvPr id="16" name="Chevron 15"/>
          <p:cNvSpPr/>
          <p:nvPr/>
        </p:nvSpPr>
        <p:spPr>
          <a:xfrm>
            <a:off x="4317999" y="3476413"/>
            <a:ext cx="3894667" cy="643467"/>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FF"/>
                </a:solidFill>
              </a:rPr>
              <a:t>Outcomes focused</a:t>
            </a:r>
            <a:endParaRPr lang="en-US" b="1" dirty="0">
              <a:solidFill>
                <a:srgbClr val="FFFFFF"/>
              </a:solidFill>
            </a:endParaRPr>
          </a:p>
        </p:txBody>
      </p:sp>
      <p:sp>
        <p:nvSpPr>
          <p:cNvPr id="17" name="Chevron 16"/>
          <p:cNvSpPr/>
          <p:nvPr/>
        </p:nvSpPr>
        <p:spPr>
          <a:xfrm>
            <a:off x="4317999" y="4214705"/>
            <a:ext cx="3894667" cy="643467"/>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FF"/>
                </a:solidFill>
              </a:rPr>
              <a:t>Integral</a:t>
            </a:r>
            <a:endParaRPr lang="en-US" b="1" dirty="0">
              <a:solidFill>
                <a:srgbClr val="FFFFFF"/>
              </a:solidFill>
            </a:endParaRPr>
          </a:p>
        </p:txBody>
      </p:sp>
      <p:sp>
        <p:nvSpPr>
          <p:cNvPr id="18" name="Chevron 17"/>
          <p:cNvSpPr/>
          <p:nvPr/>
        </p:nvSpPr>
        <p:spPr>
          <a:xfrm>
            <a:off x="4317999" y="4952996"/>
            <a:ext cx="3894667" cy="643467"/>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FF"/>
                </a:solidFill>
              </a:rPr>
              <a:t>Accountable</a:t>
            </a:r>
            <a:endParaRPr lang="en-US" b="1" dirty="0">
              <a:solidFill>
                <a:srgbClr val="FFFFFF"/>
              </a:solidFill>
            </a:endParaRPr>
          </a:p>
        </p:txBody>
      </p:sp>
    </p:spTree>
    <p:extLst>
      <p:ext uri="{BB962C8B-B14F-4D97-AF65-F5344CB8AC3E}">
        <p14:creationId xmlns:p14="http://schemas.microsoft.com/office/powerpoint/2010/main" val="1706637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p:tgtEl>
                                          <p:spTgt spid="14"/>
                                        </p:tgtEl>
                                        <p:attrNameLst>
                                          <p:attrName>ppt_x</p:attrName>
                                        </p:attrNameLst>
                                      </p:cBhvr>
                                      <p:tavLst>
                                        <p:tav tm="0">
                                          <p:val>
                                            <p:strVal val="#ppt_x-#ppt_w*1.125000"/>
                                          </p:val>
                                        </p:tav>
                                        <p:tav tm="100000">
                                          <p:val>
                                            <p:strVal val="#ppt_x"/>
                                          </p:val>
                                        </p:tav>
                                      </p:tavLst>
                                    </p:anim>
                                    <p:animEffect transition="in" filter="wipe(right)">
                                      <p:cBhvr>
                                        <p:cTn id="21" dur="500"/>
                                        <p:tgtEl>
                                          <p:spTgt spid="14"/>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2500"/>
                            </p:stCondLst>
                            <p:childTnLst>
                              <p:par>
                                <p:cTn id="27" presetID="1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ppt_x</p:attrName>
                                        </p:attrNameLst>
                                      </p:cBhvr>
                                      <p:tavLst>
                                        <p:tav tm="0">
                                          <p:val>
                                            <p:strVal val="#ppt_x-#ppt_w*1.125000"/>
                                          </p:val>
                                        </p:tav>
                                        <p:tav tm="100000">
                                          <p:val>
                                            <p:strVal val="#ppt_x"/>
                                          </p:val>
                                        </p:tav>
                                      </p:tavLst>
                                    </p:anim>
                                    <p:animEffect transition="in" filter="wipe(right)">
                                      <p:cBhvr>
                                        <p:cTn id="30" dur="500"/>
                                        <p:tgtEl>
                                          <p:spTgt spid="15"/>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500"/>
                            </p:stCondLst>
                            <p:childTnLst>
                              <p:par>
                                <p:cTn id="36" presetID="1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p:tgtEl>
                                          <p:spTgt spid="16"/>
                                        </p:tgtEl>
                                        <p:attrNameLst>
                                          <p:attrName>ppt_x</p:attrName>
                                        </p:attrNameLst>
                                      </p:cBhvr>
                                      <p:tavLst>
                                        <p:tav tm="0">
                                          <p:val>
                                            <p:strVal val="#ppt_x-#ppt_w*1.125000"/>
                                          </p:val>
                                        </p:tav>
                                        <p:tav tm="100000">
                                          <p:val>
                                            <p:strVal val="#ppt_x"/>
                                          </p:val>
                                        </p:tav>
                                      </p:tavLst>
                                    </p:anim>
                                    <p:animEffect transition="in" filter="wipe(right)">
                                      <p:cBhvr>
                                        <p:cTn id="39" dur="500"/>
                                        <p:tgtEl>
                                          <p:spTgt spid="16"/>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par>
                          <p:cTn id="44" fill="hold">
                            <p:stCondLst>
                              <p:cond delay="4500"/>
                            </p:stCondLst>
                            <p:childTnLst>
                              <p:par>
                                <p:cTn id="45" presetID="1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p:tgtEl>
                                          <p:spTgt spid="17"/>
                                        </p:tgtEl>
                                        <p:attrNameLst>
                                          <p:attrName>ppt_x</p:attrName>
                                        </p:attrNameLst>
                                      </p:cBhvr>
                                      <p:tavLst>
                                        <p:tav tm="0">
                                          <p:val>
                                            <p:strVal val="#ppt_x-#ppt_w*1.125000"/>
                                          </p:val>
                                        </p:tav>
                                        <p:tav tm="100000">
                                          <p:val>
                                            <p:strVal val="#ppt_x"/>
                                          </p:val>
                                        </p:tav>
                                      </p:tavLst>
                                    </p:anim>
                                    <p:animEffect transition="in" filter="wipe(right)">
                                      <p:cBhvr>
                                        <p:cTn id="48" dur="500"/>
                                        <p:tgtEl>
                                          <p:spTgt spid="17"/>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par>
                          <p:cTn id="53" fill="hold">
                            <p:stCondLst>
                              <p:cond delay="5500"/>
                            </p:stCondLst>
                            <p:childTnLst>
                              <p:par>
                                <p:cTn id="54" presetID="1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p:tgtEl>
                                          <p:spTgt spid="18"/>
                                        </p:tgtEl>
                                        <p:attrNameLst>
                                          <p:attrName>ppt_x</p:attrName>
                                        </p:attrNameLst>
                                      </p:cBhvr>
                                      <p:tavLst>
                                        <p:tav tm="0">
                                          <p:val>
                                            <p:strVal val="#ppt_x-#ppt_w*1.125000"/>
                                          </p:val>
                                        </p:tav>
                                        <p:tav tm="100000">
                                          <p:val>
                                            <p:strVal val="#ppt_x"/>
                                          </p:val>
                                        </p:tav>
                                      </p:tavLst>
                                    </p:anim>
                                    <p:animEffect transition="in" filter="wipe(right)">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 name="Slide Number Placeholder 2"/>
          <p:cNvSpPr>
            <a:spLocks noGrp="1"/>
          </p:cNvSpPr>
          <p:nvPr>
            <p:ph type="sldNum" sz="quarter" idx="10"/>
          </p:nvPr>
        </p:nvSpPr>
        <p:spPr/>
        <p:txBody>
          <a:bodyPr/>
          <a:lstStyle/>
          <a:p>
            <a:fld id="{04663962-5C0B-F642-8585-7A5CBE979EEA}" type="slidenum">
              <a:rPr lang="en-US" smtClean="0"/>
              <a:pPr/>
              <a:t>36</a:t>
            </a:fld>
            <a:endParaRPr lang="en-US" dirty="0"/>
          </a:p>
        </p:txBody>
      </p:sp>
      <p:pic>
        <p:nvPicPr>
          <p:cNvPr id="8" name="Picture 7" descr="004-e-r-theredlist.jpg"/>
          <p:cNvPicPr>
            <a:picLocks noChangeAspect="1"/>
          </p:cNvPicPr>
          <p:nvPr/>
        </p:nvPicPr>
        <p:blipFill rotWithShape="1">
          <a:blip r:embed="rId3">
            <a:extLst>
              <a:ext uri="{28A0092B-C50C-407E-A947-70E740481C1C}">
                <a14:useLocalDpi xmlns:a14="http://schemas.microsoft.com/office/drawing/2010/main" val="0"/>
              </a:ext>
            </a:extLst>
          </a:blip>
          <a:srcRect l="3148" t="8357" r="3148" b="20973"/>
          <a:stretch/>
        </p:blipFill>
        <p:spPr>
          <a:xfrm>
            <a:off x="0" y="0"/>
            <a:ext cx="9144000" cy="6858000"/>
          </a:xfrm>
          <a:prstGeom prst="rect">
            <a:avLst/>
          </a:prstGeom>
        </p:spPr>
      </p:pic>
    </p:spTree>
    <p:extLst>
      <p:ext uri="{BB962C8B-B14F-4D97-AF65-F5344CB8AC3E}">
        <p14:creationId xmlns:p14="http://schemas.microsoft.com/office/powerpoint/2010/main" val="2829433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37</a:t>
            </a:fld>
            <a:endParaRPr lang="en-US" dirty="0"/>
          </a:p>
        </p:txBody>
      </p:sp>
      <p:sp>
        <p:nvSpPr>
          <p:cNvPr id="4" name="Rectangle 3"/>
          <p:cNvSpPr/>
          <p:nvPr/>
        </p:nvSpPr>
        <p:spPr>
          <a:xfrm>
            <a:off x="0" y="1189017"/>
            <a:ext cx="9143999" cy="646331"/>
          </a:xfrm>
          <a:prstGeom prst="rect">
            <a:avLst/>
          </a:prstGeom>
        </p:spPr>
        <p:txBody>
          <a:bodyPr wrap="square">
            <a:spAutoFit/>
          </a:bodyPr>
          <a:lstStyle/>
          <a:p>
            <a:pPr algn="ctr"/>
            <a:r>
              <a:rPr lang="en-US" sz="3600" dirty="0">
                <a:solidFill>
                  <a:schemeClr val="bg1">
                    <a:lumMod val="50000"/>
                  </a:schemeClr>
                </a:solidFill>
              </a:rPr>
              <a:t>Case Study in Culture Change #1</a:t>
            </a:r>
            <a:r>
              <a:rPr lang="en-US" sz="3600" dirty="0" smtClean="0">
                <a:solidFill>
                  <a:schemeClr val="bg1">
                    <a:lumMod val="50000"/>
                  </a:schemeClr>
                </a:solidFill>
              </a:rPr>
              <a:t>:</a:t>
            </a:r>
          </a:p>
        </p:txBody>
      </p:sp>
      <p:grpSp>
        <p:nvGrpSpPr>
          <p:cNvPr id="7" name="Group 6"/>
          <p:cNvGrpSpPr/>
          <p:nvPr/>
        </p:nvGrpSpPr>
        <p:grpSpPr>
          <a:xfrm>
            <a:off x="2174367" y="1784549"/>
            <a:ext cx="4812986" cy="2970044"/>
            <a:chOff x="2178312" y="2275252"/>
            <a:chExt cx="4812986" cy="2970044"/>
          </a:xfrm>
        </p:grpSpPr>
        <p:sp>
          <p:nvSpPr>
            <p:cNvPr id="5" name="Rectangle 4"/>
            <p:cNvSpPr/>
            <p:nvPr/>
          </p:nvSpPr>
          <p:spPr>
            <a:xfrm>
              <a:off x="2178312" y="4722076"/>
              <a:ext cx="4812986" cy="523220"/>
            </a:xfrm>
            <a:prstGeom prst="rect">
              <a:avLst/>
            </a:prstGeom>
          </p:spPr>
          <p:txBody>
            <a:bodyPr wrap="none">
              <a:spAutoFit/>
            </a:bodyPr>
            <a:lstStyle/>
            <a:p>
              <a:r>
                <a:rPr lang="en-US" sz="2800" dirty="0">
                  <a:solidFill>
                    <a:schemeClr val="accent1"/>
                  </a:solidFill>
                </a:rPr>
                <a:t> Radiology Associates of </a:t>
              </a:r>
              <a:r>
                <a:rPr lang="en-US" sz="2800" dirty="0" smtClean="0">
                  <a:solidFill>
                    <a:schemeClr val="accent1"/>
                  </a:solidFill>
                </a:rPr>
                <a:t>Canton</a:t>
              </a:r>
              <a:endParaRPr lang="en-US" sz="2800" dirty="0">
                <a:solidFill>
                  <a:schemeClr val="accent1"/>
                </a:solidFill>
              </a:endParaRPr>
            </a:p>
          </p:txBody>
        </p:sp>
        <p:sp>
          <p:nvSpPr>
            <p:cNvPr id="6" name="Rectangle 5"/>
            <p:cNvSpPr/>
            <p:nvPr/>
          </p:nvSpPr>
          <p:spPr>
            <a:xfrm>
              <a:off x="2178312" y="2275252"/>
              <a:ext cx="4812986" cy="2708434"/>
            </a:xfrm>
            <a:prstGeom prst="rect">
              <a:avLst/>
            </a:prstGeom>
          </p:spPr>
          <p:txBody>
            <a:bodyPr wrap="square">
              <a:spAutoFit/>
            </a:bodyPr>
            <a:lstStyle/>
            <a:p>
              <a:pPr algn="ctr"/>
              <a:r>
                <a:rPr lang="en-US" sz="17000" dirty="0" smtClean="0">
                  <a:solidFill>
                    <a:srgbClr val="00687F"/>
                  </a:solidFill>
                </a:rPr>
                <a:t>RAC</a:t>
              </a:r>
              <a:endParaRPr lang="en-US" sz="17000" dirty="0">
                <a:solidFill>
                  <a:srgbClr val="00687F"/>
                </a:solidFill>
              </a:endParaRPr>
            </a:p>
          </p:txBody>
        </p:sp>
      </p:grpSp>
      <p:sp>
        <p:nvSpPr>
          <p:cNvPr id="8" name="Title 1"/>
          <p:cNvSpPr>
            <a:spLocks noGrp="1"/>
          </p:cNvSpPr>
          <p:nvPr>
            <p:ph type="title"/>
          </p:nvPr>
        </p:nvSpPr>
        <p:spPr>
          <a:xfrm>
            <a:off x="193930" y="0"/>
            <a:ext cx="8283221" cy="447040"/>
          </a:xfrm>
        </p:spPr>
        <p:txBody>
          <a:bodyPr>
            <a:normAutofit/>
          </a:bodyPr>
          <a:lstStyle/>
          <a:p>
            <a:r>
              <a:rPr lang="en-US" dirty="0"/>
              <a:t>Case Study in Culture Change #</a:t>
            </a:r>
            <a:r>
              <a:rPr lang="en-US" dirty="0" smtClean="0"/>
              <a:t>1: Radiology </a:t>
            </a:r>
            <a:r>
              <a:rPr lang="en-US" dirty="0"/>
              <a:t>Associates of Canton (RAC)</a:t>
            </a:r>
          </a:p>
        </p:txBody>
      </p:sp>
    </p:spTree>
    <p:extLst>
      <p:ext uri="{BB962C8B-B14F-4D97-AF65-F5344CB8AC3E}">
        <p14:creationId xmlns:p14="http://schemas.microsoft.com/office/powerpoint/2010/main" val="1110951717"/>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0" name="Rectangle 9"/>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11" name="Picture 10" descr="LiveRoof_Aultman_2.jpg"/>
          <p:cNvPicPr>
            <a:picLocks noChangeAspect="1"/>
          </p:cNvPicPr>
          <p:nvPr/>
        </p:nvPicPr>
        <p:blipFill rotWithShape="1">
          <a:blip r:embed="rId3">
            <a:extLst>
              <a:ext uri="{28A0092B-C50C-407E-A947-70E740481C1C}">
                <a14:useLocalDpi xmlns:a14="http://schemas.microsoft.com/office/drawing/2010/main" val="0"/>
              </a:ext>
            </a:extLst>
          </a:blip>
          <a:srcRect l="8067" t="2597" r="13613" b="3264"/>
          <a:stretch/>
        </p:blipFill>
        <p:spPr>
          <a:xfrm>
            <a:off x="0" y="0"/>
            <a:ext cx="9144000" cy="6858000"/>
          </a:xfrm>
          <a:prstGeom prst="rect">
            <a:avLst/>
          </a:prstGeom>
        </p:spPr>
      </p:pic>
      <p:grpSp>
        <p:nvGrpSpPr>
          <p:cNvPr id="14" name="Group 13"/>
          <p:cNvGrpSpPr/>
          <p:nvPr/>
        </p:nvGrpSpPr>
        <p:grpSpPr>
          <a:xfrm>
            <a:off x="0" y="0"/>
            <a:ext cx="9144000" cy="6858000"/>
            <a:chOff x="0" y="0"/>
            <a:chExt cx="9144000" cy="6858000"/>
          </a:xfrm>
        </p:grpSpPr>
        <p:sp>
          <p:nvSpPr>
            <p:cNvPr id="12" name="Rectangle 11"/>
            <p:cNvSpPr/>
            <p:nvPr/>
          </p:nvSpPr>
          <p:spPr>
            <a:xfrm>
              <a:off x="0" y="0"/>
              <a:ext cx="9144000" cy="6858000"/>
            </a:xfrm>
            <a:prstGeom prst="rect">
              <a:avLst/>
            </a:prstGeom>
            <a:solidFill>
              <a:schemeClr val="tx2">
                <a:lumMod val="75000"/>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5" name="Rectangle 4"/>
            <p:cNvSpPr/>
            <p:nvPr/>
          </p:nvSpPr>
          <p:spPr>
            <a:xfrm>
              <a:off x="1409700" y="1165105"/>
              <a:ext cx="6324601" cy="505972"/>
            </a:xfrm>
            <a:prstGeom prst="rect">
              <a:avLst/>
            </a:prstGeom>
          </p:spPr>
          <p:txBody>
            <a:bodyPr wrap="square">
              <a:spAutoFit/>
            </a:bodyPr>
            <a:lstStyle/>
            <a:p>
              <a:pPr>
                <a:lnSpc>
                  <a:spcPct val="120000"/>
                </a:lnSpc>
              </a:pPr>
              <a:r>
                <a:rPr lang="en-US" sz="2400" dirty="0" smtClean="0">
                  <a:solidFill>
                    <a:srgbClr val="FFFFFF"/>
                  </a:solidFill>
                </a:rPr>
                <a:t>Before / Imaging 2.0</a:t>
              </a:r>
              <a:endParaRPr lang="en-US" sz="2400" dirty="0">
                <a:solidFill>
                  <a:srgbClr val="FFFFFF"/>
                </a:solidFill>
              </a:endParaRPr>
            </a:p>
          </p:txBody>
        </p:sp>
        <p:sp>
          <p:nvSpPr>
            <p:cNvPr id="4" name="Rectangle 3"/>
            <p:cNvSpPr/>
            <p:nvPr/>
          </p:nvSpPr>
          <p:spPr>
            <a:xfrm>
              <a:off x="1409700" y="1789923"/>
              <a:ext cx="6324601" cy="2954655"/>
            </a:xfrm>
            <a:prstGeom prst="rect">
              <a:avLst/>
            </a:prstGeom>
          </p:spPr>
          <p:txBody>
            <a:bodyPr wrap="square">
              <a:spAutoFit/>
            </a:bodyPr>
            <a:lstStyle/>
            <a:p>
              <a:pPr>
                <a:lnSpc>
                  <a:spcPct val="130000"/>
                </a:lnSpc>
              </a:pPr>
              <a:r>
                <a:rPr lang="en-US" sz="2400" i="1" dirty="0" smtClean="0">
                  <a:solidFill>
                    <a:srgbClr val="FFFFFF"/>
                  </a:solidFill>
                </a:rPr>
                <a:t>“</a:t>
              </a:r>
              <a:r>
                <a:rPr lang="en-US" sz="2400" i="1" dirty="0">
                  <a:solidFill>
                    <a:srgbClr val="FFFFFF"/>
                  </a:solidFill>
                </a:rPr>
                <a:t>Our relationship was one of a vendor/customer arrangement. We were somewhat separated into independent silos. We met monthly and discussed operational issues and patient volumes, but there was no transparency and little trust between the radiologists and the administration.</a:t>
              </a:r>
              <a:r>
                <a:rPr lang="en-US" sz="2400" i="1" dirty="0" smtClean="0">
                  <a:solidFill>
                    <a:srgbClr val="FFFFFF"/>
                  </a:solidFill>
                </a:rPr>
                <a:t>”</a:t>
              </a:r>
              <a:endParaRPr lang="en-US" sz="2400" i="1" dirty="0">
                <a:solidFill>
                  <a:srgbClr val="FFFFFF"/>
                </a:solidFill>
              </a:endParaRPr>
            </a:p>
          </p:txBody>
        </p:sp>
        <p:sp>
          <p:nvSpPr>
            <p:cNvPr id="6" name="Rectangle 5"/>
            <p:cNvSpPr/>
            <p:nvPr/>
          </p:nvSpPr>
          <p:spPr>
            <a:xfrm>
              <a:off x="3725333" y="4936556"/>
              <a:ext cx="4008968" cy="646331"/>
            </a:xfrm>
            <a:prstGeom prst="rect">
              <a:avLst/>
            </a:prstGeom>
          </p:spPr>
          <p:txBody>
            <a:bodyPr wrap="square">
              <a:spAutoFit/>
            </a:bodyPr>
            <a:lstStyle/>
            <a:p>
              <a:pPr algn="r"/>
              <a:r>
                <a:rPr lang="en-US" dirty="0">
                  <a:solidFill>
                    <a:srgbClr val="FFFFFF"/>
                  </a:solidFill>
                </a:rPr>
                <a:t>– Christine Donato, Executive Director of Imaging Services, Aultman Hospital</a:t>
              </a:r>
            </a:p>
          </p:txBody>
        </p:sp>
      </p:grpSp>
    </p:spTree>
    <p:extLst>
      <p:ext uri="{BB962C8B-B14F-4D97-AF65-F5344CB8AC3E}">
        <p14:creationId xmlns:p14="http://schemas.microsoft.com/office/powerpoint/2010/main" val="3700856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7" name="Picture 6" descr="LiveRoof_Aultman_2.jpg"/>
          <p:cNvPicPr>
            <a:picLocks noChangeAspect="1"/>
          </p:cNvPicPr>
          <p:nvPr/>
        </p:nvPicPr>
        <p:blipFill rotWithShape="1">
          <a:blip r:embed="rId3">
            <a:extLst>
              <a:ext uri="{28A0092B-C50C-407E-A947-70E740481C1C}">
                <a14:useLocalDpi xmlns:a14="http://schemas.microsoft.com/office/drawing/2010/main" val="0"/>
              </a:ext>
            </a:extLst>
          </a:blip>
          <a:srcRect l="8067" t="2597" r="13613" b="3264"/>
          <a:stretch/>
        </p:blipFill>
        <p:spPr>
          <a:xfrm>
            <a:off x="0" y="0"/>
            <a:ext cx="9144000" cy="6858000"/>
          </a:xfrm>
          <a:prstGeom prst="rect">
            <a:avLst/>
          </a:prstGeom>
        </p:spPr>
      </p:pic>
      <p:sp>
        <p:nvSpPr>
          <p:cNvPr id="10" name="Rectangle 9"/>
          <p:cNvSpPr/>
          <p:nvPr/>
        </p:nvSpPr>
        <p:spPr>
          <a:xfrm>
            <a:off x="0" y="0"/>
            <a:ext cx="9144000" cy="6858000"/>
          </a:xfrm>
          <a:prstGeom prst="rect">
            <a:avLst/>
          </a:prstGeom>
          <a:solidFill>
            <a:schemeClr val="tx2">
              <a:lumMod val="75000"/>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4" name="Rectangle 3"/>
          <p:cNvSpPr/>
          <p:nvPr/>
        </p:nvSpPr>
        <p:spPr>
          <a:xfrm>
            <a:off x="1037167" y="1300569"/>
            <a:ext cx="7067451" cy="535531"/>
          </a:xfrm>
          <a:prstGeom prst="rect">
            <a:avLst/>
          </a:prstGeom>
        </p:spPr>
        <p:txBody>
          <a:bodyPr wrap="square">
            <a:spAutoFit/>
          </a:bodyPr>
          <a:lstStyle/>
          <a:p>
            <a:pPr>
              <a:lnSpc>
                <a:spcPct val="120000"/>
              </a:lnSpc>
            </a:pPr>
            <a:r>
              <a:rPr lang="en-US" sz="2400" dirty="0" smtClean="0">
                <a:solidFill>
                  <a:srgbClr val="FFFFFF"/>
                </a:solidFill>
              </a:rPr>
              <a:t>After / Imaging 3.0</a:t>
            </a:r>
            <a:endParaRPr lang="en-US" sz="2400" dirty="0">
              <a:solidFill>
                <a:srgbClr val="FFFFFF"/>
              </a:solidFill>
            </a:endParaRPr>
          </a:p>
        </p:txBody>
      </p:sp>
      <p:sp>
        <p:nvSpPr>
          <p:cNvPr id="5" name="Rectangle 4"/>
          <p:cNvSpPr/>
          <p:nvPr/>
        </p:nvSpPr>
        <p:spPr>
          <a:xfrm>
            <a:off x="1037167" y="1925387"/>
            <a:ext cx="7067451" cy="2954655"/>
          </a:xfrm>
          <a:prstGeom prst="rect">
            <a:avLst/>
          </a:prstGeom>
        </p:spPr>
        <p:txBody>
          <a:bodyPr wrap="square">
            <a:spAutoFit/>
          </a:bodyPr>
          <a:lstStyle/>
          <a:p>
            <a:pPr>
              <a:lnSpc>
                <a:spcPct val="130000"/>
              </a:lnSpc>
            </a:pPr>
            <a:r>
              <a:rPr lang="en-US" sz="2400" i="1" dirty="0" smtClean="0">
                <a:solidFill>
                  <a:schemeClr val="bg1"/>
                </a:solidFill>
              </a:rPr>
              <a:t>“</a:t>
            </a:r>
            <a:r>
              <a:rPr lang="en-US" sz="2400" i="1" dirty="0">
                <a:solidFill>
                  <a:schemeClr val="bg1"/>
                </a:solidFill>
              </a:rPr>
              <a:t>Health-care reform is leading to a value-based payment methodology, which requires a big change in the way hospitals and </a:t>
            </a:r>
            <a:r>
              <a:rPr lang="en-US" sz="2400" i="1" dirty="0" smtClean="0">
                <a:solidFill>
                  <a:schemeClr val="bg1"/>
                </a:solidFill>
              </a:rPr>
              <a:t>physicians practice medicine. That </a:t>
            </a:r>
            <a:r>
              <a:rPr lang="en-US" sz="2400" i="1" dirty="0">
                <a:solidFill>
                  <a:schemeClr val="bg1"/>
                </a:solidFill>
              </a:rPr>
              <a:t>is where co-management allows both the hospital and our radiology practice to navigate the changing landscape more effectively than ever before.”</a:t>
            </a:r>
          </a:p>
        </p:txBody>
      </p:sp>
      <p:sp>
        <p:nvSpPr>
          <p:cNvPr id="6" name="Rectangle 5"/>
          <p:cNvSpPr/>
          <p:nvPr/>
        </p:nvSpPr>
        <p:spPr>
          <a:xfrm>
            <a:off x="4095650" y="5093585"/>
            <a:ext cx="4008968" cy="369332"/>
          </a:xfrm>
          <a:prstGeom prst="rect">
            <a:avLst/>
          </a:prstGeom>
        </p:spPr>
        <p:txBody>
          <a:bodyPr wrap="square">
            <a:spAutoFit/>
          </a:bodyPr>
          <a:lstStyle/>
          <a:p>
            <a:pPr algn="r"/>
            <a:r>
              <a:rPr lang="en-US" dirty="0">
                <a:solidFill>
                  <a:srgbClr val="FFFFFF"/>
                </a:solidFill>
              </a:rPr>
              <a:t>– Dr. Syed Zaidi, CEO, RAC</a:t>
            </a:r>
          </a:p>
        </p:txBody>
      </p:sp>
    </p:spTree>
    <p:extLst>
      <p:ext uri="{BB962C8B-B14F-4D97-AF65-F5344CB8AC3E}">
        <p14:creationId xmlns:p14="http://schemas.microsoft.com/office/powerpoint/2010/main" val="248158210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for Presenter: Background Information</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4</a:t>
            </a:fld>
            <a:endParaRPr lang="en-US" dirty="0"/>
          </a:p>
        </p:txBody>
      </p:sp>
      <p:sp>
        <p:nvSpPr>
          <p:cNvPr id="4" name="Rectangle 3"/>
          <p:cNvSpPr/>
          <p:nvPr/>
        </p:nvSpPr>
        <p:spPr>
          <a:xfrm>
            <a:off x="0" y="447040"/>
            <a:ext cx="9144000" cy="324031"/>
          </a:xfrm>
          <a:prstGeom prst="rect">
            <a:avLst/>
          </a:prstGeom>
          <a:solidFill>
            <a:srgbClr val="4D8790"/>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r>
              <a:rPr lang="en-US" sz="1000" dirty="0" smtClean="0"/>
              <a:t>THIS SLIDE CONTAINS NOTES FOR THE PRESENTER</a:t>
            </a:r>
            <a:r>
              <a:rPr lang="en-US" sz="1000" dirty="0"/>
              <a:t> </a:t>
            </a:r>
            <a:r>
              <a:rPr lang="en-US" sz="1000" dirty="0" smtClean="0"/>
              <a:t>AND IS NOT INTENDED TO BE PRESENTED.</a:t>
            </a:r>
            <a:endParaRPr lang="en-US" sz="1000" dirty="0"/>
          </a:p>
        </p:txBody>
      </p:sp>
      <p:sp>
        <p:nvSpPr>
          <p:cNvPr id="5" name="TextBox 4"/>
          <p:cNvSpPr txBox="1"/>
          <p:nvPr/>
        </p:nvSpPr>
        <p:spPr>
          <a:xfrm>
            <a:off x="1005974" y="1403683"/>
            <a:ext cx="7132052" cy="1273682"/>
          </a:xfrm>
          <a:prstGeom prst="rect">
            <a:avLst/>
          </a:prstGeom>
          <a:noFill/>
        </p:spPr>
        <p:txBody>
          <a:bodyPr wrap="square" rtlCol="0">
            <a:spAutoFit/>
          </a:bodyPr>
          <a:lstStyle/>
          <a:p>
            <a:pPr>
              <a:lnSpc>
                <a:spcPct val="110000"/>
              </a:lnSpc>
            </a:pPr>
            <a:r>
              <a:rPr lang="en-US" sz="1400" dirty="0" smtClean="0">
                <a:solidFill>
                  <a:schemeClr val="tx1"/>
                </a:solidFill>
              </a:rPr>
              <a:t>To prepare yourself to give this presentation, we recommend the spending some time perusing the various materials on the ACR’s Imaging 3.0 website including JACR and ACR Bulletin articles, case studies, whitepapers and past presentations:</a:t>
            </a:r>
            <a:br>
              <a:rPr lang="en-US" sz="1400" dirty="0" smtClean="0">
                <a:solidFill>
                  <a:schemeClr val="tx1"/>
                </a:solidFill>
              </a:rPr>
            </a:br>
            <a:r>
              <a:rPr lang="en-US" sz="1400" dirty="0" smtClean="0">
                <a:solidFill>
                  <a:schemeClr val="tx1"/>
                </a:solidFill>
              </a:rPr>
              <a:t/>
            </a:r>
            <a:br>
              <a:rPr lang="en-US" sz="1400" dirty="0" smtClean="0">
                <a:solidFill>
                  <a:schemeClr val="tx1"/>
                </a:solidFill>
              </a:rPr>
            </a:br>
            <a:r>
              <a:rPr lang="en-US" sz="1400" dirty="0" smtClean="0">
                <a:solidFill>
                  <a:schemeClr val="tx1"/>
                </a:solidFill>
                <a:hlinkClick r:id="rId2"/>
              </a:rPr>
              <a:t>http://www.acr.org/Advocacy/Economics-Health-Policy/Imaging-3</a:t>
            </a:r>
            <a:endParaRPr lang="en-US" sz="1400" dirty="0" smtClean="0">
              <a:solidFill>
                <a:schemeClr val="tx1"/>
              </a:solidFill>
            </a:endParaRPr>
          </a:p>
        </p:txBody>
      </p:sp>
    </p:spTree>
    <p:extLst>
      <p:ext uri="{BB962C8B-B14F-4D97-AF65-F5344CB8AC3E}">
        <p14:creationId xmlns:p14="http://schemas.microsoft.com/office/powerpoint/2010/main" val="397488728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hoto.png"/>
          <p:cNvPicPr>
            <a:picLocks noChangeAspect="1"/>
          </p:cNvPicPr>
          <p:nvPr/>
        </p:nvPicPr>
        <p:blipFill rotWithShape="1">
          <a:blip r:embed="rId3">
            <a:extLst>
              <a:ext uri="{28A0092B-C50C-407E-A947-70E740481C1C}">
                <a14:useLocalDpi xmlns:a14="http://schemas.microsoft.com/office/drawing/2010/main" val="0"/>
              </a:ext>
            </a:extLst>
          </a:blip>
          <a:srcRect t="26706" b="31071"/>
          <a:stretch/>
        </p:blipFill>
        <p:spPr>
          <a:xfrm>
            <a:off x="2216727" y="2578585"/>
            <a:ext cx="4710546" cy="1988898"/>
          </a:xfrm>
          <a:prstGeom prst="roundRect">
            <a:avLst>
              <a:gd name="adj" fmla="val 10148"/>
            </a:avLst>
          </a:prstGeom>
        </p:spPr>
      </p:pic>
      <p:sp>
        <p:nvSpPr>
          <p:cNvPr id="2" name="Title 1"/>
          <p:cNvSpPr>
            <a:spLocks noGrp="1"/>
          </p:cNvSpPr>
          <p:nvPr>
            <p:ph type="title"/>
          </p:nvPr>
        </p:nvSpPr>
        <p:spPr/>
        <p:txBody>
          <a:bodyPr>
            <a:normAutofit/>
          </a:bodyPr>
          <a:lstStyle/>
          <a:p>
            <a:r>
              <a:rPr lang="en-US" dirty="0"/>
              <a:t>Case Study in Culture Change #</a:t>
            </a:r>
            <a:r>
              <a:rPr lang="en-US" dirty="0" smtClean="0"/>
              <a:t>2: NYU </a:t>
            </a:r>
            <a:r>
              <a:rPr lang="en-US" dirty="0"/>
              <a:t>Langone Medical Center </a:t>
            </a:r>
            <a:r>
              <a:rPr lang="en-US" dirty="0" smtClean="0"/>
              <a:t>- Urology </a:t>
            </a:r>
            <a:r>
              <a:rPr lang="en-US" dirty="0"/>
              <a:t>Clinic</a:t>
            </a:r>
          </a:p>
        </p:txBody>
      </p:sp>
      <p:sp>
        <p:nvSpPr>
          <p:cNvPr id="3" name="Slide Number Placeholder 2"/>
          <p:cNvSpPr>
            <a:spLocks noGrp="1"/>
          </p:cNvSpPr>
          <p:nvPr>
            <p:ph type="sldNum" sz="quarter" idx="10"/>
          </p:nvPr>
        </p:nvSpPr>
        <p:spPr/>
        <p:txBody>
          <a:bodyPr/>
          <a:lstStyle/>
          <a:p>
            <a:fld id="{04663962-5C0B-F642-8585-7A5CBE979EEA}" type="slidenum">
              <a:rPr lang="en-US" smtClean="0"/>
              <a:pPr/>
              <a:t>40</a:t>
            </a:fld>
            <a:endParaRPr lang="en-US" dirty="0"/>
          </a:p>
        </p:txBody>
      </p:sp>
      <p:sp>
        <p:nvSpPr>
          <p:cNvPr id="12" name="Rectangle 11"/>
          <p:cNvSpPr/>
          <p:nvPr/>
        </p:nvSpPr>
        <p:spPr>
          <a:xfrm>
            <a:off x="0" y="1189017"/>
            <a:ext cx="9143999" cy="646331"/>
          </a:xfrm>
          <a:prstGeom prst="rect">
            <a:avLst/>
          </a:prstGeom>
        </p:spPr>
        <p:txBody>
          <a:bodyPr wrap="square">
            <a:spAutoFit/>
          </a:bodyPr>
          <a:lstStyle/>
          <a:p>
            <a:pPr algn="ctr"/>
            <a:r>
              <a:rPr lang="en-US" sz="3600" dirty="0">
                <a:solidFill>
                  <a:schemeClr val="bg1">
                    <a:lumMod val="50000"/>
                  </a:schemeClr>
                </a:solidFill>
              </a:rPr>
              <a:t>Case Study in Culture Change </a:t>
            </a:r>
            <a:r>
              <a:rPr lang="en-US" sz="3600" dirty="0" smtClean="0">
                <a:solidFill>
                  <a:schemeClr val="bg1">
                    <a:lumMod val="50000"/>
                  </a:schemeClr>
                </a:solidFill>
              </a:rPr>
              <a:t>#2:</a:t>
            </a:r>
          </a:p>
        </p:txBody>
      </p:sp>
    </p:spTree>
    <p:extLst>
      <p:ext uri="{BB962C8B-B14F-4D97-AF65-F5344CB8AC3E}">
        <p14:creationId xmlns:p14="http://schemas.microsoft.com/office/powerpoint/2010/main" val="412203564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 name="AutoShape 2" descr="http://i.istockimg.com/file_thumbview_approve/24001102/2/stock-photo-24001102-doctor-and-nurses-in-discussion-at-station.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00" y="426045"/>
            <a:ext cx="9044808" cy="602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40026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42</a:t>
            </a:fld>
            <a:endParaRPr lang="en-US" dirty="0"/>
          </a:p>
        </p:txBody>
      </p:sp>
      <p:sp>
        <p:nvSpPr>
          <p:cNvPr id="4" name="Title 1"/>
          <p:cNvSpPr txBox="1">
            <a:spLocks/>
          </p:cNvSpPr>
          <p:nvPr/>
        </p:nvSpPr>
        <p:spPr>
          <a:xfrm>
            <a:off x="193930" y="0"/>
            <a:ext cx="8283221" cy="447040"/>
          </a:xfrm>
          <a:prstGeom prst="rect">
            <a:avLst/>
          </a:prstGeom>
        </p:spPr>
        <p:txBody>
          <a:bodyPr vert="horz" lIns="0" tIns="45720" rIns="91440" bIns="45720" rtlCol="0" anchor="ctr">
            <a:normAutofit/>
          </a:bodyPr>
          <a:lstStyle>
            <a:lvl1pPr algn="l" defTabSz="457200" rtl="0" eaLnBrk="1" latinLnBrk="0" hangingPunct="1">
              <a:spcBef>
                <a:spcPct val="0"/>
              </a:spcBef>
              <a:buNone/>
              <a:defRPr sz="1400" kern="1200">
                <a:solidFill>
                  <a:schemeClr val="bg1"/>
                </a:solidFill>
                <a:latin typeface="+mj-lt"/>
                <a:ea typeface="+mj-ea"/>
                <a:cs typeface="+mj-cs"/>
              </a:defRPr>
            </a:lvl1pPr>
          </a:lstStyle>
          <a:p>
            <a:endParaRPr lang="en-US" dirty="0"/>
          </a:p>
        </p:txBody>
      </p:sp>
      <p:sp>
        <p:nvSpPr>
          <p:cNvPr id="5" name="Rectangle 4"/>
          <p:cNvSpPr/>
          <p:nvPr/>
        </p:nvSpPr>
        <p:spPr>
          <a:xfrm>
            <a:off x="193929" y="840449"/>
            <a:ext cx="8757855" cy="523220"/>
          </a:xfrm>
          <a:prstGeom prst="rect">
            <a:avLst/>
          </a:prstGeom>
        </p:spPr>
        <p:txBody>
          <a:bodyPr wrap="square">
            <a:spAutoFit/>
          </a:bodyPr>
          <a:lstStyle/>
          <a:p>
            <a:pPr algn="ctr"/>
            <a:r>
              <a:rPr lang="en-US" sz="2800" dirty="0" smtClean="0">
                <a:solidFill>
                  <a:srgbClr val="00687F"/>
                </a:solidFill>
              </a:rPr>
              <a:t>The Imaging Value Chain</a:t>
            </a:r>
            <a:endParaRPr lang="en-US" sz="2800" dirty="0">
              <a:solidFill>
                <a:srgbClr val="00687F"/>
              </a:solidFill>
            </a:endParaRPr>
          </a:p>
        </p:txBody>
      </p:sp>
      <p:grpSp>
        <p:nvGrpSpPr>
          <p:cNvPr id="7" name="Group 6"/>
          <p:cNvGrpSpPr/>
          <p:nvPr/>
        </p:nvGrpSpPr>
        <p:grpSpPr>
          <a:xfrm>
            <a:off x="2557089" y="1821292"/>
            <a:ext cx="5920062" cy="3931034"/>
            <a:chOff x="2557089" y="1773667"/>
            <a:chExt cx="5920062" cy="3931034"/>
          </a:xfrm>
        </p:grpSpPr>
        <p:sp>
          <p:nvSpPr>
            <p:cNvPr id="8" name="Rounded Rectangle 7"/>
            <p:cNvSpPr/>
            <p:nvPr/>
          </p:nvSpPr>
          <p:spPr>
            <a:xfrm>
              <a:off x="3852264" y="4558619"/>
              <a:ext cx="2176335" cy="1146082"/>
            </a:xfrm>
            <a:prstGeom prst="roundRect">
              <a:avLst>
                <a:gd name="adj" fmla="val 3704"/>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accent1"/>
                  </a:solidFill>
                </a:rPr>
                <a:t>Communication</a:t>
              </a:r>
              <a:endParaRPr lang="en-US" sz="1400" dirty="0">
                <a:solidFill>
                  <a:schemeClr val="accent1"/>
                </a:solidFill>
              </a:endParaRPr>
            </a:p>
          </p:txBody>
        </p:sp>
        <p:sp>
          <p:nvSpPr>
            <p:cNvPr id="9" name="Rounded Rectangle 8"/>
            <p:cNvSpPr/>
            <p:nvPr/>
          </p:nvSpPr>
          <p:spPr>
            <a:xfrm>
              <a:off x="6300816" y="4558619"/>
              <a:ext cx="2176335" cy="1146082"/>
            </a:xfrm>
            <a:prstGeom prst="roundRect">
              <a:avLst>
                <a:gd name="adj" fmla="val 3704"/>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accent1"/>
                  </a:solidFill>
                </a:rPr>
                <a:t>Interpretation </a:t>
              </a:r>
            </a:p>
            <a:p>
              <a:pPr algn="ctr"/>
              <a:r>
                <a:rPr lang="en-US" sz="1400" dirty="0" smtClean="0">
                  <a:solidFill>
                    <a:schemeClr val="accent1"/>
                  </a:solidFill>
                </a:rPr>
                <a:t>&amp; Reporting</a:t>
              </a:r>
              <a:endParaRPr lang="en-US" sz="1400" dirty="0">
                <a:solidFill>
                  <a:schemeClr val="accent1"/>
                </a:solidFill>
              </a:endParaRPr>
            </a:p>
          </p:txBody>
        </p:sp>
        <p:sp>
          <p:nvSpPr>
            <p:cNvPr id="10" name="Rounded Rectangle 9"/>
            <p:cNvSpPr/>
            <p:nvPr/>
          </p:nvSpPr>
          <p:spPr>
            <a:xfrm>
              <a:off x="3852264" y="1773667"/>
              <a:ext cx="2176335" cy="1146082"/>
            </a:xfrm>
            <a:prstGeom prst="roundRect">
              <a:avLst>
                <a:gd name="adj" fmla="val 3704"/>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accent1"/>
                  </a:solidFill>
                </a:rPr>
                <a:t>Appropriateness Determination </a:t>
              </a:r>
            </a:p>
            <a:p>
              <a:pPr algn="ctr"/>
              <a:r>
                <a:rPr lang="en-US" sz="1400" dirty="0" smtClean="0">
                  <a:solidFill>
                    <a:schemeClr val="accent1"/>
                  </a:solidFill>
                </a:rPr>
                <a:t>&amp; Patient Scheduling</a:t>
              </a:r>
              <a:endParaRPr lang="en-US" sz="1400" dirty="0">
                <a:solidFill>
                  <a:schemeClr val="accent1"/>
                </a:solidFill>
              </a:endParaRPr>
            </a:p>
          </p:txBody>
        </p:sp>
        <p:sp>
          <p:nvSpPr>
            <p:cNvPr id="11" name="Rounded Rectangle 10"/>
            <p:cNvSpPr/>
            <p:nvPr/>
          </p:nvSpPr>
          <p:spPr>
            <a:xfrm>
              <a:off x="6300816" y="1773667"/>
              <a:ext cx="2176335" cy="1146082"/>
            </a:xfrm>
            <a:prstGeom prst="roundRect">
              <a:avLst>
                <a:gd name="adj" fmla="val 3704"/>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accent1"/>
                  </a:solidFill>
                </a:rPr>
                <a:t>Imaging Protocol Optimization</a:t>
              </a:r>
              <a:endParaRPr lang="en-US" sz="1400" dirty="0">
                <a:solidFill>
                  <a:schemeClr val="accent1"/>
                </a:solidFill>
              </a:endParaRPr>
            </a:p>
          </p:txBody>
        </p:sp>
        <p:sp>
          <p:nvSpPr>
            <p:cNvPr id="12" name="Rounded Rectangle 11"/>
            <p:cNvSpPr/>
            <p:nvPr/>
          </p:nvSpPr>
          <p:spPr>
            <a:xfrm>
              <a:off x="6300816" y="3166142"/>
              <a:ext cx="2176335" cy="1146082"/>
            </a:xfrm>
            <a:prstGeom prst="roundRect">
              <a:avLst>
                <a:gd name="adj" fmla="val 3704"/>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accent1"/>
                  </a:solidFill>
                </a:rPr>
                <a:t>Imaging Modality Operations</a:t>
              </a:r>
              <a:endParaRPr lang="en-US" sz="1400" dirty="0">
                <a:solidFill>
                  <a:schemeClr val="accent1"/>
                </a:solidFill>
              </a:endParaRPr>
            </a:p>
          </p:txBody>
        </p:sp>
        <p:cxnSp>
          <p:nvCxnSpPr>
            <p:cNvPr id="13" name="Elbow Connector 12"/>
            <p:cNvCxnSpPr>
              <a:stCxn id="26" idx="0"/>
              <a:endCxn id="10" idx="1"/>
            </p:cNvCxnSpPr>
            <p:nvPr/>
          </p:nvCxnSpPr>
          <p:spPr>
            <a:xfrm rot="5400000" flipH="1" flipV="1">
              <a:off x="2746628" y="2157170"/>
              <a:ext cx="916097" cy="1295175"/>
            </a:xfrm>
            <a:prstGeom prst="bentConnector2">
              <a:avLst/>
            </a:prstGeom>
            <a:ln w="12700" cmpd="sng">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Elbow Connector 13"/>
            <p:cNvCxnSpPr>
              <a:stCxn id="26" idx="2"/>
              <a:endCxn id="8" idx="1"/>
            </p:cNvCxnSpPr>
            <p:nvPr/>
          </p:nvCxnSpPr>
          <p:spPr>
            <a:xfrm rot="16200000" flipH="1">
              <a:off x="2746523" y="4025918"/>
              <a:ext cx="916307" cy="1295175"/>
            </a:xfrm>
            <a:prstGeom prst="bentConnector2">
              <a:avLst/>
            </a:prstGeom>
            <a:ln w="12700" cmpd="sng">
              <a:solidFill>
                <a:schemeClr val="accent2">
                  <a:lumMod val="40000"/>
                  <a:lumOff val="6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a:stCxn id="10" idx="3"/>
              <a:endCxn id="11" idx="1"/>
            </p:cNvCxnSpPr>
            <p:nvPr/>
          </p:nvCxnSpPr>
          <p:spPr>
            <a:xfrm>
              <a:off x="6028598" y="2346709"/>
              <a:ext cx="272218" cy="0"/>
            </a:xfrm>
            <a:prstGeom prst="line">
              <a:avLst/>
            </a:prstGeom>
            <a:ln w="12700" cmpd="sng">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10" idx="2"/>
              <a:endCxn id="29" idx="0"/>
            </p:cNvCxnSpPr>
            <p:nvPr/>
          </p:nvCxnSpPr>
          <p:spPr>
            <a:xfrm flipH="1">
              <a:off x="4940431" y="2919749"/>
              <a:ext cx="1" cy="230519"/>
            </a:xfrm>
            <a:prstGeom prst="line">
              <a:avLst/>
            </a:prstGeom>
            <a:ln w="12700" cmpd="sng">
              <a:solidFill>
                <a:schemeClr val="accent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11" idx="2"/>
              <a:endCxn id="12" idx="0"/>
            </p:cNvCxnSpPr>
            <p:nvPr/>
          </p:nvCxnSpPr>
          <p:spPr>
            <a:xfrm>
              <a:off x="7388984" y="2919749"/>
              <a:ext cx="0" cy="246393"/>
            </a:xfrm>
            <a:prstGeom prst="line">
              <a:avLst/>
            </a:prstGeom>
            <a:ln w="12700" cmpd="sng">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29" idx="3"/>
              <a:endCxn id="12" idx="1"/>
            </p:cNvCxnSpPr>
            <p:nvPr/>
          </p:nvCxnSpPr>
          <p:spPr>
            <a:xfrm>
              <a:off x="6028598" y="3723309"/>
              <a:ext cx="272218" cy="15874"/>
            </a:xfrm>
            <a:prstGeom prst="line">
              <a:avLst/>
            </a:prstGeom>
            <a:ln w="12700" cmpd="sng">
              <a:solidFill>
                <a:schemeClr val="accent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29" idx="2"/>
              <a:endCxn id="8" idx="0"/>
            </p:cNvCxnSpPr>
            <p:nvPr/>
          </p:nvCxnSpPr>
          <p:spPr>
            <a:xfrm>
              <a:off x="4940431" y="4296350"/>
              <a:ext cx="1" cy="262269"/>
            </a:xfrm>
            <a:prstGeom prst="line">
              <a:avLst/>
            </a:prstGeom>
            <a:ln w="12700" cmpd="sng">
              <a:solidFill>
                <a:schemeClr val="accent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stCxn id="12" idx="2"/>
              <a:endCxn id="9" idx="0"/>
            </p:cNvCxnSpPr>
            <p:nvPr/>
          </p:nvCxnSpPr>
          <p:spPr>
            <a:xfrm>
              <a:off x="7388984" y="4312225"/>
              <a:ext cx="0" cy="246394"/>
            </a:xfrm>
            <a:prstGeom prst="line">
              <a:avLst/>
            </a:prstGeom>
            <a:ln w="12700" cmpd="sng">
              <a:solidFill>
                <a:schemeClr val="accent2">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stCxn id="8" idx="3"/>
              <a:endCxn id="9" idx="1"/>
            </p:cNvCxnSpPr>
            <p:nvPr/>
          </p:nvCxnSpPr>
          <p:spPr>
            <a:xfrm>
              <a:off x="6028598" y="5131660"/>
              <a:ext cx="272218" cy="0"/>
            </a:xfrm>
            <a:prstGeom prst="line">
              <a:avLst/>
            </a:prstGeom>
            <a:ln w="12700" cmpd="sng">
              <a:solidFill>
                <a:schemeClr val="accent2">
                  <a:lumMod val="40000"/>
                  <a:lumOff val="60000"/>
                </a:schemeClr>
              </a:solidFill>
              <a:headEnd type="triangle"/>
              <a:tailEnd type="none"/>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1526675" y="3310430"/>
            <a:ext cx="807447" cy="1260176"/>
            <a:chOff x="557667" y="3262805"/>
            <a:chExt cx="807447" cy="1260176"/>
          </a:xfrm>
        </p:grpSpPr>
        <p:pic>
          <p:nvPicPr>
            <p:cNvPr id="23" name="Picture 22" descr="patienticon.png"/>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6851" y="3262805"/>
              <a:ext cx="698263" cy="952548"/>
            </a:xfrm>
            <a:prstGeom prst="rect">
              <a:avLst/>
            </a:prstGeom>
          </p:spPr>
        </p:pic>
        <p:sp>
          <p:nvSpPr>
            <p:cNvPr id="24" name="Rectangle 23"/>
            <p:cNvSpPr/>
            <p:nvPr/>
          </p:nvSpPr>
          <p:spPr>
            <a:xfrm>
              <a:off x="557667" y="4215204"/>
              <a:ext cx="787710" cy="307777"/>
            </a:xfrm>
            <a:prstGeom prst="rect">
              <a:avLst/>
            </a:prstGeom>
          </p:spPr>
          <p:txBody>
            <a:bodyPr wrap="square">
              <a:spAutoFit/>
            </a:bodyPr>
            <a:lstStyle/>
            <a:p>
              <a:pPr algn="ctr"/>
              <a:r>
                <a:rPr lang="en-US" sz="1400" dirty="0" smtClean="0">
                  <a:solidFill>
                    <a:schemeClr val="accent1"/>
                  </a:solidFill>
                </a:rPr>
                <a:t>Patient</a:t>
              </a:r>
              <a:endParaRPr lang="en-US" sz="1400" dirty="0">
                <a:solidFill>
                  <a:schemeClr val="accent1"/>
                </a:solidFill>
              </a:endParaRPr>
            </a:p>
          </p:txBody>
        </p:sp>
      </p:grpSp>
      <p:grpSp>
        <p:nvGrpSpPr>
          <p:cNvPr id="25" name="Group 24"/>
          <p:cNvGrpSpPr/>
          <p:nvPr/>
        </p:nvGrpSpPr>
        <p:grpSpPr>
          <a:xfrm>
            <a:off x="2050301" y="3310430"/>
            <a:ext cx="1030544" cy="1475618"/>
            <a:chOff x="2050301" y="3262805"/>
            <a:chExt cx="1030544" cy="1475618"/>
          </a:xfrm>
        </p:grpSpPr>
        <p:pic>
          <p:nvPicPr>
            <p:cNvPr id="26" name="Picture 25" descr="doctoricon.png"/>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07957" y="3262805"/>
              <a:ext cx="698263" cy="952548"/>
            </a:xfrm>
            <a:prstGeom prst="rect">
              <a:avLst/>
            </a:prstGeom>
          </p:spPr>
        </p:pic>
        <p:sp>
          <p:nvSpPr>
            <p:cNvPr id="27" name="Rectangle 26"/>
            <p:cNvSpPr/>
            <p:nvPr/>
          </p:nvSpPr>
          <p:spPr>
            <a:xfrm>
              <a:off x="2050301" y="4215203"/>
              <a:ext cx="1030544" cy="523220"/>
            </a:xfrm>
            <a:prstGeom prst="rect">
              <a:avLst/>
            </a:prstGeom>
          </p:spPr>
          <p:txBody>
            <a:bodyPr wrap="square">
              <a:spAutoFit/>
            </a:bodyPr>
            <a:lstStyle/>
            <a:p>
              <a:pPr algn="ctr"/>
              <a:r>
                <a:rPr lang="en-US" sz="1400" dirty="0" smtClean="0">
                  <a:solidFill>
                    <a:schemeClr val="accent1"/>
                  </a:solidFill>
                </a:rPr>
                <a:t>Referring Physician</a:t>
              </a:r>
              <a:endParaRPr lang="en-US" sz="1400" dirty="0">
                <a:solidFill>
                  <a:schemeClr val="accent1"/>
                </a:solidFill>
              </a:endParaRPr>
            </a:p>
          </p:txBody>
        </p:sp>
      </p:grpSp>
      <p:grpSp>
        <p:nvGrpSpPr>
          <p:cNvPr id="28" name="Group 27"/>
          <p:cNvGrpSpPr/>
          <p:nvPr/>
        </p:nvGrpSpPr>
        <p:grpSpPr>
          <a:xfrm>
            <a:off x="2909111" y="2999508"/>
            <a:ext cx="3391705" cy="1571097"/>
            <a:chOff x="2909111" y="2999508"/>
            <a:chExt cx="3391705" cy="1571097"/>
          </a:xfrm>
        </p:grpSpPr>
        <p:sp>
          <p:nvSpPr>
            <p:cNvPr id="29" name="Rounded Rectangle 28"/>
            <p:cNvSpPr/>
            <p:nvPr/>
          </p:nvSpPr>
          <p:spPr>
            <a:xfrm>
              <a:off x="3852263" y="3213768"/>
              <a:ext cx="2176335" cy="1146082"/>
            </a:xfrm>
            <a:prstGeom prst="roundRect">
              <a:avLst>
                <a:gd name="adj" fmla="val 370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rgbClr val="FFFFFF"/>
                  </a:solidFill>
                </a:rPr>
                <a:t>Data Mining &amp; </a:t>
              </a:r>
            </a:p>
            <a:p>
              <a:pPr algn="ctr"/>
              <a:r>
                <a:rPr lang="en-US" sz="1400" dirty="0" smtClean="0">
                  <a:solidFill>
                    <a:srgbClr val="FFFFFF"/>
                  </a:solidFill>
                </a:rPr>
                <a:t>Business Intelligence</a:t>
              </a:r>
              <a:endParaRPr lang="en-US" sz="1400" dirty="0">
                <a:solidFill>
                  <a:srgbClr val="FFFFFF"/>
                </a:solidFill>
              </a:endParaRPr>
            </a:p>
          </p:txBody>
        </p:sp>
        <p:cxnSp>
          <p:nvCxnSpPr>
            <p:cNvPr id="30" name="Straight Connector 29"/>
            <p:cNvCxnSpPr/>
            <p:nvPr/>
          </p:nvCxnSpPr>
          <p:spPr>
            <a:xfrm flipV="1">
              <a:off x="2909111" y="3786809"/>
              <a:ext cx="907527" cy="16411"/>
            </a:xfrm>
            <a:prstGeom prst="line">
              <a:avLst/>
            </a:prstGeom>
            <a:ln w="12700" cmpd="sng">
              <a:solidFill>
                <a:schemeClr val="accent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6040473" y="2999508"/>
              <a:ext cx="212309" cy="227797"/>
            </a:xfrm>
            <a:prstGeom prst="line">
              <a:avLst/>
            </a:prstGeom>
            <a:ln w="12700" cmpd="sng">
              <a:solidFill>
                <a:schemeClr val="accent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40473" y="4359851"/>
              <a:ext cx="260343" cy="210754"/>
            </a:xfrm>
            <a:prstGeom prst="line">
              <a:avLst/>
            </a:prstGeom>
            <a:ln w="12700" cmpd="sng">
              <a:solidFill>
                <a:schemeClr val="accent2">
                  <a:lumMod val="40000"/>
                  <a:lumOff val="60000"/>
                </a:schemeClr>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4213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3.0 Lifecycle</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43</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6982"/>
            <a:ext cx="9144000" cy="5984035"/>
          </a:xfrm>
          <a:prstGeom prst="rect">
            <a:avLst/>
          </a:prstGeom>
        </p:spPr>
      </p:pic>
    </p:spTree>
    <p:extLst>
      <p:ext uri="{BB962C8B-B14F-4D97-AF65-F5344CB8AC3E}">
        <p14:creationId xmlns:p14="http://schemas.microsoft.com/office/powerpoint/2010/main" val="91974492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3" name="Slide Number Placeholder 2"/>
          <p:cNvSpPr>
            <a:spLocks noGrp="1"/>
          </p:cNvSpPr>
          <p:nvPr>
            <p:ph type="sldNum" sz="quarter" idx="10"/>
          </p:nvPr>
        </p:nvSpPr>
        <p:spPr/>
        <p:txBody>
          <a:bodyPr/>
          <a:lstStyle/>
          <a:p>
            <a:fld id="{04663962-5C0B-F642-8585-7A5CBE979EEA}" type="slidenum">
              <a:rPr lang="en-US" smtClean="0"/>
              <a:pPr/>
              <a:t>44</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9049" y="475178"/>
            <a:ext cx="8814268" cy="587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882298"/>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45</a:t>
            </a:fld>
            <a:endParaRPr lang="en-US" dirty="0"/>
          </a:p>
        </p:txBody>
      </p:sp>
      <p:pic>
        <p:nvPicPr>
          <p:cNvPr id="4" name="Picture 3" descr="blog-header1.png"/>
          <p:cNvPicPr>
            <a:picLocks noChangeAspect="1"/>
          </p:cNvPicPr>
          <p:nvPr/>
        </p:nvPicPr>
        <p:blipFill rotWithShape="1">
          <a:blip r:embed="rId3">
            <a:extLst>
              <a:ext uri="{28A0092B-C50C-407E-A947-70E740481C1C}">
                <a14:useLocalDpi xmlns:a14="http://schemas.microsoft.com/office/drawing/2010/main" val="0"/>
              </a:ext>
            </a:extLst>
          </a:blip>
          <a:srcRect l="2121" t="15278" r="7292" b="13991"/>
          <a:stretch/>
        </p:blipFill>
        <p:spPr>
          <a:xfrm>
            <a:off x="1873651" y="2325068"/>
            <a:ext cx="7078134" cy="1591676"/>
          </a:xfrm>
          <a:prstGeom prst="rect">
            <a:avLst/>
          </a:prstGeom>
        </p:spPr>
      </p:pic>
    </p:spTree>
    <p:extLst>
      <p:ext uri="{BB962C8B-B14F-4D97-AF65-F5344CB8AC3E}">
        <p14:creationId xmlns:p14="http://schemas.microsoft.com/office/powerpoint/2010/main" val="586191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46</a:t>
            </a:fld>
            <a:endParaRPr lang="en-US" dirty="0"/>
          </a:p>
        </p:txBody>
      </p:sp>
      <p:grpSp>
        <p:nvGrpSpPr>
          <p:cNvPr id="8" name="Group 7"/>
          <p:cNvGrpSpPr/>
          <p:nvPr/>
        </p:nvGrpSpPr>
        <p:grpSpPr>
          <a:xfrm>
            <a:off x="670189" y="829733"/>
            <a:ext cx="7803622" cy="5583381"/>
            <a:chOff x="670189" y="829733"/>
            <a:chExt cx="7803622" cy="5583381"/>
          </a:xfrm>
        </p:grpSpPr>
        <p:pic>
          <p:nvPicPr>
            <p:cNvPr id="6" name="Picture 5" descr="imac27-quad-xlarge.jpg"/>
            <p:cNvPicPr>
              <a:picLocks noChangeAspect="1"/>
            </p:cNvPicPr>
            <p:nvPr/>
          </p:nvPicPr>
          <p:blipFill rotWithShape="1">
            <a:blip r:embed="rId3">
              <a:extLst>
                <a:ext uri="{28A0092B-C50C-407E-A947-70E740481C1C}">
                  <a14:useLocalDpi xmlns:a14="http://schemas.microsoft.com/office/drawing/2010/main" val="0"/>
                </a:ext>
              </a:extLst>
            </a:blip>
            <a:srcRect b="11728"/>
            <a:stretch/>
          </p:blipFill>
          <p:spPr>
            <a:xfrm>
              <a:off x="670189" y="829733"/>
              <a:ext cx="7803622" cy="5583381"/>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l="5331" t="12687" r="11291" b="23855"/>
            <a:stretch/>
          </p:blipFill>
          <p:spPr>
            <a:xfrm>
              <a:off x="1007532" y="1134531"/>
              <a:ext cx="7148690" cy="4058358"/>
            </a:xfrm>
            <a:prstGeom prst="rect">
              <a:avLst/>
            </a:prstGeom>
            <a:effectLst/>
          </p:spPr>
        </p:pic>
      </p:grpSp>
      <p:sp>
        <p:nvSpPr>
          <p:cNvPr id="9" name="Title 1"/>
          <p:cNvSpPr>
            <a:spLocks noGrp="1"/>
          </p:cNvSpPr>
          <p:nvPr>
            <p:ph type="title"/>
          </p:nvPr>
        </p:nvSpPr>
        <p:spPr>
          <a:xfrm>
            <a:off x="193930" y="0"/>
            <a:ext cx="8283221" cy="447040"/>
          </a:xfrm>
        </p:spPr>
        <p:txBody>
          <a:bodyPr/>
          <a:lstStyle/>
          <a:p>
            <a:r>
              <a:rPr lang="en-US" dirty="0" smtClean="0"/>
              <a:t>Healthcare Delivery Lifecycle: Ordering</a:t>
            </a:r>
            <a:endParaRPr lang="en-US" dirty="0"/>
          </a:p>
        </p:txBody>
      </p:sp>
    </p:spTree>
    <p:extLst>
      <p:ext uri="{BB962C8B-B14F-4D97-AF65-F5344CB8AC3E}">
        <p14:creationId xmlns:p14="http://schemas.microsoft.com/office/powerpoint/2010/main" val="189007823"/>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9432" y="1893556"/>
            <a:ext cx="4640055" cy="293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fld id="{04663962-5C0B-F642-8585-7A5CBE979EEA}" type="slidenum">
              <a:rPr lang="en-US" smtClean="0"/>
              <a:pPr/>
              <a:t>47</a:t>
            </a:fld>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779" t="8939"/>
          <a:stretch/>
        </p:blipFill>
        <p:spPr>
          <a:xfrm>
            <a:off x="162398" y="709099"/>
            <a:ext cx="3968204" cy="5301651"/>
          </a:xfrm>
          <a:prstGeom prst="rect">
            <a:avLst/>
          </a:prstGeom>
        </p:spPr>
      </p:pic>
    </p:spTree>
    <p:extLst>
      <p:ext uri="{BB962C8B-B14F-4D97-AF65-F5344CB8AC3E}">
        <p14:creationId xmlns:p14="http://schemas.microsoft.com/office/powerpoint/2010/main" val="17497536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Clinical Decision Support in Minnesota</a:t>
            </a:r>
          </a:p>
        </p:txBody>
      </p:sp>
      <p:sp>
        <p:nvSpPr>
          <p:cNvPr id="3" name="Slide Number Placeholder 2"/>
          <p:cNvSpPr>
            <a:spLocks noGrp="1"/>
          </p:cNvSpPr>
          <p:nvPr>
            <p:ph type="sldNum" sz="quarter" idx="10"/>
          </p:nvPr>
        </p:nvSpPr>
        <p:spPr/>
        <p:txBody>
          <a:bodyPr/>
          <a:lstStyle/>
          <a:p>
            <a:fld id="{04663962-5C0B-F642-8585-7A5CBE979EEA}" type="slidenum">
              <a:rPr lang="en-US" smtClean="0"/>
              <a:pPr/>
              <a:t>48</a:t>
            </a:fld>
            <a:endParaRPr lang="en-US" dirty="0"/>
          </a:p>
        </p:txBody>
      </p:sp>
      <p:sp>
        <p:nvSpPr>
          <p:cNvPr id="113" name="Freeform 112"/>
          <p:cNvSpPr/>
          <p:nvPr/>
        </p:nvSpPr>
        <p:spPr>
          <a:xfrm>
            <a:off x="1394457" y="2777616"/>
            <a:ext cx="6735022" cy="1767788"/>
          </a:xfrm>
          <a:custGeom>
            <a:avLst/>
            <a:gdLst>
              <a:gd name="connsiteX0" fmla="*/ 0 w 6870700"/>
              <a:gd name="connsiteY0" fmla="*/ 1803400 h 1803400"/>
              <a:gd name="connsiteX1" fmla="*/ 209550 w 6870700"/>
              <a:gd name="connsiteY1" fmla="*/ 1676400 h 1803400"/>
              <a:gd name="connsiteX2" fmla="*/ 590550 w 6870700"/>
              <a:gd name="connsiteY2" fmla="*/ 1593850 h 1803400"/>
              <a:gd name="connsiteX3" fmla="*/ 774700 w 6870700"/>
              <a:gd name="connsiteY3" fmla="*/ 1384300 h 1803400"/>
              <a:gd name="connsiteX4" fmla="*/ 965200 w 6870700"/>
              <a:gd name="connsiteY4" fmla="*/ 1282700 h 1803400"/>
              <a:gd name="connsiteX5" fmla="*/ 1162050 w 6870700"/>
              <a:gd name="connsiteY5" fmla="*/ 1301750 h 1803400"/>
              <a:gd name="connsiteX6" fmla="*/ 1574800 w 6870700"/>
              <a:gd name="connsiteY6" fmla="*/ 1028700 h 1803400"/>
              <a:gd name="connsiteX7" fmla="*/ 1714500 w 6870700"/>
              <a:gd name="connsiteY7" fmla="*/ 869950 h 1803400"/>
              <a:gd name="connsiteX8" fmla="*/ 1911350 w 6870700"/>
              <a:gd name="connsiteY8" fmla="*/ 1028700 h 1803400"/>
              <a:gd name="connsiteX9" fmla="*/ 2114550 w 6870700"/>
              <a:gd name="connsiteY9" fmla="*/ 1022350 h 1803400"/>
              <a:gd name="connsiteX10" fmla="*/ 2298700 w 6870700"/>
              <a:gd name="connsiteY10" fmla="*/ 698500 h 1803400"/>
              <a:gd name="connsiteX11" fmla="*/ 2489200 w 6870700"/>
              <a:gd name="connsiteY11" fmla="*/ 673100 h 1803400"/>
              <a:gd name="connsiteX12" fmla="*/ 2686050 w 6870700"/>
              <a:gd name="connsiteY12" fmla="*/ 812800 h 1803400"/>
              <a:gd name="connsiteX13" fmla="*/ 2863850 w 6870700"/>
              <a:gd name="connsiteY13" fmla="*/ 673100 h 1803400"/>
              <a:gd name="connsiteX14" fmla="*/ 3054350 w 6870700"/>
              <a:gd name="connsiteY14" fmla="*/ 958850 h 1803400"/>
              <a:gd name="connsiteX15" fmla="*/ 3257550 w 6870700"/>
              <a:gd name="connsiteY15" fmla="*/ 762000 h 1803400"/>
              <a:gd name="connsiteX16" fmla="*/ 3448050 w 6870700"/>
              <a:gd name="connsiteY16" fmla="*/ 927100 h 1803400"/>
              <a:gd name="connsiteX17" fmla="*/ 3638550 w 6870700"/>
              <a:gd name="connsiteY17" fmla="*/ 736600 h 1803400"/>
              <a:gd name="connsiteX18" fmla="*/ 3848100 w 6870700"/>
              <a:gd name="connsiteY18" fmla="*/ 717550 h 1803400"/>
              <a:gd name="connsiteX19" fmla="*/ 4013200 w 6870700"/>
              <a:gd name="connsiteY19" fmla="*/ 444500 h 1803400"/>
              <a:gd name="connsiteX20" fmla="*/ 4394200 w 6870700"/>
              <a:gd name="connsiteY20" fmla="*/ 495300 h 1803400"/>
              <a:gd name="connsiteX21" fmla="*/ 4610100 w 6870700"/>
              <a:gd name="connsiteY21" fmla="*/ 419100 h 1803400"/>
              <a:gd name="connsiteX22" fmla="*/ 4775200 w 6870700"/>
              <a:gd name="connsiteY22" fmla="*/ 273050 h 1803400"/>
              <a:gd name="connsiteX23" fmla="*/ 4959350 w 6870700"/>
              <a:gd name="connsiteY23" fmla="*/ 425450 h 1803400"/>
              <a:gd name="connsiteX24" fmla="*/ 5359400 w 6870700"/>
              <a:gd name="connsiteY24" fmla="*/ 558800 h 1803400"/>
              <a:gd name="connsiteX25" fmla="*/ 5537200 w 6870700"/>
              <a:gd name="connsiteY25" fmla="*/ 463550 h 1803400"/>
              <a:gd name="connsiteX26" fmla="*/ 5721350 w 6870700"/>
              <a:gd name="connsiteY26" fmla="*/ 654050 h 1803400"/>
              <a:gd name="connsiteX27" fmla="*/ 5911850 w 6870700"/>
              <a:gd name="connsiteY27" fmla="*/ 488950 h 1803400"/>
              <a:gd name="connsiteX28" fmla="*/ 6083300 w 6870700"/>
              <a:gd name="connsiteY28" fmla="*/ 762000 h 1803400"/>
              <a:gd name="connsiteX29" fmla="*/ 6305550 w 6870700"/>
              <a:gd name="connsiteY29" fmla="*/ 742950 h 1803400"/>
              <a:gd name="connsiteX30" fmla="*/ 6483350 w 6870700"/>
              <a:gd name="connsiteY30" fmla="*/ 273050 h 1803400"/>
              <a:gd name="connsiteX31" fmla="*/ 6680200 w 6870700"/>
              <a:gd name="connsiteY31" fmla="*/ 0 h 1803400"/>
              <a:gd name="connsiteX32" fmla="*/ 6870700 w 6870700"/>
              <a:gd name="connsiteY32" fmla="*/ 666750 h 18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870700" h="1803400">
                <a:moveTo>
                  <a:pt x="0" y="1803400"/>
                </a:moveTo>
                <a:lnTo>
                  <a:pt x="209550" y="1676400"/>
                </a:lnTo>
                <a:lnTo>
                  <a:pt x="590550" y="1593850"/>
                </a:lnTo>
                <a:lnTo>
                  <a:pt x="774700" y="1384300"/>
                </a:lnTo>
                <a:lnTo>
                  <a:pt x="965200" y="1282700"/>
                </a:lnTo>
                <a:lnTo>
                  <a:pt x="1162050" y="1301750"/>
                </a:lnTo>
                <a:lnTo>
                  <a:pt x="1574800" y="1028700"/>
                </a:lnTo>
                <a:lnTo>
                  <a:pt x="1714500" y="869950"/>
                </a:lnTo>
                <a:lnTo>
                  <a:pt x="1911350" y="1028700"/>
                </a:lnTo>
                <a:lnTo>
                  <a:pt x="2114550" y="1022350"/>
                </a:lnTo>
                <a:lnTo>
                  <a:pt x="2298700" y="698500"/>
                </a:lnTo>
                <a:lnTo>
                  <a:pt x="2489200" y="673100"/>
                </a:lnTo>
                <a:lnTo>
                  <a:pt x="2686050" y="812800"/>
                </a:lnTo>
                <a:lnTo>
                  <a:pt x="2863850" y="673100"/>
                </a:lnTo>
                <a:lnTo>
                  <a:pt x="3054350" y="958850"/>
                </a:lnTo>
                <a:lnTo>
                  <a:pt x="3257550" y="762000"/>
                </a:lnTo>
                <a:lnTo>
                  <a:pt x="3448050" y="927100"/>
                </a:lnTo>
                <a:lnTo>
                  <a:pt x="3638550" y="736600"/>
                </a:lnTo>
                <a:lnTo>
                  <a:pt x="3848100" y="717550"/>
                </a:lnTo>
                <a:lnTo>
                  <a:pt x="4013200" y="444500"/>
                </a:lnTo>
                <a:lnTo>
                  <a:pt x="4394200" y="495300"/>
                </a:lnTo>
                <a:lnTo>
                  <a:pt x="4610100" y="419100"/>
                </a:lnTo>
                <a:lnTo>
                  <a:pt x="4775200" y="273050"/>
                </a:lnTo>
                <a:lnTo>
                  <a:pt x="4959350" y="425450"/>
                </a:lnTo>
                <a:lnTo>
                  <a:pt x="5359400" y="558800"/>
                </a:lnTo>
                <a:lnTo>
                  <a:pt x="5537200" y="463550"/>
                </a:lnTo>
                <a:lnTo>
                  <a:pt x="5721350" y="654050"/>
                </a:lnTo>
                <a:lnTo>
                  <a:pt x="5911850" y="488950"/>
                </a:lnTo>
                <a:lnTo>
                  <a:pt x="6083300" y="762000"/>
                </a:lnTo>
                <a:lnTo>
                  <a:pt x="6305550" y="742950"/>
                </a:lnTo>
                <a:lnTo>
                  <a:pt x="6483350" y="273050"/>
                </a:lnTo>
                <a:lnTo>
                  <a:pt x="6680200" y="0"/>
                </a:lnTo>
                <a:lnTo>
                  <a:pt x="6870700" y="666750"/>
                </a:lnTo>
              </a:path>
            </a:pathLst>
          </a:custGeom>
          <a:ln w="50800" cap="rnd"/>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4" name="Freeform 113"/>
          <p:cNvSpPr/>
          <p:nvPr/>
        </p:nvSpPr>
        <p:spPr>
          <a:xfrm>
            <a:off x="3871717" y="1553320"/>
            <a:ext cx="4288752" cy="1892280"/>
          </a:xfrm>
          <a:custGeom>
            <a:avLst/>
            <a:gdLst>
              <a:gd name="connsiteX0" fmla="*/ 0 w 4375150"/>
              <a:gd name="connsiteY0" fmla="*/ 1930400 h 1930400"/>
              <a:gd name="connsiteX1" fmla="*/ 4375150 w 4375150"/>
              <a:gd name="connsiteY1" fmla="*/ 0 h 1930400"/>
            </a:gdLst>
            <a:ahLst/>
            <a:cxnLst>
              <a:cxn ang="0">
                <a:pos x="connsiteX0" y="connsiteY0"/>
              </a:cxn>
              <a:cxn ang="0">
                <a:pos x="connsiteX1" y="connsiteY1"/>
              </a:cxn>
            </a:cxnLst>
            <a:rect l="l" t="t" r="r" b="b"/>
            <a:pathLst>
              <a:path w="4375150" h="1930400">
                <a:moveTo>
                  <a:pt x="0" y="1930400"/>
                </a:moveTo>
                <a:lnTo>
                  <a:pt x="4375150" y="0"/>
                </a:lnTo>
              </a:path>
            </a:pathLst>
          </a:custGeom>
          <a:ln w="50800" cap="rnd">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116" name="Straight Connector 115"/>
          <p:cNvCxnSpPr/>
          <p:nvPr/>
        </p:nvCxnSpPr>
        <p:spPr>
          <a:xfrm flipV="1">
            <a:off x="3816619" y="3153510"/>
            <a:ext cx="4387049" cy="382412"/>
          </a:xfrm>
          <a:prstGeom prst="line">
            <a:avLst/>
          </a:prstGeom>
          <a:ln w="50800" cap="rnd"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nvGrpSpPr>
          <p:cNvPr id="163" name="Group 162"/>
          <p:cNvGrpSpPr/>
          <p:nvPr/>
        </p:nvGrpSpPr>
        <p:grpSpPr>
          <a:xfrm>
            <a:off x="721105" y="942188"/>
            <a:ext cx="7482564" cy="5041830"/>
            <a:chOff x="721105" y="942188"/>
            <a:chExt cx="7482564" cy="5041830"/>
          </a:xfrm>
        </p:grpSpPr>
        <p:grpSp>
          <p:nvGrpSpPr>
            <p:cNvPr id="111" name="Group 110"/>
            <p:cNvGrpSpPr/>
            <p:nvPr/>
          </p:nvGrpSpPr>
          <p:grpSpPr>
            <a:xfrm>
              <a:off x="918667" y="942188"/>
              <a:ext cx="7285002" cy="5041830"/>
              <a:chOff x="795020" y="989093"/>
              <a:chExt cx="7431759" cy="5143399"/>
            </a:xfrm>
          </p:grpSpPr>
          <p:grpSp>
            <p:nvGrpSpPr>
              <p:cNvPr id="61" name="Group 60"/>
              <p:cNvGrpSpPr/>
              <p:nvPr/>
            </p:nvGrpSpPr>
            <p:grpSpPr>
              <a:xfrm>
                <a:off x="1088571" y="1086556"/>
                <a:ext cx="7138208" cy="4557888"/>
                <a:chOff x="1088571" y="1086556"/>
                <a:chExt cx="7138208" cy="4557888"/>
              </a:xfrm>
            </p:grpSpPr>
            <p:cxnSp>
              <p:nvCxnSpPr>
                <p:cNvPr id="6" name="Straight Connector 5"/>
                <p:cNvCxnSpPr/>
                <p:nvPr/>
              </p:nvCxnSpPr>
              <p:spPr>
                <a:xfrm>
                  <a:off x="1185333" y="1086556"/>
                  <a:ext cx="0" cy="4473222"/>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1185333" y="5559778"/>
                  <a:ext cx="704144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088571" y="108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1088571" y="1721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088571" y="2356556"/>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088571" y="299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088571" y="3633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8571" y="4268612"/>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088571" y="4910667"/>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088571" y="5559778"/>
                  <a:ext cx="96762"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18533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138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57661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766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94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140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32570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523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713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90258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09200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285735"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470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668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85400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4052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237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4430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620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4818346"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500776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519288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5382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556743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5756854"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594627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614431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33804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52315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712583"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914922"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V="1">
                  <a:off x="7100040"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7285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478887"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7676921"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786203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8047158"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8226779" y="5559778"/>
                  <a:ext cx="0" cy="8466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0" name="Group 109"/>
              <p:cNvGrpSpPr/>
              <p:nvPr/>
            </p:nvGrpSpPr>
            <p:grpSpPr>
              <a:xfrm>
                <a:off x="1087870" y="5644444"/>
                <a:ext cx="7056750" cy="488048"/>
                <a:chOff x="1087870" y="5644444"/>
                <a:chExt cx="7056750" cy="488048"/>
              </a:xfrm>
            </p:grpSpPr>
            <p:sp>
              <p:nvSpPr>
                <p:cNvPr id="62" name="TextBox 61"/>
                <p:cNvSpPr txBox="1"/>
                <p:nvPr/>
              </p:nvSpPr>
              <p:spPr>
                <a:xfrm rot="16200000">
                  <a:off x="941310" y="5791004"/>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1Q03</a:t>
                  </a:r>
                  <a:endParaRPr lang="en-US" sz="1000" dirty="0">
                    <a:solidFill>
                      <a:schemeClr val="bg1">
                        <a:lumMod val="50000"/>
                      </a:schemeClr>
                    </a:solidFill>
                  </a:endParaRPr>
                </a:p>
              </p:txBody>
            </p:sp>
            <p:sp>
              <p:nvSpPr>
                <p:cNvPr id="64" name="TextBox 63"/>
                <p:cNvSpPr txBox="1"/>
                <p:nvPr/>
              </p:nvSpPr>
              <p:spPr>
                <a:xfrm rot="16200000">
                  <a:off x="1138865" y="5791004"/>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Q03</a:t>
                  </a:r>
                  <a:endParaRPr lang="en-US" sz="1000" dirty="0">
                    <a:solidFill>
                      <a:schemeClr val="bg1">
                        <a:lumMod val="50000"/>
                      </a:schemeClr>
                    </a:solidFill>
                  </a:endParaRPr>
                </a:p>
              </p:txBody>
            </p:sp>
            <p:sp>
              <p:nvSpPr>
                <p:cNvPr id="65" name="TextBox 64"/>
                <p:cNvSpPr txBox="1"/>
                <p:nvPr/>
              </p:nvSpPr>
              <p:spPr>
                <a:xfrm rot="16200000">
                  <a:off x="1333791" y="5791004"/>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3Q03</a:t>
                  </a:r>
                  <a:endParaRPr lang="en-US" sz="1000" dirty="0">
                    <a:solidFill>
                      <a:schemeClr val="bg1">
                        <a:lumMod val="50000"/>
                      </a:schemeClr>
                    </a:solidFill>
                  </a:endParaRPr>
                </a:p>
              </p:txBody>
            </p:sp>
            <p:sp>
              <p:nvSpPr>
                <p:cNvPr id="66" name="TextBox 65"/>
                <p:cNvSpPr txBox="1"/>
                <p:nvPr/>
              </p:nvSpPr>
              <p:spPr>
                <a:xfrm rot="16200000">
                  <a:off x="1522018" y="5791004"/>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Q03</a:t>
                  </a:r>
                  <a:endParaRPr lang="en-US" sz="1000" dirty="0">
                    <a:solidFill>
                      <a:schemeClr val="bg1">
                        <a:lumMod val="50000"/>
                      </a:schemeClr>
                    </a:solidFill>
                  </a:endParaRPr>
                </a:p>
              </p:txBody>
            </p:sp>
            <p:sp>
              <p:nvSpPr>
                <p:cNvPr id="67" name="TextBox 66"/>
                <p:cNvSpPr txBox="1"/>
                <p:nvPr/>
              </p:nvSpPr>
              <p:spPr>
                <a:xfrm rot="16200000">
                  <a:off x="1702831" y="5791004"/>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1Q04</a:t>
                  </a:r>
                  <a:endParaRPr lang="en-US" sz="1000" dirty="0">
                    <a:solidFill>
                      <a:schemeClr val="bg1">
                        <a:lumMod val="50000"/>
                      </a:schemeClr>
                    </a:solidFill>
                  </a:endParaRPr>
                </a:p>
              </p:txBody>
            </p:sp>
            <p:sp>
              <p:nvSpPr>
                <p:cNvPr id="68" name="TextBox 67"/>
                <p:cNvSpPr txBox="1"/>
                <p:nvPr/>
              </p:nvSpPr>
              <p:spPr>
                <a:xfrm rot="16200000">
                  <a:off x="1896560" y="5791004"/>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Q04</a:t>
                  </a:r>
                  <a:endParaRPr lang="en-US" sz="1000" dirty="0">
                    <a:solidFill>
                      <a:schemeClr val="bg1">
                        <a:lumMod val="50000"/>
                      </a:schemeClr>
                    </a:solidFill>
                  </a:endParaRPr>
                </a:p>
              </p:txBody>
            </p:sp>
            <p:sp>
              <p:nvSpPr>
                <p:cNvPr id="69" name="TextBox 68"/>
                <p:cNvSpPr txBox="1"/>
                <p:nvPr/>
              </p:nvSpPr>
              <p:spPr>
                <a:xfrm rot="16200000">
                  <a:off x="2081678" y="5791004"/>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3Q04</a:t>
                  </a:r>
                  <a:endParaRPr lang="en-US" sz="1000" dirty="0">
                    <a:solidFill>
                      <a:schemeClr val="bg1">
                        <a:lumMod val="50000"/>
                      </a:schemeClr>
                    </a:solidFill>
                  </a:endParaRPr>
                </a:p>
              </p:txBody>
            </p:sp>
            <p:sp>
              <p:nvSpPr>
                <p:cNvPr id="70" name="TextBox 69"/>
                <p:cNvSpPr txBox="1"/>
                <p:nvPr/>
              </p:nvSpPr>
              <p:spPr>
                <a:xfrm rot="16200000">
                  <a:off x="2279712" y="5791004"/>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Q04</a:t>
                  </a:r>
                  <a:endParaRPr lang="en-US" sz="1000" dirty="0">
                    <a:solidFill>
                      <a:schemeClr val="bg1">
                        <a:lumMod val="50000"/>
                      </a:schemeClr>
                    </a:solidFill>
                  </a:endParaRPr>
                </a:p>
              </p:txBody>
            </p:sp>
            <p:sp>
              <p:nvSpPr>
                <p:cNvPr id="71" name="TextBox 70"/>
                <p:cNvSpPr txBox="1"/>
                <p:nvPr/>
              </p:nvSpPr>
              <p:spPr>
                <a:xfrm rot="16200000">
                  <a:off x="2469135"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1Q05</a:t>
                  </a:r>
                  <a:endParaRPr lang="en-US" sz="1000" dirty="0">
                    <a:solidFill>
                      <a:schemeClr val="bg1">
                        <a:lumMod val="50000"/>
                      </a:schemeClr>
                    </a:solidFill>
                  </a:endParaRPr>
                </a:p>
              </p:txBody>
            </p:sp>
            <p:sp>
              <p:nvSpPr>
                <p:cNvPr id="72" name="TextBox 71"/>
                <p:cNvSpPr txBox="1"/>
                <p:nvPr/>
              </p:nvSpPr>
              <p:spPr>
                <a:xfrm rot="16200000">
                  <a:off x="2658559"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Q05</a:t>
                  </a:r>
                  <a:endParaRPr lang="en-US" sz="1000" dirty="0">
                    <a:solidFill>
                      <a:schemeClr val="bg1">
                        <a:lumMod val="50000"/>
                      </a:schemeClr>
                    </a:solidFill>
                  </a:endParaRPr>
                </a:p>
              </p:txBody>
            </p:sp>
            <p:sp>
              <p:nvSpPr>
                <p:cNvPr id="73" name="TextBox 72"/>
                <p:cNvSpPr txBox="1"/>
                <p:nvPr/>
              </p:nvSpPr>
              <p:spPr>
                <a:xfrm rot="16200000">
                  <a:off x="2847983"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3Q05</a:t>
                  </a:r>
                  <a:endParaRPr lang="en-US" sz="1000" dirty="0">
                    <a:solidFill>
                      <a:schemeClr val="bg1">
                        <a:lumMod val="50000"/>
                      </a:schemeClr>
                    </a:solidFill>
                  </a:endParaRPr>
                </a:p>
              </p:txBody>
            </p:sp>
            <p:sp>
              <p:nvSpPr>
                <p:cNvPr id="74" name="TextBox 73"/>
                <p:cNvSpPr txBox="1"/>
                <p:nvPr/>
              </p:nvSpPr>
              <p:spPr>
                <a:xfrm rot="16200000">
                  <a:off x="3042909"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Q05</a:t>
                  </a:r>
                  <a:endParaRPr lang="en-US" sz="1000" dirty="0">
                    <a:solidFill>
                      <a:schemeClr val="bg1">
                        <a:lumMod val="50000"/>
                      </a:schemeClr>
                    </a:solidFill>
                  </a:endParaRPr>
                </a:p>
              </p:txBody>
            </p:sp>
            <p:sp>
              <p:nvSpPr>
                <p:cNvPr id="75" name="TextBox 74"/>
                <p:cNvSpPr txBox="1"/>
                <p:nvPr/>
              </p:nvSpPr>
              <p:spPr>
                <a:xfrm rot="16200000">
                  <a:off x="3226831"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1Q06</a:t>
                  </a:r>
                  <a:endParaRPr lang="en-US" sz="1000" dirty="0">
                    <a:solidFill>
                      <a:schemeClr val="bg1">
                        <a:lumMod val="50000"/>
                      </a:schemeClr>
                    </a:solidFill>
                  </a:endParaRPr>
                </a:p>
              </p:txBody>
            </p:sp>
            <p:sp>
              <p:nvSpPr>
                <p:cNvPr id="76" name="TextBox 75"/>
                <p:cNvSpPr txBox="1"/>
                <p:nvPr/>
              </p:nvSpPr>
              <p:spPr>
                <a:xfrm rot="16200000">
                  <a:off x="3424865"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Q06</a:t>
                  </a:r>
                  <a:endParaRPr lang="en-US" sz="1000" dirty="0">
                    <a:solidFill>
                      <a:schemeClr val="bg1">
                        <a:lumMod val="50000"/>
                      </a:schemeClr>
                    </a:solidFill>
                  </a:endParaRPr>
                </a:p>
              </p:txBody>
            </p:sp>
            <p:sp>
              <p:nvSpPr>
                <p:cNvPr id="77" name="TextBox 76"/>
                <p:cNvSpPr txBox="1"/>
                <p:nvPr/>
              </p:nvSpPr>
              <p:spPr>
                <a:xfrm rot="16200000">
                  <a:off x="3619791"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3Q06</a:t>
                  </a:r>
                  <a:endParaRPr lang="en-US" sz="1000" dirty="0">
                    <a:solidFill>
                      <a:schemeClr val="bg1">
                        <a:lumMod val="50000"/>
                      </a:schemeClr>
                    </a:solidFill>
                  </a:endParaRPr>
                </a:p>
              </p:txBody>
            </p:sp>
            <p:sp>
              <p:nvSpPr>
                <p:cNvPr id="78" name="TextBox 77"/>
                <p:cNvSpPr txBox="1"/>
                <p:nvPr/>
              </p:nvSpPr>
              <p:spPr>
                <a:xfrm rot="16200000">
                  <a:off x="3814717"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Q06</a:t>
                  </a:r>
                  <a:endParaRPr lang="en-US" sz="1000" dirty="0">
                    <a:solidFill>
                      <a:schemeClr val="bg1">
                        <a:lumMod val="50000"/>
                      </a:schemeClr>
                    </a:solidFill>
                  </a:endParaRPr>
                </a:p>
              </p:txBody>
            </p:sp>
            <p:sp>
              <p:nvSpPr>
                <p:cNvPr id="79" name="TextBox 78"/>
                <p:cNvSpPr txBox="1"/>
                <p:nvPr/>
              </p:nvSpPr>
              <p:spPr>
                <a:xfrm rot="16200000">
                  <a:off x="3993136"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1Q07</a:t>
                  </a:r>
                  <a:endParaRPr lang="en-US" sz="1000" dirty="0">
                    <a:solidFill>
                      <a:schemeClr val="bg1">
                        <a:lumMod val="50000"/>
                      </a:schemeClr>
                    </a:solidFill>
                  </a:endParaRPr>
                </a:p>
              </p:txBody>
            </p:sp>
            <p:sp>
              <p:nvSpPr>
                <p:cNvPr id="80" name="TextBox 79"/>
                <p:cNvSpPr txBox="1"/>
                <p:nvPr/>
              </p:nvSpPr>
              <p:spPr>
                <a:xfrm rot="16200000">
                  <a:off x="4188062"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Q07</a:t>
                  </a:r>
                  <a:endParaRPr lang="en-US" sz="1000" dirty="0">
                    <a:solidFill>
                      <a:schemeClr val="bg1">
                        <a:lumMod val="50000"/>
                      </a:schemeClr>
                    </a:solidFill>
                  </a:endParaRPr>
                </a:p>
              </p:txBody>
            </p:sp>
            <p:sp>
              <p:nvSpPr>
                <p:cNvPr id="81" name="TextBox 80"/>
                <p:cNvSpPr txBox="1"/>
                <p:nvPr/>
              </p:nvSpPr>
              <p:spPr>
                <a:xfrm rot="16200000">
                  <a:off x="4376289"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3Q07</a:t>
                  </a:r>
                  <a:endParaRPr lang="en-US" sz="1000" dirty="0">
                    <a:solidFill>
                      <a:schemeClr val="bg1">
                        <a:lumMod val="50000"/>
                      </a:schemeClr>
                    </a:solidFill>
                  </a:endParaRPr>
                </a:p>
              </p:txBody>
            </p:sp>
            <p:sp>
              <p:nvSpPr>
                <p:cNvPr id="82" name="TextBox 81"/>
                <p:cNvSpPr txBox="1"/>
                <p:nvPr/>
              </p:nvSpPr>
              <p:spPr>
                <a:xfrm rot="16200000">
                  <a:off x="4574323"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Q07</a:t>
                  </a:r>
                  <a:endParaRPr lang="en-US" sz="1000" dirty="0">
                    <a:solidFill>
                      <a:schemeClr val="bg1">
                        <a:lumMod val="50000"/>
                      </a:schemeClr>
                    </a:solidFill>
                  </a:endParaRPr>
                </a:p>
              </p:txBody>
            </p:sp>
            <p:sp>
              <p:nvSpPr>
                <p:cNvPr id="83" name="TextBox 82"/>
                <p:cNvSpPr txBox="1"/>
                <p:nvPr/>
              </p:nvSpPr>
              <p:spPr>
                <a:xfrm rot="16200000">
                  <a:off x="4763746"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1Q08</a:t>
                  </a:r>
                  <a:endParaRPr lang="en-US" sz="1000" dirty="0">
                    <a:solidFill>
                      <a:schemeClr val="bg1">
                        <a:lumMod val="50000"/>
                      </a:schemeClr>
                    </a:solidFill>
                  </a:endParaRPr>
                </a:p>
              </p:txBody>
            </p:sp>
            <p:sp>
              <p:nvSpPr>
                <p:cNvPr id="84" name="TextBox 83"/>
                <p:cNvSpPr txBox="1"/>
                <p:nvPr/>
              </p:nvSpPr>
              <p:spPr>
                <a:xfrm rot="16200000">
                  <a:off x="4948865"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Q08</a:t>
                  </a:r>
                  <a:endParaRPr lang="en-US" sz="1000" dirty="0">
                    <a:solidFill>
                      <a:schemeClr val="bg1">
                        <a:lumMod val="50000"/>
                      </a:schemeClr>
                    </a:solidFill>
                  </a:endParaRPr>
                </a:p>
              </p:txBody>
            </p:sp>
            <p:sp>
              <p:nvSpPr>
                <p:cNvPr id="85" name="TextBox 84"/>
                <p:cNvSpPr txBox="1"/>
                <p:nvPr/>
              </p:nvSpPr>
              <p:spPr>
                <a:xfrm rot="16200000">
                  <a:off x="5138289"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3Q08</a:t>
                  </a:r>
                  <a:endParaRPr lang="en-US" sz="1000" dirty="0">
                    <a:solidFill>
                      <a:schemeClr val="bg1">
                        <a:lumMod val="50000"/>
                      </a:schemeClr>
                    </a:solidFill>
                  </a:endParaRPr>
                </a:p>
              </p:txBody>
            </p:sp>
            <p:sp>
              <p:nvSpPr>
                <p:cNvPr id="86" name="TextBox 85"/>
                <p:cNvSpPr txBox="1"/>
                <p:nvPr/>
              </p:nvSpPr>
              <p:spPr>
                <a:xfrm rot="16200000">
                  <a:off x="5323407"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Q08</a:t>
                  </a:r>
                  <a:endParaRPr lang="en-US" sz="1000" dirty="0">
                    <a:solidFill>
                      <a:schemeClr val="bg1">
                        <a:lumMod val="50000"/>
                      </a:schemeClr>
                    </a:solidFill>
                  </a:endParaRPr>
                </a:p>
              </p:txBody>
            </p:sp>
            <p:sp>
              <p:nvSpPr>
                <p:cNvPr id="87" name="TextBox 86"/>
                <p:cNvSpPr txBox="1"/>
                <p:nvPr/>
              </p:nvSpPr>
              <p:spPr>
                <a:xfrm rot="16200000">
                  <a:off x="5518333"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1Q09</a:t>
                  </a:r>
                  <a:endParaRPr lang="en-US" sz="1000" dirty="0">
                    <a:solidFill>
                      <a:schemeClr val="bg1">
                        <a:lumMod val="50000"/>
                      </a:schemeClr>
                    </a:solidFill>
                  </a:endParaRPr>
                </a:p>
              </p:txBody>
            </p:sp>
            <p:sp>
              <p:nvSpPr>
                <p:cNvPr id="88" name="TextBox 87"/>
                <p:cNvSpPr txBox="1"/>
                <p:nvPr/>
              </p:nvSpPr>
              <p:spPr>
                <a:xfrm rot="16200000">
                  <a:off x="5713259"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Q09</a:t>
                  </a:r>
                  <a:endParaRPr lang="en-US" sz="1000" dirty="0">
                    <a:solidFill>
                      <a:schemeClr val="bg1">
                        <a:lumMod val="50000"/>
                      </a:schemeClr>
                    </a:solidFill>
                  </a:endParaRPr>
                </a:p>
              </p:txBody>
            </p:sp>
            <p:sp>
              <p:nvSpPr>
                <p:cNvPr id="89" name="TextBox 88"/>
                <p:cNvSpPr txBox="1"/>
                <p:nvPr/>
              </p:nvSpPr>
              <p:spPr>
                <a:xfrm rot="16200000">
                  <a:off x="5900289"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3Q09</a:t>
                  </a:r>
                  <a:endParaRPr lang="en-US" sz="1000" dirty="0">
                    <a:solidFill>
                      <a:schemeClr val="bg1">
                        <a:lumMod val="50000"/>
                      </a:schemeClr>
                    </a:solidFill>
                  </a:endParaRPr>
                </a:p>
              </p:txBody>
            </p:sp>
            <p:sp>
              <p:nvSpPr>
                <p:cNvPr id="90" name="TextBox 89"/>
                <p:cNvSpPr txBox="1"/>
                <p:nvPr/>
              </p:nvSpPr>
              <p:spPr>
                <a:xfrm rot="16200000">
                  <a:off x="6102212"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Q09</a:t>
                  </a:r>
                  <a:endParaRPr lang="en-US" sz="1000" dirty="0">
                    <a:solidFill>
                      <a:schemeClr val="bg1">
                        <a:lumMod val="50000"/>
                      </a:schemeClr>
                    </a:solidFill>
                  </a:endParaRPr>
                </a:p>
              </p:txBody>
            </p:sp>
            <p:sp>
              <p:nvSpPr>
                <p:cNvPr id="92" name="TextBox 91"/>
                <p:cNvSpPr txBox="1"/>
                <p:nvPr/>
              </p:nvSpPr>
              <p:spPr>
                <a:xfrm rot="16200000">
                  <a:off x="6279135"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1Q10</a:t>
                  </a:r>
                  <a:endParaRPr lang="en-US" sz="1000" dirty="0">
                    <a:solidFill>
                      <a:schemeClr val="bg1">
                        <a:lumMod val="50000"/>
                      </a:schemeClr>
                    </a:solidFill>
                  </a:endParaRPr>
                </a:p>
              </p:txBody>
            </p:sp>
            <p:sp>
              <p:nvSpPr>
                <p:cNvPr id="93" name="TextBox 92"/>
                <p:cNvSpPr txBox="1"/>
                <p:nvPr/>
              </p:nvSpPr>
              <p:spPr>
                <a:xfrm rot="16200000">
                  <a:off x="6468560"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Q10</a:t>
                  </a:r>
                  <a:endParaRPr lang="en-US" sz="1000" dirty="0">
                    <a:solidFill>
                      <a:schemeClr val="bg1">
                        <a:lumMod val="50000"/>
                      </a:schemeClr>
                    </a:solidFill>
                  </a:endParaRPr>
                </a:p>
              </p:txBody>
            </p:sp>
            <p:sp>
              <p:nvSpPr>
                <p:cNvPr id="94" name="TextBox 93"/>
                <p:cNvSpPr txBox="1"/>
                <p:nvPr/>
              </p:nvSpPr>
              <p:spPr>
                <a:xfrm rot="16200000">
                  <a:off x="6670899"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3Q10</a:t>
                  </a:r>
                  <a:endParaRPr lang="en-US" sz="1000" dirty="0">
                    <a:solidFill>
                      <a:schemeClr val="bg1">
                        <a:lumMod val="50000"/>
                      </a:schemeClr>
                    </a:solidFill>
                  </a:endParaRPr>
                </a:p>
              </p:txBody>
            </p:sp>
            <p:sp>
              <p:nvSpPr>
                <p:cNvPr id="95" name="TextBox 94"/>
                <p:cNvSpPr txBox="1"/>
                <p:nvPr/>
              </p:nvSpPr>
              <p:spPr>
                <a:xfrm rot="16200000">
                  <a:off x="6856017"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Q10</a:t>
                  </a:r>
                  <a:endParaRPr lang="en-US" sz="1000" dirty="0">
                    <a:solidFill>
                      <a:schemeClr val="bg1">
                        <a:lumMod val="50000"/>
                      </a:schemeClr>
                    </a:solidFill>
                  </a:endParaRPr>
                </a:p>
              </p:txBody>
            </p:sp>
            <p:sp>
              <p:nvSpPr>
                <p:cNvPr id="96" name="TextBox 95"/>
                <p:cNvSpPr txBox="1"/>
                <p:nvPr/>
              </p:nvSpPr>
              <p:spPr>
                <a:xfrm rot="16200000">
                  <a:off x="7041135"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1Q11</a:t>
                  </a:r>
                  <a:endParaRPr lang="en-US" sz="1000" dirty="0">
                    <a:solidFill>
                      <a:schemeClr val="bg1">
                        <a:lumMod val="50000"/>
                      </a:schemeClr>
                    </a:solidFill>
                  </a:endParaRPr>
                </a:p>
              </p:txBody>
            </p:sp>
            <p:sp>
              <p:nvSpPr>
                <p:cNvPr id="97" name="TextBox 96"/>
                <p:cNvSpPr txBox="1"/>
                <p:nvPr/>
              </p:nvSpPr>
              <p:spPr>
                <a:xfrm rot="16200000">
                  <a:off x="7236061" y="5791005"/>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2</a:t>
                  </a:r>
                  <a:r>
                    <a:rPr lang="en-US" sz="1000" dirty="0" smtClean="0">
                      <a:solidFill>
                        <a:schemeClr val="bg1">
                          <a:lumMod val="50000"/>
                        </a:schemeClr>
                      </a:solidFill>
                    </a:rPr>
                    <a:t>Q11</a:t>
                  </a:r>
                  <a:endParaRPr lang="en-US" sz="1000" dirty="0">
                    <a:solidFill>
                      <a:schemeClr val="bg1">
                        <a:lumMod val="50000"/>
                      </a:schemeClr>
                    </a:solidFill>
                  </a:endParaRPr>
                </a:p>
              </p:txBody>
            </p:sp>
            <p:sp>
              <p:nvSpPr>
                <p:cNvPr id="98" name="TextBox 97"/>
                <p:cNvSpPr txBox="1"/>
                <p:nvPr/>
              </p:nvSpPr>
              <p:spPr>
                <a:xfrm rot="16200000">
                  <a:off x="7432898" y="5791005"/>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3Q11</a:t>
                  </a:r>
                  <a:endParaRPr lang="en-US" sz="1000" dirty="0">
                    <a:solidFill>
                      <a:schemeClr val="bg1">
                        <a:lumMod val="50000"/>
                      </a:schemeClr>
                    </a:solidFill>
                  </a:endParaRPr>
                </a:p>
              </p:txBody>
            </p:sp>
            <p:sp>
              <p:nvSpPr>
                <p:cNvPr id="99" name="TextBox 98"/>
                <p:cNvSpPr txBox="1"/>
                <p:nvPr/>
              </p:nvSpPr>
              <p:spPr>
                <a:xfrm rot="16200000">
                  <a:off x="7627824" y="5791006"/>
                  <a:ext cx="488046" cy="194925"/>
                </a:xfrm>
                <a:prstGeom prst="rect">
                  <a:avLst/>
                </a:prstGeom>
                <a:noFill/>
              </p:spPr>
              <p:txBody>
                <a:bodyPr wrap="square" rtlCol="0">
                  <a:spAutoFit/>
                </a:bodyPr>
                <a:lstStyle/>
                <a:p>
                  <a:pPr algn="r">
                    <a:lnSpc>
                      <a:spcPct val="60000"/>
                    </a:lnSpc>
                  </a:pPr>
                  <a:r>
                    <a:rPr lang="en-US" sz="1000" dirty="0">
                      <a:solidFill>
                        <a:schemeClr val="bg1">
                          <a:lumMod val="50000"/>
                        </a:schemeClr>
                      </a:solidFill>
                    </a:rPr>
                    <a:t>4</a:t>
                  </a:r>
                  <a:r>
                    <a:rPr lang="en-US" sz="1000" dirty="0" smtClean="0">
                      <a:solidFill>
                        <a:schemeClr val="bg1">
                          <a:lumMod val="50000"/>
                        </a:schemeClr>
                      </a:solidFill>
                    </a:rPr>
                    <a:t>Q11</a:t>
                  </a:r>
                  <a:endParaRPr lang="en-US" sz="1000" dirty="0">
                    <a:solidFill>
                      <a:schemeClr val="bg1">
                        <a:lumMod val="50000"/>
                      </a:schemeClr>
                    </a:solidFill>
                  </a:endParaRPr>
                </a:p>
              </p:txBody>
            </p:sp>
            <p:sp>
              <p:nvSpPr>
                <p:cNvPr id="100" name="TextBox 99"/>
                <p:cNvSpPr txBox="1"/>
                <p:nvPr/>
              </p:nvSpPr>
              <p:spPr>
                <a:xfrm rot="16200000">
                  <a:off x="7803135" y="5791006"/>
                  <a:ext cx="488046"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1Q12</a:t>
                  </a:r>
                  <a:endParaRPr lang="en-US" sz="1000" dirty="0">
                    <a:solidFill>
                      <a:schemeClr val="bg1">
                        <a:lumMod val="50000"/>
                      </a:schemeClr>
                    </a:solidFill>
                  </a:endParaRPr>
                </a:p>
              </p:txBody>
            </p:sp>
          </p:grpSp>
          <p:grpSp>
            <p:nvGrpSpPr>
              <p:cNvPr id="109" name="Group 108"/>
              <p:cNvGrpSpPr/>
              <p:nvPr/>
            </p:nvGrpSpPr>
            <p:grpSpPr>
              <a:xfrm>
                <a:off x="795020" y="989093"/>
                <a:ext cx="332093" cy="4683891"/>
                <a:chOff x="795020" y="989093"/>
                <a:chExt cx="332093" cy="4683891"/>
              </a:xfrm>
            </p:grpSpPr>
            <p:sp>
              <p:nvSpPr>
                <p:cNvPr id="101" name="TextBox 100"/>
                <p:cNvSpPr txBox="1"/>
                <p:nvPr/>
              </p:nvSpPr>
              <p:spPr>
                <a:xfrm>
                  <a:off x="795020" y="5478059"/>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25</a:t>
                  </a:r>
                  <a:endParaRPr lang="en-US" sz="1000" dirty="0">
                    <a:solidFill>
                      <a:schemeClr val="bg1">
                        <a:lumMod val="50000"/>
                      </a:schemeClr>
                    </a:solidFill>
                  </a:endParaRPr>
                </a:p>
              </p:txBody>
            </p:sp>
            <p:sp>
              <p:nvSpPr>
                <p:cNvPr id="102" name="TextBox 101"/>
                <p:cNvSpPr txBox="1"/>
                <p:nvPr/>
              </p:nvSpPr>
              <p:spPr>
                <a:xfrm>
                  <a:off x="795020" y="4813204"/>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30</a:t>
                  </a:r>
                  <a:endParaRPr lang="en-US" sz="1000" dirty="0">
                    <a:solidFill>
                      <a:schemeClr val="bg1">
                        <a:lumMod val="50000"/>
                      </a:schemeClr>
                    </a:solidFill>
                  </a:endParaRPr>
                </a:p>
              </p:txBody>
            </p:sp>
            <p:sp>
              <p:nvSpPr>
                <p:cNvPr id="103" name="TextBox 102"/>
                <p:cNvSpPr txBox="1"/>
                <p:nvPr/>
              </p:nvSpPr>
              <p:spPr>
                <a:xfrm>
                  <a:off x="795020" y="4171149"/>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35</a:t>
                  </a:r>
                  <a:endParaRPr lang="en-US" sz="1000" dirty="0">
                    <a:solidFill>
                      <a:schemeClr val="bg1">
                        <a:lumMod val="50000"/>
                      </a:schemeClr>
                    </a:solidFill>
                  </a:endParaRPr>
                </a:p>
              </p:txBody>
            </p:sp>
            <p:sp>
              <p:nvSpPr>
                <p:cNvPr id="104" name="TextBox 103"/>
                <p:cNvSpPr txBox="1"/>
                <p:nvPr/>
              </p:nvSpPr>
              <p:spPr>
                <a:xfrm>
                  <a:off x="795020" y="3536149"/>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40</a:t>
                  </a:r>
                  <a:endParaRPr lang="en-US" sz="1000" dirty="0">
                    <a:solidFill>
                      <a:schemeClr val="bg1">
                        <a:lumMod val="50000"/>
                      </a:schemeClr>
                    </a:solidFill>
                  </a:endParaRPr>
                </a:p>
              </p:txBody>
            </p:sp>
            <p:sp>
              <p:nvSpPr>
                <p:cNvPr id="105" name="TextBox 104"/>
                <p:cNvSpPr txBox="1"/>
                <p:nvPr/>
              </p:nvSpPr>
              <p:spPr>
                <a:xfrm>
                  <a:off x="795020" y="2901148"/>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45</a:t>
                  </a:r>
                  <a:endParaRPr lang="en-US" sz="1000" dirty="0">
                    <a:solidFill>
                      <a:schemeClr val="bg1">
                        <a:lumMod val="50000"/>
                      </a:schemeClr>
                    </a:solidFill>
                  </a:endParaRPr>
                </a:p>
              </p:txBody>
            </p:sp>
            <p:sp>
              <p:nvSpPr>
                <p:cNvPr id="106" name="TextBox 105"/>
                <p:cNvSpPr txBox="1"/>
                <p:nvPr/>
              </p:nvSpPr>
              <p:spPr>
                <a:xfrm>
                  <a:off x="795020" y="2259093"/>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50</a:t>
                  </a:r>
                  <a:endParaRPr lang="en-US" sz="1000" dirty="0">
                    <a:solidFill>
                      <a:schemeClr val="bg1">
                        <a:lumMod val="50000"/>
                      </a:schemeClr>
                    </a:solidFill>
                  </a:endParaRPr>
                </a:p>
              </p:txBody>
            </p:sp>
            <p:sp>
              <p:nvSpPr>
                <p:cNvPr id="107" name="TextBox 106"/>
                <p:cNvSpPr txBox="1"/>
                <p:nvPr/>
              </p:nvSpPr>
              <p:spPr>
                <a:xfrm>
                  <a:off x="795020" y="1624093"/>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55</a:t>
                  </a:r>
                  <a:endParaRPr lang="en-US" sz="1000" dirty="0">
                    <a:solidFill>
                      <a:schemeClr val="bg1">
                        <a:lumMod val="50000"/>
                      </a:schemeClr>
                    </a:solidFill>
                  </a:endParaRPr>
                </a:p>
              </p:txBody>
            </p:sp>
            <p:sp>
              <p:nvSpPr>
                <p:cNvPr id="108" name="TextBox 107"/>
                <p:cNvSpPr txBox="1"/>
                <p:nvPr/>
              </p:nvSpPr>
              <p:spPr>
                <a:xfrm>
                  <a:off x="795020" y="989093"/>
                  <a:ext cx="332093" cy="194925"/>
                </a:xfrm>
                <a:prstGeom prst="rect">
                  <a:avLst/>
                </a:prstGeom>
                <a:noFill/>
              </p:spPr>
              <p:txBody>
                <a:bodyPr wrap="square" rtlCol="0">
                  <a:spAutoFit/>
                </a:bodyPr>
                <a:lstStyle/>
                <a:p>
                  <a:pPr algn="r">
                    <a:lnSpc>
                      <a:spcPct val="60000"/>
                    </a:lnSpc>
                  </a:pPr>
                  <a:r>
                    <a:rPr lang="en-US" sz="1000" dirty="0" smtClean="0">
                      <a:solidFill>
                        <a:schemeClr val="bg1">
                          <a:lumMod val="50000"/>
                        </a:schemeClr>
                      </a:solidFill>
                    </a:rPr>
                    <a:t>60</a:t>
                  </a:r>
                  <a:endParaRPr lang="en-US" sz="1000" dirty="0">
                    <a:solidFill>
                      <a:schemeClr val="bg1">
                        <a:lumMod val="50000"/>
                      </a:schemeClr>
                    </a:solidFill>
                  </a:endParaRPr>
                </a:p>
              </p:txBody>
            </p:sp>
          </p:grpSp>
        </p:grpSp>
        <p:sp>
          <p:nvSpPr>
            <p:cNvPr id="138" name="TextBox 137"/>
            <p:cNvSpPr txBox="1"/>
            <p:nvPr/>
          </p:nvSpPr>
          <p:spPr>
            <a:xfrm rot="16200000">
              <a:off x="-1371573" y="3130405"/>
              <a:ext cx="4382918" cy="197561"/>
            </a:xfrm>
            <a:prstGeom prst="rect">
              <a:avLst/>
            </a:prstGeom>
            <a:noFill/>
          </p:spPr>
          <p:txBody>
            <a:bodyPr wrap="square" rtlCol="0">
              <a:spAutoFit/>
            </a:bodyPr>
            <a:lstStyle/>
            <a:p>
              <a:pPr algn="ctr">
                <a:lnSpc>
                  <a:spcPct val="60000"/>
                </a:lnSpc>
              </a:pPr>
              <a:r>
                <a:rPr lang="en-US" sz="1000" dirty="0" smtClean="0">
                  <a:solidFill>
                    <a:schemeClr val="bg1">
                      <a:lumMod val="50000"/>
                    </a:schemeClr>
                  </a:solidFill>
                </a:rPr>
                <a:t>HTDI Utilization Rate per 1,000 Members</a:t>
              </a:r>
              <a:endParaRPr lang="en-US" sz="1000" dirty="0">
                <a:solidFill>
                  <a:schemeClr val="bg1">
                    <a:lumMod val="50000"/>
                  </a:schemeClr>
                </a:solidFill>
              </a:endParaRPr>
            </a:p>
          </p:txBody>
        </p:sp>
      </p:grpSp>
      <p:grpSp>
        <p:nvGrpSpPr>
          <p:cNvPr id="157" name="Group 156"/>
          <p:cNvGrpSpPr/>
          <p:nvPr/>
        </p:nvGrpSpPr>
        <p:grpSpPr>
          <a:xfrm>
            <a:off x="6142827" y="4380460"/>
            <a:ext cx="2026846" cy="938719"/>
            <a:chOff x="5968202" y="4414650"/>
            <a:chExt cx="2026846" cy="938719"/>
          </a:xfrm>
        </p:grpSpPr>
        <p:sp>
          <p:nvSpPr>
            <p:cNvPr id="142" name="TextBox 141"/>
            <p:cNvSpPr txBox="1"/>
            <p:nvPr/>
          </p:nvSpPr>
          <p:spPr>
            <a:xfrm>
              <a:off x="5968202" y="4414650"/>
              <a:ext cx="1850354" cy="938719"/>
            </a:xfrm>
            <a:prstGeom prst="rect">
              <a:avLst/>
            </a:prstGeom>
            <a:noFill/>
          </p:spPr>
          <p:txBody>
            <a:bodyPr wrap="square" rtlCol="0">
              <a:spAutoFit/>
            </a:bodyPr>
            <a:lstStyle/>
            <a:p>
              <a:pPr algn="r">
                <a:spcAft>
                  <a:spcPts val="600"/>
                </a:spcAft>
              </a:pPr>
              <a:r>
                <a:rPr lang="en-US" sz="900" b="1" dirty="0" smtClean="0">
                  <a:solidFill>
                    <a:schemeClr val="bg1">
                      <a:lumMod val="50000"/>
                    </a:schemeClr>
                  </a:solidFill>
                </a:rPr>
                <a:t>ACTUAL UTILIZATION</a:t>
              </a:r>
            </a:p>
            <a:p>
              <a:pPr algn="r">
                <a:spcAft>
                  <a:spcPts val="600"/>
                </a:spcAft>
              </a:pPr>
              <a:r>
                <a:rPr lang="en-US" sz="900" b="1" dirty="0" smtClean="0">
                  <a:solidFill>
                    <a:schemeClr val="bg1">
                      <a:lumMod val="50000"/>
                    </a:schemeClr>
                  </a:solidFill>
                </a:rPr>
                <a:t>PROJECTED UTILIZATION WITH AN UNMANAGED POPULATION</a:t>
              </a:r>
            </a:p>
            <a:p>
              <a:pPr algn="r">
                <a:spcAft>
                  <a:spcPts val="600"/>
                </a:spcAft>
              </a:pPr>
              <a:r>
                <a:rPr lang="en-US" sz="900" b="1" dirty="0" smtClean="0">
                  <a:solidFill>
                    <a:schemeClr val="bg1">
                      <a:lumMod val="50000"/>
                    </a:schemeClr>
                  </a:solidFill>
                </a:rPr>
                <a:t>PROJECTED UTILIZATION WITH DECISION SUPPORT</a:t>
              </a:r>
              <a:endParaRPr lang="en-US" sz="900" dirty="0">
                <a:solidFill>
                  <a:schemeClr val="bg1">
                    <a:lumMod val="50000"/>
                  </a:schemeClr>
                </a:solidFill>
              </a:endParaRPr>
            </a:p>
          </p:txBody>
        </p:sp>
        <p:sp>
          <p:nvSpPr>
            <p:cNvPr id="143" name="Oval 142"/>
            <p:cNvSpPr/>
            <p:nvPr/>
          </p:nvSpPr>
          <p:spPr>
            <a:xfrm>
              <a:off x="7820478" y="4449090"/>
              <a:ext cx="174570" cy="17457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5" name="Oval 144"/>
            <p:cNvSpPr/>
            <p:nvPr/>
          </p:nvSpPr>
          <p:spPr>
            <a:xfrm>
              <a:off x="7820478" y="4762410"/>
              <a:ext cx="174570" cy="17457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146" name="Oval 145"/>
            <p:cNvSpPr/>
            <p:nvPr/>
          </p:nvSpPr>
          <p:spPr>
            <a:xfrm>
              <a:off x="7820478" y="5075729"/>
              <a:ext cx="174570" cy="17457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sp>
        <p:nvSpPr>
          <p:cNvPr id="164" name="Left Brace 163"/>
          <p:cNvSpPr/>
          <p:nvPr/>
        </p:nvSpPr>
        <p:spPr>
          <a:xfrm rot="5400000">
            <a:off x="5997932" y="-1214869"/>
            <a:ext cx="429450" cy="4907342"/>
          </a:xfrm>
          <a:prstGeom prst="leftBrace">
            <a:avLst>
              <a:gd name="adj1" fmla="val 52845"/>
              <a:gd name="adj2" fmla="val 93187"/>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5" name="Rectangle 164"/>
          <p:cNvSpPr/>
          <p:nvPr/>
        </p:nvSpPr>
        <p:spPr>
          <a:xfrm>
            <a:off x="3913210" y="473785"/>
            <a:ext cx="4264714" cy="584775"/>
          </a:xfrm>
          <a:prstGeom prst="rect">
            <a:avLst/>
          </a:prstGeom>
        </p:spPr>
        <p:txBody>
          <a:bodyPr wrap="square">
            <a:spAutoFit/>
          </a:bodyPr>
          <a:lstStyle/>
          <a:p>
            <a:r>
              <a:rPr lang="en-US" sz="3200" dirty="0" smtClean="0">
                <a:solidFill>
                  <a:schemeClr val="bg1">
                    <a:lumMod val="50000"/>
                  </a:schemeClr>
                </a:solidFill>
              </a:rPr>
              <a:t>$200,000,000 in Savings</a:t>
            </a:r>
          </a:p>
        </p:txBody>
      </p:sp>
    </p:spTree>
    <p:extLst>
      <p:ext uri="{BB962C8B-B14F-4D97-AF65-F5344CB8AC3E}">
        <p14:creationId xmlns:p14="http://schemas.microsoft.com/office/powerpoint/2010/main" val="23935418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wipe(left)">
                                      <p:cBhvr>
                                        <p:cTn id="11" dur="1000"/>
                                        <p:tgtEl>
                                          <p:spTgt spid="113"/>
                                        </p:tgtEl>
                                      </p:cBhvr>
                                    </p:animEffect>
                                  </p:childTnLst>
                                </p:cTn>
                              </p:par>
                            </p:childTnLst>
                          </p:cTn>
                        </p:par>
                        <p:par>
                          <p:cTn id="12" fill="hold">
                            <p:stCondLst>
                              <p:cond delay="1500"/>
                            </p:stCondLst>
                            <p:childTnLst>
                              <p:par>
                                <p:cTn id="13" presetID="1" presetClass="entr" presetSubtype="0"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wipe(left)">
                                      <p:cBhvr>
                                        <p:cTn id="18" dur="1000"/>
                                        <p:tgtEl>
                                          <p:spTgt spid="116"/>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fade">
                                      <p:cBhvr>
                                        <p:cTn id="22" dur="500"/>
                                        <p:tgtEl>
                                          <p:spTgt spid="157"/>
                                        </p:tgtEl>
                                      </p:cBhvr>
                                    </p:animEffect>
                                  </p:childTnLst>
                                </p:cTn>
                              </p:par>
                            </p:childTnLst>
                          </p:cTn>
                        </p:par>
                        <p:par>
                          <p:cTn id="23" fill="hold">
                            <p:stCondLst>
                              <p:cond delay="3000"/>
                            </p:stCondLst>
                            <p:childTnLst>
                              <p:par>
                                <p:cTn id="24" presetID="47" presetClass="entr" presetSubtype="0" fill="hold" grpId="0" nodeType="afterEffect">
                                  <p:stCondLst>
                                    <p:cond delay="0"/>
                                  </p:stCondLst>
                                  <p:childTnLst>
                                    <p:set>
                                      <p:cBhvr>
                                        <p:cTn id="25" dur="1" fill="hold">
                                          <p:stCondLst>
                                            <p:cond delay="0"/>
                                          </p:stCondLst>
                                        </p:cTn>
                                        <p:tgtEl>
                                          <p:spTgt spid="164"/>
                                        </p:tgtEl>
                                        <p:attrNameLst>
                                          <p:attrName>style.visibility</p:attrName>
                                        </p:attrNameLst>
                                      </p:cBhvr>
                                      <p:to>
                                        <p:strVal val="visible"/>
                                      </p:to>
                                    </p:set>
                                    <p:animEffect transition="in" filter="fade">
                                      <p:cBhvr>
                                        <p:cTn id="26" dur="500"/>
                                        <p:tgtEl>
                                          <p:spTgt spid="164"/>
                                        </p:tgtEl>
                                      </p:cBhvr>
                                    </p:animEffect>
                                    <p:anim calcmode="lin" valueType="num">
                                      <p:cBhvr>
                                        <p:cTn id="27" dur="500" fill="hold"/>
                                        <p:tgtEl>
                                          <p:spTgt spid="164"/>
                                        </p:tgtEl>
                                        <p:attrNameLst>
                                          <p:attrName>ppt_x</p:attrName>
                                        </p:attrNameLst>
                                      </p:cBhvr>
                                      <p:tavLst>
                                        <p:tav tm="0">
                                          <p:val>
                                            <p:strVal val="#ppt_x"/>
                                          </p:val>
                                        </p:tav>
                                        <p:tav tm="100000">
                                          <p:val>
                                            <p:strVal val="#ppt_x"/>
                                          </p:val>
                                        </p:tav>
                                      </p:tavLst>
                                    </p:anim>
                                    <p:anim calcmode="lin" valueType="num">
                                      <p:cBhvr>
                                        <p:cTn id="28" dur="500" fill="hold"/>
                                        <p:tgtEl>
                                          <p:spTgt spid="16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2" presetClass="entr" presetSubtype="4" fill="hold" grpId="0" nodeType="afterEffect">
                                  <p:stCondLst>
                                    <p:cond delay="0"/>
                                  </p:stCondLst>
                                  <p:childTnLst>
                                    <p:set>
                                      <p:cBhvr>
                                        <p:cTn id="31" dur="1" fill="hold">
                                          <p:stCondLst>
                                            <p:cond delay="0"/>
                                          </p:stCondLst>
                                        </p:cTn>
                                        <p:tgtEl>
                                          <p:spTgt spid="165"/>
                                        </p:tgtEl>
                                        <p:attrNameLst>
                                          <p:attrName>style.visibility</p:attrName>
                                        </p:attrNameLst>
                                      </p:cBhvr>
                                      <p:to>
                                        <p:strVal val="visible"/>
                                      </p:to>
                                    </p:set>
                                    <p:anim calcmode="lin" valueType="num">
                                      <p:cBhvr additive="base">
                                        <p:cTn id="32" dur="500" fill="hold"/>
                                        <p:tgtEl>
                                          <p:spTgt spid="165"/>
                                        </p:tgtEl>
                                        <p:attrNameLst>
                                          <p:attrName>ppt_x</p:attrName>
                                        </p:attrNameLst>
                                      </p:cBhvr>
                                      <p:tavLst>
                                        <p:tav tm="0">
                                          <p:val>
                                            <p:strVal val="#ppt_x"/>
                                          </p:val>
                                        </p:tav>
                                        <p:tav tm="100000">
                                          <p:val>
                                            <p:strVal val="#ppt_x"/>
                                          </p:val>
                                        </p:tav>
                                      </p:tavLst>
                                    </p:anim>
                                    <p:anim calcmode="lin" valueType="num">
                                      <p:cBhvr additive="base">
                                        <p:cTn id="33"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64" grpId="0" animBg="1"/>
      <p:bldP spid="16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Delivery Lifecycle: </a:t>
            </a:r>
            <a:r>
              <a:rPr lang="en-US" dirty="0" smtClean="0"/>
              <a:t>Scheduling</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49</a:t>
            </a:fld>
            <a:endParaRPr lang="en-US" dirty="0"/>
          </a:p>
        </p:txBody>
      </p:sp>
      <p:grpSp>
        <p:nvGrpSpPr>
          <p:cNvPr id="12" name="Group 11"/>
          <p:cNvGrpSpPr/>
          <p:nvPr/>
        </p:nvGrpSpPr>
        <p:grpSpPr>
          <a:xfrm>
            <a:off x="670189" y="829733"/>
            <a:ext cx="7803622" cy="5583381"/>
            <a:chOff x="670189" y="829733"/>
            <a:chExt cx="7803622" cy="5583381"/>
          </a:xfrm>
        </p:grpSpPr>
        <p:pic>
          <p:nvPicPr>
            <p:cNvPr id="7" name="Picture 6" descr="imac27-quad-xlarge.jpg"/>
            <p:cNvPicPr>
              <a:picLocks noChangeAspect="1"/>
            </p:cNvPicPr>
            <p:nvPr/>
          </p:nvPicPr>
          <p:blipFill rotWithShape="1">
            <a:blip r:embed="rId3">
              <a:extLst>
                <a:ext uri="{28A0092B-C50C-407E-A947-70E740481C1C}">
                  <a14:useLocalDpi xmlns:a14="http://schemas.microsoft.com/office/drawing/2010/main" val="0"/>
                </a:ext>
              </a:extLst>
            </a:blip>
            <a:srcRect b="11728"/>
            <a:stretch/>
          </p:blipFill>
          <p:spPr>
            <a:xfrm>
              <a:off x="670189" y="829733"/>
              <a:ext cx="7803622" cy="5583381"/>
            </a:xfrm>
            <a:prstGeom prst="rect">
              <a:avLst/>
            </a:prstGeom>
          </p:spPr>
        </p:pic>
        <p:sp>
          <p:nvSpPr>
            <p:cNvPr id="10" name="Rectangle 9"/>
            <p:cNvSpPr/>
            <p:nvPr/>
          </p:nvSpPr>
          <p:spPr>
            <a:xfrm>
              <a:off x="993420" y="1128889"/>
              <a:ext cx="7162802" cy="406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4" name="Content Placeholder 3"/>
            <p:cNvPicPr>
              <a:picLocks noChangeAspect="1"/>
            </p:cNvPicPr>
            <p:nvPr/>
          </p:nvPicPr>
          <p:blipFill rotWithShape="1">
            <a:blip r:embed="rId4" cstate="email">
              <a:extLst>
                <a:ext uri="{28A0092B-C50C-407E-A947-70E740481C1C}">
                  <a14:useLocalDpi xmlns:a14="http://schemas.microsoft.com/office/drawing/2010/main" val="0"/>
                </a:ext>
              </a:extLst>
            </a:blip>
            <a:srcRect l="20586" t="3203" r="18985" b="34512"/>
            <a:stretch/>
          </p:blipFill>
          <p:spPr>
            <a:xfrm>
              <a:off x="1007532" y="1128889"/>
              <a:ext cx="3653883" cy="4064000"/>
            </a:xfrm>
            <a:prstGeom prst="rect">
              <a:avLst/>
            </a:prstGeom>
            <a:ln>
              <a:noFill/>
            </a:ln>
            <a:effectLst/>
          </p:spPr>
        </p:pic>
        <p:pic>
          <p:nvPicPr>
            <p:cNvPr id="11" name="Picture 2"/>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575" t="1031" r="28868"/>
            <a:stretch/>
          </p:blipFill>
          <p:spPr bwMode="auto">
            <a:xfrm>
              <a:off x="4689637" y="1128889"/>
              <a:ext cx="3466585" cy="4063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69612528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05974" y="1403683"/>
            <a:ext cx="7132052" cy="4179606"/>
          </a:xfrm>
          <a:prstGeom prst="rect">
            <a:avLst/>
          </a:prstGeom>
          <a:noFill/>
        </p:spPr>
        <p:txBody>
          <a:bodyPr wrap="square" rtlCol="0">
            <a:spAutoFit/>
          </a:bodyPr>
          <a:lstStyle/>
          <a:p>
            <a:pPr>
              <a:lnSpc>
                <a:spcPct val="110000"/>
              </a:lnSpc>
              <a:spcAft>
                <a:spcPts val="1200"/>
              </a:spcAft>
            </a:pPr>
            <a:r>
              <a:rPr lang="en-US" sz="1400" dirty="0" smtClean="0">
                <a:solidFill>
                  <a:schemeClr val="tx1"/>
                </a:solidFill>
              </a:rPr>
              <a:t>When giving this presentation, you should expect to receive varying degrees of skepticism from some people in the audience.  You </a:t>
            </a:r>
            <a:r>
              <a:rPr lang="en-US" sz="1400" dirty="0"/>
              <a:t>may also find </a:t>
            </a:r>
            <a:r>
              <a:rPr lang="en-US" sz="1400" dirty="0" smtClean="0">
                <a:solidFill>
                  <a:schemeClr val="tx1"/>
                </a:solidFill>
              </a:rPr>
              <a:t>that some audience members are passionate about this subject and share that passion in both constructive and unconstructive ways.</a:t>
            </a:r>
            <a:br>
              <a:rPr lang="en-US" sz="1400" dirty="0" smtClean="0">
                <a:solidFill>
                  <a:schemeClr val="tx1"/>
                </a:solidFill>
              </a:rPr>
            </a:br>
            <a:endParaRPr lang="en-US" sz="1400" dirty="0" smtClean="0">
              <a:solidFill>
                <a:srgbClr val="7F7F7F"/>
              </a:solidFill>
            </a:endParaRPr>
          </a:p>
          <a:p>
            <a:pPr>
              <a:lnSpc>
                <a:spcPct val="110000"/>
              </a:lnSpc>
              <a:spcAft>
                <a:spcPts val="1200"/>
              </a:spcAft>
            </a:pPr>
            <a:r>
              <a:rPr lang="en-US" sz="1400" dirty="0" smtClean="0">
                <a:solidFill>
                  <a:srgbClr val="7F7F7F"/>
                </a:solidFill>
              </a:rPr>
              <a:t>We recommend taking the following approach with this presentation:</a:t>
            </a:r>
            <a:endParaRPr lang="en-US" sz="1200" dirty="0" smtClean="0"/>
          </a:p>
          <a:p>
            <a:pPr marL="401638" indent="-228600">
              <a:lnSpc>
                <a:spcPct val="110000"/>
              </a:lnSpc>
              <a:spcAft>
                <a:spcPts val="1200"/>
              </a:spcAft>
              <a:buFont typeface="Arial"/>
              <a:buChar char="•"/>
            </a:pPr>
            <a:r>
              <a:rPr lang="en-US" sz="1400" dirty="0" smtClean="0">
                <a:solidFill>
                  <a:schemeClr val="tx1"/>
                </a:solidFill>
              </a:rPr>
              <a:t>Be enthusiastic and passionate about Imaging 3.0</a:t>
            </a:r>
          </a:p>
          <a:p>
            <a:pPr marL="401638" indent="-228600">
              <a:lnSpc>
                <a:spcPct val="110000"/>
              </a:lnSpc>
              <a:spcAft>
                <a:spcPts val="1200"/>
              </a:spcAft>
              <a:buFont typeface="Arial"/>
              <a:buChar char="•"/>
            </a:pPr>
            <a:r>
              <a:rPr lang="en-US" sz="1400" dirty="0" smtClean="0">
                <a:solidFill>
                  <a:schemeClr val="tx1"/>
                </a:solidFill>
              </a:rPr>
              <a:t>Connect with your audience and earn credibility by being candid.  Share your perceptions of the past shortcomings of radiologists or the healthcare system that we helped create.  Similarly, acknowledge that we will face major challenges with implementing Imaging 3.0.</a:t>
            </a:r>
          </a:p>
          <a:p>
            <a:pPr marL="401638" indent="-228600">
              <a:lnSpc>
                <a:spcPct val="110000"/>
              </a:lnSpc>
              <a:spcAft>
                <a:spcPts val="1200"/>
              </a:spcAft>
              <a:buFont typeface="Arial"/>
              <a:buChar char="•"/>
            </a:pPr>
            <a:r>
              <a:rPr lang="en-US" sz="1400" dirty="0" smtClean="0">
                <a:solidFill>
                  <a:schemeClr val="tx1"/>
                </a:solidFill>
              </a:rPr>
              <a:t>If you find that any audience members are very vocal about their “beefs” with radiologists or Imaging 3.0, you can acknowledge the point they are making, state your perspective on the topic and then move on.</a:t>
            </a:r>
          </a:p>
          <a:p>
            <a:pPr marL="401638" indent="-228600">
              <a:lnSpc>
                <a:spcPct val="110000"/>
              </a:lnSpc>
              <a:spcAft>
                <a:spcPts val="1200"/>
              </a:spcAft>
              <a:buFont typeface="Arial"/>
              <a:buChar char="•"/>
            </a:pPr>
            <a:r>
              <a:rPr lang="en-US" sz="1400" dirty="0" smtClean="0">
                <a:solidFill>
                  <a:schemeClr val="tx1"/>
                </a:solidFill>
              </a:rPr>
              <a:t>You might also want to have someone with credibility in the audience be on standby to help move on from a dialogue that is “stuck” and is no longer productive.</a:t>
            </a:r>
          </a:p>
        </p:txBody>
      </p:sp>
      <p:sp>
        <p:nvSpPr>
          <p:cNvPr id="2" name="Title 1"/>
          <p:cNvSpPr>
            <a:spLocks noGrp="1"/>
          </p:cNvSpPr>
          <p:nvPr>
            <p:ph type="title"/>
          </p:nvPr>
        </p:nvSpPr>
        <p:spPr/>
        <p:txBody>
          <a:bodyPr/>
          <a:lstStyle/>
          <a:p>
            <a:r>
              <a:rPr lang="en-US" dirty="0" smtClean="0"/>
              <a:t>Notes for Presenter: Background Information</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a:t>
            </a:fld>
            <a:endParaRPr lang="en-US" dirty="0"/>
          </a:p>
        </p:txBody>
      </p:sp>
      <p:sp>
        <p:nvSpPr>
          <p:cNvPr id="4" name="Rectangle 3"/>
          <p:cNvSpPr/>
          <p:nvPr/>
        </p:nvSpPr>
        <p:spPr>
          <a:xfrm>
            <a:off x="0" y="447040"/>
            <a:ext cx="9144000" cy="324031"/>
          </a:xfrm>
          <a:prstGeom prst="rect">
            <a:avLst/>
          </a:prstGeom>
          <a:solidFill>
            <a:srgbClr val="4D8790"/>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r>
              <a:rPr lang="en-US" sz="1000" dirty="0" smtClean="0"/>
              <a:t>THIS SLIDE CONTAINS NOTES FOR THE PRESENTER</a:t>
            </a:r>
            <a:r>
              <a:rPr lang="en-US" sz="1000" dirty="0"/>
              <a:t> </a:t>
            </a:r>
            <a:r>
              <a:rPr lang="en-US" sz="1000" dirty="0" smtClean="0"/>
              <a:t>AND IS NOT INTENDED TO BE PRESENTED.</a:t>
            </a:r>
            <a:endParaRPr lang="en-US" sz="1000" dirty="0"/>
          </a:p>
        </p:txBody>
      </p:sp>
    </p:spTree>
    <p:extLst>
      <p:ext uri="{BB962C8B-B14F-4D97-AF65-F5344CB8AC3E}">
        <p14:creationId xmlns:p14="http://schemas.microsoft.com/office/powerpoint/2010/main" val="4283883655"/>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Delivery Lifecycle: </a:t>
            </a:r>
            <a:r>
              <a:rPr lang="en-US" dirty="0" smtClean="0"/>
              <a:t>Acquisition</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8" y="781548"/>
            <a:ext cx="7820025"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1492021"/>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Delivery Lifecycle: </a:t>
            </a:r>
            <a:r>
              <a:rPr lang="en-US" dirty="0" smtClean="0"/>
              <a:t>Interpretation</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51</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778139"/>
            <a:ext cx="7810500" cy="562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62912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Delivery Lifecycle: </a:t>
            </a:r>
            <a:r>
              <a:rPr lang="en-US" dirty="0" smtClean="0"/>
              <a:t>Results Delivery</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52</a:t>
            </a:fld>
            <a:endParaRPr lang="en-US" dirty="0"/>
          </a:p>
        </p:txBody>
      </p:sp>
      <p:grpSp>
        <p:nvGrpSpPr>
          <p:cNvPr id="4" name="Group 3"/>
          <p:cNvGrpSpPr/>
          <p:nvPr/>
        </p:nvGrpSpPr>
        <p:grpSpPr>
          <a:xfrm>
            <a:off x="670189" y="829733"/>
            <a:ext cx="7803622" cy="5583381"/>
            <a:chOff x="670189" y="829733"/>
            <a:chExt cx="7803622" cy="5583381"/>
          </a:xfrm>
        </p:grpSpPr>
        <p:pic>
          <p:nvPicPr>
            <p:cNvPr id="5" name="Picture 4" descr="imac27-quad-xlarge.jpg"/>
            <p:cNvPicPr>
              <a:picLocks noChangeAspect="1"/>
            </p:cNvPicPr>
            <p:nvPr/>
          </p:nvPicPr>
          <p:blipFill rotWithShape="1">
            <a:blip r:embed="rId3">
              <a:extLst>
                <a:ext uri="{28A0092B-C50C-407E-A947-70E740481C1C}">
                  <a14:useLocalDpi xmlns:a14="http://schemas.microsoft.com/office/drawing/2010/main" val="0"/>
                </a:ext>
              </a:extLst>
            </a:blip>
            <a:srcRect b="11728"/>
            <a:stretch/>
          </p:blipFill>
          <p:spPr>
            <a:xfrm>
              <a:off x="670189" y="829733"/>
              <a:ext cx="7803622" cy="5583381"/>
            </a:xfrm>
            <a:prstGeom prst="rect">
              <a:avLst/>
            </a:prstGeom>
          </p:spPr>
        </p:pic>
        <p:sp>
          <p:nvSpPr>
            <p:cNvPr id="6" name="Rectangle 5"/>
            <p:cNvSpPr/>
            <p:nvPr/>
          </p:nvSpPr>
          <p:spPr>
            <a:xfrm>
              <a:off x="993420" y="1128889"/>
              <a:ext cx="7162802" cy="4064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187" t="-8811" r="-4187" b="21906"/>
            <a:stretch/>
          </p:blipFill>
          <p:spPr bwMode="auto">
            <a:xfrm>
              <a:off x="998022" y="1128890"/>
              <a:ext cx="7158200" cy="4064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66184462"/>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c27-quad-xlarge.jpg"/>
          <p:cNvPicPr>
            <a:picLocks noChangeAspect="1"/>
          </p:cNvPicPr>
          <p:nvPr/>
        </p:nvPicPr>
        <p:blipFill rotWithShape="1">
          <a:blip r:embed="rId3">
            <a:extLst>
              <a:ext uri="{28A0092B-C50C-407E-A947-70E740481C1C}">
                <a14:useLocalDpi xmlns:a14="http://schemas.microsoft.com/office/drawing/2010/main" val="0"/>
              </a:ext>
            </a:extLst>
          </a:blip>
          <a:srcRect b="11728"/>
          <a:stretch/>
        </p:blipFill>
        <p:spPr>
          <a:xfrm>
            <a:off x="670189" y="829733"/>
            <a:ext cx="7803622" cy="5583381"/>
          </a:xfrm>
          <a:prstGeom prst="rect">
            <a:avLst/>
          </a:prstGeom>
        </p:spPr>
      </p:pic>
      <p:sp>
        <p:nvSpPr>
          <p:cNvPr id="13" name="Rectangle 12"/>
          <p:cNvSpPr/>
          <p:nvPr/>
        </p:nvSpPr>
        <p:spPr>
          <a:xfrm>
            <a:off x="993420" y="1128889"/>
            <a:ext cx="7162802" cy="406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 name="Title 1"/>
          <p:cNvSpPr>
            <a:spLocks noGrp="1"/>
          </p:cNvSpPr>
          <p:nvPr>
            <p:ph type="title"/>
          </p:nvPr>
        </p:nvSpPr>
        <p:spPr/>
        <p:txBody>
          <a:bodyPr/>
          <a:lstStyle/>
          <a:p>
            <a:r>
              <a:rPr lang="en-US" dirty="0"/>
              <a:t>Healthcare Delivery Lifecycle: Results Delivery</a:t>
            </a:r>
          </a:p>
        </p:txBody>
      </p:sp>
      <p:sp>
        <p:nvSpPr>
          <p:cNvPr id="3" name="Slide Number Placeholder 2"/>
          <p:cNvSpPr>
            <a:spLocks noGrp="1"/>
          </p:cNvSpPr>
          <p:nvPr>
            <p:ph type="sldNum" sz="quarter" idx="10"/>
          </p:nvPr>
        </p:nvSpPr>
        <p:spPr/>
        <p:txBody>
          <a:bodyPr/>
          <a:lstStyle/>
          <a:p>
            <a:fld id="{04663962-5C0B-F642-8585-7A5CBE979EEA}" type="slidenum">
              <a:rPr lang="en-US" smtClean="0"/>
              <a:pPr/>
              <a:t>53</a:t>
            </a:fld>
            <a:endParaRPr lang="en-US" dirty="0"/>
          </a:p>
        </p:txBody>
      </p:sp>
      <p:grpSp>
        <p:nvGrpSpPr>
          <p:cNvPr id="9" name="Group 8"/>
          <p:cNvGrpSpPr/>
          <p:nvPr/>
        </p:nvGrpSpPr>
        <p:grpSpPr>
          <a:xfrm>
            <a:off x="1371600" y="2327592"/>
            <a:ext cx="6400800" cy="1611552"/>
            <a:chOff x="1933222" y="2899124"/>
            <a:chExt cx="6613536" cy="1665112"/>
          </a:xfrm>
        </p:grpSpPr>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7" r="1836"/>
            <a:stretch/>
          </p:blipFill>
          <p:spPr bwMode="auto">
            <a:xfrm>
              <a:off x="1933222" y="3246022"/>
              <a:ext cx="5094111" cy="1318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descr="Cover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6250" y="2899124"/>
              <a:ext cx="1240508" cy="1665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6110739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Healthcare Delivery Lifecycle: Results Delivery</a:t>
            </a:r>
          </a:p>
        </p:txBody>
      </p:sp>
      <p:sp>
        <p:nvSpPr>
          <p:cNvPr id="3" name="Slide Number Placeholder 2"/>
          <p:cNvSpPr>
            <a:spLocks noGrp="1"/>
          </p:cNvSpPr>
          <p:nvPr>
            <p:ph type="sldNum" sz="quarter" idx="10"/>
          </p:nvPr>
        </p:nvSpPr>
        <p:spPr/>
        <p:txBody>
          <a:bodyPr/>
          <a:lstStyle/>
          <a:p>
            <a:fld id="{04663962-5C0B-F642-8585-7A5CBE979EEA}" type="slidenum">
              <a:rPr lang="en-US" smtClean="0"/>
              <a:pPr/>
              <a:t>54</a:t>
            </a:fld>
            <a:endParaRPr lang="en-US" dirty="0"/>
          </a:p>
        </p:txBody>
      </p:sp>
      <p:pic>
        <p:nvPicPr>
          <p:cNvPr id="4" name="Picture 3"/>
          <p:cNvPicPr>
            <a:picLocks noChangeAspect="1"/>
          </p:cNvPicPr>
          <p:nvPr/>
        </p:nvPicPr>
        <p:blipFill>
          <a:blip r:embed="rId3"/>
          <a:stretch>
            <a:fillRect/>
          </a:stretch>
        </p:blipFill>
        <p:spPr>
          <a:xfrm>
            <a:off x="2435427" y="1210607"/>
            <a:ext cx="5579684" cy="4436786"/>
          </a:xfrm>
          <a:prstGeom prst="rect">
            <a:avLst/>
          </a:prstGeom>
        </p:spPr>
      </p:pic>
    </p:spTree>
    <p:extLst>
      <p:ext uri="{BB962C8B-B14F-4D97-AF65-F5344CB8AC3E}">
        <p14:creationId xmlns:p14="http://schemas.microsoft.com/office/powerpoint/2010/main" val="4201358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Image Exchange Network in </a:t>
            </a:r>
            <a:r>
              <a:rPr lang="en-US" dirty="0" smtClean="0"/>
              <a:t>Maine</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55</a:t>
            </a:fld>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67" r="-917" b="7036"/>
          <a:stretch/>
        </p:blipFill>
        <p:spPr bwMode="auto">
          <a:xfrm>
            <a:off x="888875" y="1895634"/>
            <a:ext cx="7387291" cy="3850087"/>
          </a:xfrm>
          <a:prstGeom prst="rect">
            <a:avLst/>
          </a:prstGeom>
          <a:solidFill>
            <a:schemeClr val="bg1"/>
          </a:solidFill>
          <a:ln>
            <a:noFill/>
          </a:ln>
          <a:extLst/>
        </p:spPr>
      </p:pic>
      <p:grpSp>
        <p:nvGrpSpPr>
          <p:cNvPr id="8" name="Group 7"/>
          <p:cNvGrpSpPr/>
          <p:nvPr/>
        </p:nvGrpSpPr>
        <p:grpSpPr>
          <a:xfrm>
            <a:off x="666851" y="959455"/>
            <a:ext cx="7810299" cy="775066"/>
            <a:chOff x="666851" y="959455"/>
            <a:chExt cx="7810299" cy="775066"/>
          </a:xfrm>
        </p:grpSpPr>
        <p:pic>
          <p:nvPicPr>
            <p:cNvPr id="5" name="Picture 4" descr="healthinfonet-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065" y="959455"/>
              <a:ext cx="2249876" cy="446226"/>
            </a:xfrm>
            <a:prstGeom prst="rect">
              <a:avLst/>
            </a:prstGeom>
          </p:spPr>
        </p:pic>
        <p:sp>
          <p:nvSpPr>
            <p:cNvPr id="6" name="Left Brace 5"/>
            <p:cNvSpPr/>
            <p:nvPr/>
          </p:nvSpPr>
          <p:spPr>
            <a:xfrm rot="5400000">
              <a:off x="4469342" y="-2273287"/>
              <a:ext cx="205317" cy="7810299"/>
            </a:xfrm>
            <a:prstGeom prst="leftBrace">
              <a:avLst>
                <a:gd name="adj1" fmla="val 52845"/>
                <a:gd name="adj2" fmla="val 49896"/>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val="1478086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56</a:t>
            </a:fld>
            <a:endParaRPr lang="en-US" dirty="0"/>
          </a:p>
        </p:txBody>
      </p:sp>
      <p:sp>
        <p:nvSpPr>
          <p:cNvPr id="4" name="Title 1"/>
          <p:cNvSpPr>
            <a:spLocks noGrp="1"/>
          </p:cNvSpPr>
          <p:nvPr>
            <p:ph type="title"/>
          </p:nvPr>
        </p:nvSpPr>
        <p:spPr/>
        <p:txBody>
          <a:bodyPr/>
          <a:lstStyle/>
          <a:p>
            <a:r>
              <a:rPr lang="en-US" dirty="0"/>
              <a:t>Healthcare Delivery Lifecycle: Results Delivery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383" y="499514"/>
            <a:ext cx="7955498" cy="588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584023"/>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38612" y="947511"/>
            <a:ext cx="5152588" cy="4927758"/>
            <a:chOff x="1800380" y="737958"/>
            <a:chExt cx="5612588" cy="5367693"/>
          </a:xfrm>
        </p:grpSpPr>
        <p:pic>
          <p:nvPicPr>
            <p:cNvPr id="4" name="Picture 8" descr="CT Colonography Registry ">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1817" y="737958"/>
              <a:ext cx="1581150" cy="12763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Dose Index Registry ">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1818" y="2027521"/>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eneral Radiology Improvement Database ">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1818" y="4829301"/>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IV Contrast Extravasation Registry">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1818" y="3396897"/>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ational Mammography Database ">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0380" y="2078320"/>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National Oncology PET Registry ">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00380" y="3450868"/>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ght Coverage Registry">
              <a:hlinkClick r:id="rId15"/>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648" t="17293" r="15232" b="14379"/>
            <a:stretch/>
          </p:blipFill>
          <p:spPr bwMode="auto">
            <a:xfrm>
              <a:off x="4005866" y="5012240"/>
              <a:ext cx="1123738" cy="896755"/>
            </a:xfrm>
            <a:prstGeom prst="roundRect">
              <a:avLst>
                <a:gd name="adj" fmla="val 7334"/>
              </a:avLst>
            </a:prstGeom>
            <a:noFill/>
            <a:extLst>
              <a:ext uri="{909E8E84-426E-40DD-AFC4-6F175D3DCCD1}">
                <a14:hiddenFill xmlns:a14="http://schemas.microsoft.com/office/drawing/2010/main">
                  <a:solidFill>
                    <a:srgbClr val="FFFFFF"/>
                  </a:solidFill>
                </a14:hiddenFill>
              </a:ext>
            </a:extLst>
          </p:spPr>
        </p:pic>
        <p:pic>
          <p:nvPicPr>
            <p:cNvPr id="11" name="Picture 1" descr="Quality Improvement Registry for CT Scans in Children">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00380" y="752069"/>
              <a:ext cx="15811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 descr="Breast Ultrasound Accreditation"/>
            <p:cNvPicPr>
              <a:picLocks noChangeAspect="1" noChangeArrowheads="1"/>
            </p:cNvPicPr>
            <p:nvPr/>
          </p:nvPicPr>
          <p:blipFill rotWithShape="1">
            <a:blip r:embed="rId19">
              <a:extLst>
                <a:ext uri="{28A0092B-C50C-407E-A947-70E740481C1C}">
                  <a14:useLocalDpi xmlns:a14="http://schemas.microsoft.com/office/drawing/2010/main" val="0"/>
                </a:ext>
              </a:extLst>
            </a:blip>
            <a:srcRect l="13219" t="4435" r="13219" b="4435"/>
            <a:stretch/>
          </p:blipFill>
          <p:spPr bwMode="auto">
            <a:xfrm>
              <a:off x="3552416" y="2376167"/>
              <a:ext cx="2039173" cy="2039170"/>
            </a:xfrm>
            <a:prstGeom prst="ellipse">
              <a:avLst/>
            </a:prstGeom>
            <a:noFill/>
            <a:extLst>
              <a:ext uri="{909E8E84-426E-40DD-AFC4-6F175D3DCCD1}">
                <a14:hiddenFill xmlns:a14="http://schemas.microsoft.com/office/drawing/2010/main">
                  <a:solidFill>
                    <a:srgbClr val="FFFFFF"/>
                  </a:solidFill>
                </a14:hiddenFill>
              </a:ext>
            </a:extLst>
          </p:spPr>
        </p:pic>
        <p:pic>
          <p:nvPicPr>
            <p:cNvPr id="13" name="Picture 23" descr="ACRIN"/>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1800380" y="5119195"/>
              <a:ext cx="1581150" cy="713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5" descr="http://www.rtog.org/Portals/0/Skins/RTOG_Main/images/logo.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88128" y="1030729"/>
              <a:ext cx="1581150" cy="74514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Core Processes</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57</a:t>
            </a:fld>
            <a:endParaRPr lang="en-US" dirty="0"/>
          </a:p>
        </p:txBody>
      </p:sp>
      <p:grpSp>
        <p:nvGrpSpPr>
          <p:cNvPr id="17" name="Group 16"/>
          <p:cNvGrpSpPr/>
          <p:nvPr/>
        </p:nvGrpSpPr>
        <p:grpSpPr>
          <a:xfrm>
            <a:off x="6163733" y="1216287"/>
            <a:ext cx="2523067" cy="4560746"/>
            <a:chOff x="6163733" y="1216287"/>
            <a:chExt cx="2523067" cy="4560746"/>
          </a:xfrm>
        </p:grpSpPr>
        <p:sp>
          <p:nvSpPr>
            <p:cNvPr id="16" name="Left Brace 15"/>
            <p:cNvSpPr/>
            <p:nvPr/>
          </p:nvSpPr>
          <p:spPr>
            <a:xfrm flipH="1">
              <a:off x="6163733" y="1216287"/>
              <a:ext cx="203195" cy="4560746"/>
            </a:xfrm>
            <a:prstGeom prst="leftBrace">
              <a:avLst>
                <a:gd name="adj1" fmla="val 25712"/>
                <a:gd name="adj2" fmla="val 4988"/>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Rectangle 17"/>
            <p:cNvSpPr/>
            <p:nvPr/>
          </p:nvSpPr>
          <p:spPr>
            <a:xfrm>
              <a:off x="6553195" y="1252717"/>
              <a:ext cx="2133605" cy="4524316"/>
            </a:xfrm>
            <a:prstGeom prst="rect">
              <a:avLst/>
            </a:prstGeom>
          </p:spPr>
          <p:txBody>
            <a:bodyPr wrap="square">
              <a:spAutoFit/>
            </a:bodyPr>
            <a:lstStyle/>
            <a:p>
              <a:r>
                <a:rPr lang="en-US" sz="1600" dirty="0"/>
                <a:t>Imaging Facility </a:t>
              </a:r>
              <a:r>
                <a:rPr lang="en-US" sz="1600" dirty="0" smtClean="0"/>
                <a:t>Accreditation </a:t>
              </a:r>
              <a:r>
                <a:rPr lang="en-US" sz="1600" dirty="0"/>
                <a:t>and Board </a:t>
              </a:r>
              <a:r>
                <a:rPr lang="en-US" sz="1600" dirty="0" smtClean="0"/>
                <a:t>Certifications require </a:t>
              </a:r>
              <a:r>
                <a:rPr lang="en-US" sz="1600" dirty="0"/>
                <a:t>radiologists and their facilities to keep up with the latest imaging knowledge and best </a:t>
              </a:r>
              <a:r>
                <a:rPr lang="en-US" sz="1600" dirty="0" smtClean="0"/>
                <a:t>practices. </a:t>
              </a:r>
            </a:p>
            <a:p>
              <a:endParaRPr lang="en-US" sz="1600" dirty="0"/>
            </a:p>
            <a:p>
              <a:r>
                <a:rPr lang="en-US" sz="1600" dirty="0" smtClean="0"/>
                <a:t>Data from these facilities and radiologists can be used by researchers and funders to prioritize research that will have the greatest impact on outcomes &amp; cost curves.</a:t>
              </a:r>
            </a:p>
          </p:txBody>
        </p:sp>
      </p:grpSp>
    </p:spTree>
    <p:extLst>
      <p:ext uri="{BB962C8B-B14F-4D97-AF65-F5344CB8AC3E}">
        <p14:creationId xmlns:p14="http://schemas.microsoft.com/office/powerpoint/2010/main" val="883965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2" presetClass="entr" presetSubtype="8"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ACR Dose Index Registry</a:t>
            </a:r>
          </a:p>
        </p:txBody>
      </p:sp>
      <p:sp>
        <p:nvSpPr>
          <p:cNvPr id="3" name="Slide Number Placeholder 2"/>
          <p:cNvSpPr>
            <a:spLocks noGrp="1"/>
          </p:cNvSpPr>
          <p:nvPr>
            <p:ph type="sldNum" sz="quarter" idx="10"/>
          </p:nvPr>
        </p:nvSpPr>
        <p:spPr/>
        <p:txBody>
          <a:bodyPr/>
          <a:lstStyle/>
          <a:p>
            <a:fld id="{04663962-5C0B-F642-8585-7A5CBE979EEA}" type="slidenum">
              <a:rPr lang="en-US" smtClean="0"/>
              <a:pPr/>
              <a:t>58</a:t>
            </a:fld>
            <a:endParaRPr lang="en-US" dirty="0"/>
          </a:p>
        </p:txBody>
      </p:sp>
      <p:grpSp>
        <p:nvGrpSpPr>
          <p:cNvPr id="110" name="Group 109"/>
          <p:cNvGrpSpPr/>
          <p:nvPr/>
        </p:nvGrpSpPr>
        <p:grpSpPr>
          <a:xfrm>
            <a:off x="1465173" y="3141092"/>
            <a:ext cx="6595581" cy="310840"/>
            <a:chOff x="1440055" y="3188717"/>
            <a:chExt cx="6595581" cy="310840"/>
          </a:xfrm>
        </p:grpSpPr>
        <p:cxnSp>
          <p:nvCxnSpPr>
            <p:cNvPr id="42" name="Straight Connector 41"/>
            <p:cNvCxnSpPr/>
            <p:nvPr/>
          </p:nvCxnSpPr>
          <p:spPr>
            <a:xfrm flipH="1">
              <a:off x="1440055" y="3499557"/>
              <a:ext cx="5925946"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203157" y="3188717"/>
              <a:ext cx="832479" cy="207749"/>
            </a:xfrm>
            <a:prstGeom prst="rect">
              <a:avLst/>
            </a:prstGeom>
            <a:noFill/>
          </p:spPr>
          <p:txBody>
            <a:bodyPr wrap="square" rtlCol="0">
              <a:spAutoFit/>
            </a:bodyPr>
            <a:lstStyle/>
            <a:p>
              <a:pPr>
                <a:lnSpc>
                  <a:spcPct val="70000"/>
                </a:lnSpc>
              </a:pPr>
              <a:r>
                <a:rPr lang="en-US" sz="1000" dirty="0" smtClean="0">
                  <a:solidFill>
                    <a:schemeClr val="accent4"/>
                  </a:solidFill>
                </a:rPr>
                <a:t>Median=17</a:t>
              </a:r>
              <a:endParaRPr lang="en-US" sz="1000" dirty="0">
                <a:solidFill>
                  <a:schemeClr val="accent4"/>
                </a:solidFill>
              </a:endParaRPr>
            </a:p>
          </p:txBody>
        </p:sp>
      </p:grpSp>
      <p:grpSp>
        <p:nvGrpSpPr>
          <p:cNvPr id="111" name="Group 110"/>
          <p:cNvGrpSpPr/>
          <p:nvPr/>
        </p:nvGrpSpPr>
        <p:grpSpPr>
          <a:xfrm>
            <a:off x="1820033" y="1712232"/>
            <a:ext cx="353788" cy="3290051"/>
            <a:chOff x="1794915" y="1759857"/>
            <a:chExt cx="353788" cy="3290051"/>
          </a:xfrm>
        </p:grpSpPr>
        <p:sp>
          <p:nvSpPr>
            <p:cNvPr id="44" name="Rectangle 43"/>
            <p:cNvSpPr/>
            <p:nvPr/>
          </p:nvSpPr>
          <p:spPr>
            <a:xfrm>
              <a:off x="1794915" y="3133522"/>
              <a:ext cx="353788" cy="1100997"/>
            </a:xfrm>
            <a:prstGeom prst="rect">
              <a:avLst/>
            </a:prstGeom>
            <a:solidFill>
              <a:schemeClr val="accent1">
                <a:alpha val="50000"/>
              </a:schemeClr>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cxnSp>
          <p:nvCxnSpPr>
            <p:cNvPr id="48" name="Straight Connector 47"/>
            <p:cNvCxnSpPr/>
            <p:nvPr/>
          </p:nvCxnSpPr>
          <p:spPr>
            <a:xfrm>
              <a:off x="1794915" y="3746706"/>
              <a:ext cx="353788"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sp>
          <p:nvSpPr>
            <p:cNvPr id="49" name="Oval 48"/>
            <p:cNvSpPr/>
            <p:nvPr/>
          </p:nvSpPr>
          <p:spPr>
            <a:xfrm>
              <a:off x="1897051" y="3597189"/>
              <a:ext cx="149517" cy="1495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65" name="Group 64"/>
            <p:cNvGrpSpPr/>
            <p:nvPr/>
          </p:nvGrpSpPr>
          <p:grpSpPr>
            <a:xfrm>
              <a:off x="1897050" y="1759857"/>
              <a:ext cx="149517" cy="1373665"/>
              <a:chOff x="1897050" y="1759857"/>
              <a:chExt cx="149517" cy="1373665"/>
            </a:xfrm>
          </p:grpSpPr>
          <p:cxnSp>
            <p:nvCxnSpPr>
              <p:cNvPr id="62" name="Straight Connector 61"/>
              <p:cNvCxnSpPr>
                <a:stCxn id="44" idx="0"/>
              </p:cNvCxnSpPr>
              <p:nvPr/>
            </p:nvCxnSpPr>
            <p:spPr>
              <a:xfrm flipV="1">
                <a:off x="1971809" y="1759857"/>
                <a:ext cx="0" cy="1373665"/>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897050" y="1759857"/>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nvGrpSpPr>
            <p:cNvPr id="92" name="Group 91"/>
            <p:cNvGrpSpPr/>
            <p:nvPr/>
          </p:nvGrpSpPr>
          <p:grpSpPr>
            <a:xfrm flipV="1">
              <a:off x="1897050" y="4234519"/>
              <a:ext cx="149517" cy="815389"/>
              <a:chOff x="1897050" y="2318133"/>
              <a:chExt cx="149517" cy="815389"/>
            </a:xfrm>
          </p:grpSpPr>
          <p:cxnSp>
            <p:nvCxnSpPr>
              <p:cNvPr id="93" name="Straight Connector 92"/>
              <p:cNvCxnSpPr/>
              <p:nvPr/>
            </p:nvCxnSpPr>
            <p:spPr>
              <a:xfrm flipV="1">
                <a:off x="1971809" y="2318133"/>
                <a:ext cx="0" cy="815389"/>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897050" y="2318133"/>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grpSp>
        <p:nvGrpSpPr>
          <p:cNvPr id="112" name="Group 111"/>
          <p:cNvGrpSpPr/>
          <p:nvPr/>
        </p:nvGrpSpPr>
        <p:grpSpPr>
          <a:xfrm>
            <a:off x="3444882" y="1719003"/>
            <a:ext cx="353788" cy="3178282"/>
            <a:chOff x="3419764" y="1766628"/>
            <a:chExt cx="353788" cy="3178282"/>
          </a:xfrm>
        </p:grpSpPr>
        <p:sp>
          <p:nvSpPr>
            <p:cNvPr id="52" name="Rectangle 51"/>
            <p:cNvSpPr/>
            <p:nvPr/>
          </p:nvSpPr>
          <p:spPr>
            <a:xfrm>
              <a:off x="3419764" y="3195307"/>
              <a:ext cx="353788" cy="1005991"/>
            </a:xfrm>
            <a:prstGeom prst="rect">
              <a:avLst/>
            </a:prstGeom>
            <a:solidFill>
              <a:schemeClr val="accent1">
                <a:alpha val="50000"/>
              </a:schemeClr>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cxnSp>
          <p:nvCxnSpPr>
            <p:cNvPr id="53" name="Straight Connector 52"/>
            <p:cNvCxnSpPr/>
            <p:nvPr/>
          </p:nvCxnSpPr>
          <p:spPr>
            <a:xfrm>
              <a:off x="3419764" y="3808491"/>
              <a:ext cx="353788"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3521900" y="3658974"/>
              <a:ext cx="149517" cy="1495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80" name="Group 79"/>
            <p:cNvGrpSpPr/>
            <p:nvPr/>
          </p:nvGrpSpPr>
          <p:grpSpPr>
            <a:xfrm>
              <a:off x="3527257" y="1766628"/>
              <a:ext cx="149517" cy="1428680"/>
              <a:chOff x="1897050" y="1704843"/>
              <a:chExt cx="149517" cy="1428680"/>
            </a:xfrm>
          </p:grpSpPr>
          <p:cxnSp>
            <p:nvCxnSpPr>
              <p:cNvPr id="81" name="Straight Connector 80"/>
              <p:cNvCxnSpPr/>
              <p:nvPr/>
            </p:nvCxnSpPr>
            <p:spPr>
              <a:xfrm flipV="1">
                <a:off x="1971809" y="1704843"/>
                <a:ext cx="0" cy="142868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897050" y="1704843"/>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flipV="1">
              <a:off x="3518655" y="4201298"/>
              <a:ext cx="149517" cy="743612"/>
              <a:chOff x="1897050" y="2389910"/>
              <a:chExt cx="149517" cy="743612"/>
            </a:xfrm>
          </p:grpSpPr>
          <p:cxnSp>
            <p:nvCxnSpPr>
              <p:cNvPr id="98" name="Straight Connector 97"/>
              <p:cNvCxnSpPr/>
              <p:nvPr/>
            </p:nvCxnSpPr>
            <p:spPr>
              <a:xfrm flipV="1">
                <a:off x="1971809" y="2389910"/>
                <a:ext cx="0" cy="74361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1897050" y="2389910"/>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grpSp>
        <p:nvGrpSpPr>
          <p:cNvPr id="113" name="Group 112"/>
          <p:cNvGrpSpPr/>
          <p:nvPr/>
        </p:nvGrpSpPr>
        <p:grpSpPr>
          <a:xfrm>
            <a:off x="5059940" y="1719003"/>
            <a:ext cx="353788" cy="2467891"/>
            <a:chOff x="5034822" y="1766628"/>
            <a:chExt cx="353788" cy="2467891"/>
          </a:xfrm>
        </p:grpSpPr>
        <p:sp>
          <p:nvSpPr>
            <p:cNvPr id="55" name="Rectangle 54"/>
            <p:cNvSpPr/>
            <p:nvPr/>
          </p:nvSpPr>
          <p:spPr>
            <a:xfrm>
              <a:off x="5034822" y="2899509"/>
              <a:ext cx="353788" cy="1005991"/>
            </a:xfrm>
            <a:prstGeom prst="rect">
              <a:avLst/>
            </a:prstGeom>
            <a:solidFill>
              <a:schemeClr val="accent1">
                <a:alpha val="50000"/>
              </a:schemeClr>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cxnSp>
          <p:nvCxnSpPr>
            <p:cNvPr id="56" name="Straight Connector 55"/>
            <p:cNvCxnSpPr/>
            <p:nvPr/>
          </p:nvCxnSpPr>
          <p:spPr>
            <a:xfrm>
              <a:off x="5034822" y="3409718"/>
              <a:ext cx="353788"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5136958" y="3260201"/>
              <a:ext cx="149517" cy="1495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84" name="Group 83"/>
            <p:cNvGrpSpPr/>
            <p:nvPr/>
          </p:nvGrpSpPr>
          <p:grpSpPr>
            <a:xfrm>
              <a:off x="5136956" y="1766628"/>
              <a:ext cx="149517" cy="1132881"/>
              <a:chOff x="1897050" y="2000642"/>
              <a:chExt cx="149517" cy="1132881"/>
            </a:xfrm>
          </p:grpSpPr>
          <p:cxnSp>
            <p:nvCxnSpPr>
              <p:cNvPr id="85" name="Straight Connector 84"/>
              <p:cNvCxnSpPr/>
              <p:nvPr/>
            </p:nvCxnSpPr>
            <p:spPr>
              <a:xfrm flipV="1">
                <a:off x="1971809" y="2000642"/>
                <a:ext cx="0" cy="1132881"/>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1897050" y="2000729"/>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p:cNvGrpSpPr/>
            <p:nvPr/>
          </p:nvGrpSpPr>
          <p:grpSpPr>
            <a:xfrm flipV="1">
              <a:off x="5136956" y="3905500"/>
              <a:ext cx="149517" cy="329019"/>
              <a:chOff x="1897050" y="2389910"/>
              <a:chExt cx="149517" cy="743612"/>
            </a:xfrm>
          </p:grpSpPr>
          <p:cxnSp>
            <p:nvCxnSpPr>
              <p:cNvPr id="102" name="Straight Connector 101"/>
              <p:cNvCxnSpPr/>
              <p:nvPr/>
            </p:nvCxnSpPr>
            <p:spPr>
              <a:xfrm flipV="1">
                <a:off x="1971809" y="2389910"/>
                <a:ext cx="0" cy="74361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1897050" y="2389910"/>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grpSp>
        <p:nvGrpSpPr>
          <p:cNvPr id="114" name="Group 113"/>
          <p:cNvGrpSpPr/>
          <p:nvPr/>
        </p:nvGrpSpPr>
        <p:grpSpPr>
          <a:xfrm>
            <a:off x="6670204" y="1719003"/>
            <a:ext cx="353788" cy="2798288"/>
            <a:chOff x="6645086" y="1766628"/>
            <a:chExt cx="353788" cy="2798288"/>
          </a:xfrm>
        </p:grpSpPr>
        <p:sp>
          <p:nvSpPr>
            <p:cNvPr id="58" name="Rectangle 57"/>
            <p:cNvSpPr/>
            <p:nvPr/>
          </p:nvSpPr>
          <p:spPr>
            <a:xfrm>
              <a:off x="6645086" y="3027511"/>
              <a:ext cx="353788" cy="1005991"/>
            </a:xfrm>
            <a:prstGeom prst="rect">
              <a:avLst/>
            </a:prstGeom>
            <a:solidFill>
              <a:schemeClr val="accent1">
                <a:alpha val="50000"/>
              </a:schemeClr>
            </a:solidFill>
            <a:ln w="127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cxnSp>
          <p:nvCxnSpPr>
            <p:cNvPr id="59" name="Straight Connector 58"/>
            <p:cNvCxnSpPr/>
            <p:nvPr/>
          </p:nvCxnSpPr>
          <p:spPr>
            <a:xfrm>
              <a:off x="6645086" y="3706931"/>
              <a:ext cx="353788"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6747222" y="3422528"/>
              <a:ext cx="149517" cy="14951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grpSp>
          <p:nvGrpSpPr>
            <p:cNvPr id="88" name="Group 87"/>
            <p:cNvGrpSpPr/>
            <p:nvPr/>
          </p:nvGrpSpPr>
          <p:grpSpPr>
            <a:xfrm>
              <a:off x="6747222" y="1766628"/>
              <a:ext cx="149517" cy="1260884"/>
              <a:chOff x="1897050" y="1872640"/>
              <a:chExt cx="149517" cy="1260884"/>
            </a:xfrm>
          </p:grpSpPr>
          <p:cxnSp>
            <p:nvCxnSpPr>
              <p:cNvPr id="89" name="Straight Connector 88"/>
              <p:cNvCxnSpPr/>
              <p:nvPr/>
            </p:nvCxnSpPr>
            <p:spPr>
              <a:xfrm flipV="1">
                <a:off x="1971809" y="1872640"/>
                <a:ext cx="0" cy="126088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1897050" y="1872727"/>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flipV="1">
              <a:off x="6747222" y="4033501"/>
              <a:ext cx="149517" cy="531415"/>
              <a:chOff x="1897050" y="2389910"/>
              <a:chExt cx="149517" cy="743612"/>
            </a:xfrm>
          </p:grpSpPr>
          <p:cxnSp>
            <p:nvCxnSpPr>
              <p:cNvPr id="105" name="Straight Connector 104"/>
              <p:cNvCxnSpPr/>
              <p:nvPr/>
            </p:nvCxnSpPr>
            <p:spPr>
              <a:xfrm flipV="1">
                <a:off x="1971809" y="2389910"/>
                <a:ext cx="0" cy="74361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1897050" y="2389910"/>
                <a:ext cx="149517" cy="0"/>
              </a:xfrm>
              <a:prstGeom prst="line">
                <a:avLst/>
              </a:prstGeom>
              <a:ln w="12700" cmpd="sng">
                <a:solidFill>
                  <a:srgbClr val="064469"/>
                </a:solidFill>
              </a:ln>
              <a:effectLst/>
            </p:spPr>
            <p:style>
              <a:lnRef idx="2">
                <a:schemeClr val="accent1"/>
              </a:lnRef>
              <a:fillRef idx="0">
                <a:schemeClr val="accent1"/>
              </a:fillRef>
              <a:effectRef idx="1">
                <a:schemeClr val="accent1"/>
              </a:effectRef>
              <a:fontRef idx="minor">
                <a:schemeClr val="tx1"/>
              </a:fontRef>
            </p:style>
          </p:cxnSp>
        </p:grpSp>
      </p:grpSp>
      <p:grpSp>
        <p:nvGrpSpPr>
          <p:cNvPr id="109" name="Group 108"/>
          <p:cNvGrpSpPr/>
          <p:nvPr/>
        </p:nvGrpSpPr>
        <p:grpSpPr>
          <a:xfrm>
            <a:off x="877141" y="1014047"/>
            <a:ext cx="6687684" cy="5014460"/>
            <a:chOff x="852023" y="1061672"/>
            <a:chExt cx="6687684" cy="5014460"/>
          </a:xfrm>
        </p:grpSpPr>
        <p:grpSp>
          <p:nvGrpSpPr>
            <p:cNvPr id="108" name="Group 107"/>
            <p:cNvGrpSpPr/>
            <p:nvPr/>
          </p:nvGrpSpPr>
          <p:grpSpPr>
            <a:xfrm>
              <a:off x="852023" y="1292504"/>
              <a:ext cx="6687684" cy="4783628"/>
              <a:chOff x="852023" y="1292504"/>
              <a:chExt cx="6687684" cy="4783628"/>
            </a:xfrm>
          </p:grpSpPr>
          <p:cxnSp>
            <p:nvCxnSpPr>
              <p:cNvPr id="5" name="Straight Connector 4"/>
              <p:cNvCxnSpPr/>
              <p:nvPr/>
            </p:nvCxnSpPr>
            <p:spPr>
              <a:xfrm>
                <a:off x="1440055" y="1378153"/>
                <a:ext cx="0" cy="4291949"/>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1345204" y="5670102"/>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019669" y="1292504"/>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35</a:t>
                </a:r>
                <a:endParaRPr lang="en-US" sz="1000" dirty="0">
                  <a:solidFill>
                    <a:schemeClr val="bg1">
                      <a:lumMod val="50000"/>
                    </a:schemeClr>
                  </a:solidFill>
                </a:endParaRPr>
              </a:p>
            </p:txBody>
          </p:sp>
          <p:cxnSp>
            <p:nvCxnSpPr>
              <p:cNvPr id="11" name="Straight Connector 10"/>
              <p:cNvCxnSpPr/>
              <p:nvPr/>
            </p:nvCxnSpPr>
            <p:spPr>
              <a:xfrm flipH="1">
                <a:off x="1440055" y="5670102"/>
                <a:ext cx="5925946"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1345204" y="5005794"/>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1345204" y="4393589"/>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1345204" y="3787896"/>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345204" y="3188717"/>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345204" y="2583025"/>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345204" y="1957794"/>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1345204" y="1378153"/>
                <a:ext cx="94851"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991187" y="5670102"/>
                <a:ext cx="1" cy="9042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3596659" y="5670102"/>
                <a:ext cx="1" cy="9042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211715" y="5670102"/>
                <a:ext cx="1" cy="9042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821979" y="5670102"/>
                <a:ext cx="1" cy="90426"/>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1019669" y="1860331"/>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30</a:t>
                </a:r>
                <a:endParaRPr lang="en-US" sz="1000" dirty="0">
                  <a:solidFill>
                    <a:schemeClr val="bg1">
                      <a:lumMod val="50000"/>
                    </a:schemeClr>
                  </a:solidFill>
                </a:endParaRPr>
              </a:p>
            </p:txBody>
          </p:sp>
          <p:sp>
            <p:nvSpPr>
              <p:cNvPr id="31" name="TextBox 30"/>
              <p:cNvSpPr txBox="1"/>
              <p:nvPr/>
            </p:nvSpPr>
            <p:spPr>
              <a:xfrm>
                <a:off x="1019669" y="2479150"/>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25</a:t>
                </a:r>
                <a:endParaRPr lang="en-US" sz="1000" dirty="0">
                  <a:solidFill>
                    <a:schemeClr val="bg1">
                      <a:lumMod val="50000"/>
                    </a:schemeClr>
                  </a:solidFill>
                </a:endParaRPr>
              </a:p>
            </p:txBody>
          </p:sp>
          <p:sp>
            <p:nvSpPr>
              <p:cNvPr id="32" name="TextBox 31"/>
              <p:cNvSpPr txBox="1"/>
              <p:nvPr/>
            </p:nvSpPr>
            <p:spPr>
              <a:xfrm>
                <a:off x="1019669" y="3084842"/>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20</a:t>
                </a:r>
                <a:endParaRPr lang="en-US" sz="1000" dirty="0">
                  <a:solidFill>
                    <a:schemeClr val="bg1">
                      <a:lumMod val="50000"/>
                    </a:schemeClr>
                  </a:solidFill>
                </a:endParaRPr>
              </a:p>
            </p:txBody>
          </p:sp>
          <p:sp>
            <p:nvSpPr>
              <p:cNvPr id="33" name="TextBox 32"/>
              <p:cNvSpPr txBox="1"/>
              <p:nvPr/>
            </p:nvSpPr>
            <p:spPr>
              <a:xfrm>
                <a:off x="1019669" y="3684021"/>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15</a:t>
                </a:r>
                <a:endParaRPr lang="en-US" sz="1000" dirty="0">
                  <a:solidFill>
                    <a:schemeClr val="bg1">
                      <a:lumMod val="50000"/>
                    </a:schemeClr>
                  </a:solidFill>
                </a:endParaRPr>
              </a:p>
            </p:txBody>
          </p:sp>
          <p:sp>
            <p:nvSpPr>
              <p:cNvPr id="34" name="TextBox 33"/>
              <p:cNvSpPr txBox="1"/>
              <p:nvPr/>
            </p:nvSpPr>
            <p:spPr>
              <a:xfrm>
                <a:off x="1019669" y="4289714"/>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10</a:t>
                </a:r>
                <a:endParaRPr lang="en-US" sz="1000" dirty="0">
                  <a:solidFill>
                    <a:schemeClr val="bg1">
                      <a:lumMod val="50000"/>
                    </a:schemeClr>
                  </a:solidFill>
                </a:endParaRPr>
              </a:p>
            </p:txBody>
          </p:sp>
          <p:sp>
            <p:nvSpPr>
              <p:cNvPr id="35" name="TextBox 34"/>
              <p:cNvSpPr txBox="1"/>
              <p:nvPr/>
            </p:nvSpPr>
            <p:spPr>
              <a:xfrm>
                <a:off x="1019669" y="4901919"/>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5</a:t>
                </a:r>
                <a:endParaRPr lang="en-US" sz="1000" dirty="0">
                  <a:solidFill>
                    <a:schemeClr val="bg1">
                      <a:lumMod val="50000"/>
                    </a:schemeClr>
                  </a:solidFill>
                </a:endParaRPr>
              </a:p>
            </p:txBody>
          </p:sp>
          <p:sp>
            <p:nvSpPr>
              <p:cNvPr id="36" name="TextBox 35"/>
              <p:cNvSpPr txBox="1"/>
              <p:nvPr/>
            </p:nvSpPr>
            <p:spPr>
              <a:xfrm>
                <a:off x="1019669" y="5552912"/>
                <a:ext cx="325535" cy="207749"/>
              </a:xfrm>
              <a:prstGeom prst="rect">
                <a:avLst/>
              </a:prstGeom>
              <a:noFill/>
            </p:spPr>
            <p:txBody>
              <a:bodyPr wrap="square" rtlCol="0">
                <a:spAutoFit/>
              </a:bodyPr>
              <a:lstStyle/>
              <a:p>
                <a:pPr algn="r">
                  <a:lnSpc>
                    <a:spcPct val="70000"/>
                  </a:lnSpc>
                </a:pPr>
                <a:r>
                  <a:rPr lang="en-US" sz="1000" dirty="0" smtClean="0">
                    <a:solidFill>
                      <a:schemeClr val="bg1">
                        <a:lumMod val="50000"/>
                      </a:schemeClr>
                    </a:solidFill>
                  </a:rPr>
                  <a:t>0</a:t>
                </a:r>
                <a:endParaRPr lang="en-US" sz="1000" dirty="0">
                  <a:solidFill>
                    <a:schemeClr val="bg1">
                      <a:lumMod val="50000"/>
                    </a:schemeClr>
                  </a:solidFill>
                </a:endParaRPr>
              </a:p>
            </p:txBody>
          </p:sp>
          <p:sp>
            <p:nvSpPr>
              <p:cNvPr id="37" name="TextBox 36"/>
              <p:cNvSpPr txBox="1"/>
              <p:nvPr/>
            </p:nvSpPr>
            <p:spPr>
              <a:xfrm>
                <a:off x="1654637" y="5760661"/>
                <a:ext cx="673099" cy="207749"/>
              </a:xfrm>
              <a:prstGeom prst="rect">
                <a:avLst/>
              </a:prstGeom>
              <a:noFill/>
            </p:spPr>
            <p:txBody>
              <a:bodyPr wrap="square" rtlCol="0">
                <a:spAutoFit/>
              </a:bodyPr>
              <a:lstStyle/>
              <a:p>
                <a:pPr algn="ctr">
                  <a:lnSpc>
                    <a:spcPct val="70000"/>
                  </a:lnSpc>
                </a:pPr>
                <a:r>
                  <a:rPr lang="en-US" sz="1000" dirty="0" smtClean="0">
                    <a:solidFill>
                      <a:schemeClr val="bg1">
                        <a:lumMod val="50000"/>
                      </a:schemeClr>
                    </a:solidFill>
                  </a:rPr>
                  <a:t>DIR</a:t>
                </a:r>
                <a:endParaRPr lang="en-US" sz="1000" dirty="0">
                  <a:solidFill>
                    <a:schemeClr val="bg1">
                      <a:lumMod val="50000"/>
                    </a:schemeClr>
                  </a:solidFill>
                </a:endParaRPr>
              </a:p>
            </p:txBody>
          </p:sp>
          <p:sp>
            <p:nvSpPr>
              <p:cNvPr id="38" name="TextBox 37"/>
              <p:cNvSpPr txBox="1"/>
              <p:nvPr/>
            </p:nvSpPr>
            <p:spPr>
              <a:xfrm>
                <a:off x="3083589" y="5760661"/>
                <a:ext cx="1026141" cy="315471"/>
              </a:xfrm>
              <a:prstGeom prst="rect">
                <a:avLst/>
              </a:prstGeom>
              <a:noFill/>
            </p:spPr>
            <p:txBody>
              <a:bodyPr wrap="square" rtlCol="0">
                <a:spAutoFit/>
              </a:bodyPr>
              <a:lstStyle/>
              <a:p>
                <a:pPr algn="ctr">
                  <a:lnSpc>
                    <a:spcPct val="70000"/>
                  </a:lnSpc>
                </a:pPr>
                <a:r>
                  <a:rPr lang="en-US" sz="1000" dirty="0" smtClean="0">
                    <a:solidFill>
                      <a:schemeClr val="bg1">
                        <a:lumMod val="50000"/>
                      </a:schemeClr>
                    </a:solidFill>
                  </a:rPr>
                  <a:t>Metropolitan Location</a:t>
                </a:r>
                <a:endParaRPr lang="en-US" sz="1000" dirty="0">
                  <a:solidFill>
                    <a:schemeClr val="bg1">
                      <a:lumMod val="50000"/>
                    </a:schemeClr>
                  </a:solidFill>
                </a:endParaRPr>
              </a:p>
            </p:txBody>
          </p:sp>
          <p:sp>
            <p:nvSpPr>
              <p:cNvPr id="39" name="TextBox 38"/>
              <p:cNvSpPr txBox="1"/>
              <p:nvPr/>
            </p:nvSpPr>
            <p:spPr>
              <a:xfrm>
                <a:off x="4493987" y="5760661"/>
                <a:ext cx="1435456" cy="207749"/>
              </a:xfrm>
              <a:prstGeom prst="rect">
                <a:avLst/>
              </a:prstGeom>
              <a:noFill/>
            </p:spPr>
            <p:txBody>
              <a:bodyPr wrap="square" rtlCol="0">
                <a:spAutoFit/>
              </a:bodyPr>
              <a:lstStyle/>
              <a:p>
                <a:pPr algn="ctr">
                  <a:lnSpc>
                    <a:spcPct val="70000"/>
                  </a:lnSpc>
                </a:pPr>
                <a:r>
                  <a:rPr lang="en-US" sz="1000" dirty="0" smtClean="0">
                    <a:solidFill>
                      <a:schemeClr val="bg1">
                        <a:lumMod val="50000"/>
                      </a:schemeClr>
                    </a:solidFill>
                  </a:rPr>
                  <a:t>South Atlantic Division </a:t>
                </a:r>
                <a:endParaRPr lang="en-US" sz="1000" dirty="0">
                  <a:solidFill>
                    <a:schemeClr val="bg1">
                      <a:lumMod val="50000"/>
                    </a:schemeClr>
                  </a:solidFill>
                </a:endParaRPr>
              </a:p>
            </p:txBody>
          </p:sp>
          <p:sp>
            <p:nvSpPr>
              <p:cNvPr id="40" name="TextBox 39"/>
              <p:cNvSpPr txBox="1"/>
              <p:nvPr/>
            </p:nvSpPr>
            <p:spPr>
              <a:xfrm>
                <a:off x="6104251" y="5760661"/>
                <a:ext cx="1435456" cy="207749"/>
              </a:xfrm>
              <a:prstGeom prst="rect">
                <a:avLst/>
              </a:prstGeom>
              <a:noFill/>
            </p:spPr>
            <p:txBody>
              <a:bodyPr wrap="square" rtlCol="0">
                <a:spAutoFit/>
              </a:bodyPr>
              <a:lstStyle/>
              <a:p>
                <a:pPr algn="ctr">
                  <a:lnSpc>
                    <a:spcPct val="70000"/>
                  </a:lnSpc>
                </a:pPr>
                <a:r>
                  <a:rPr lang="en-US" sz="1000" dirty="0" smtClean="0">
                    <a:solidFill>
                      <a:schemeClr val="bg1">
                        <a:lumMod val="50000"/>
                      </a:schemeClr>
                    </a:solidFill>
                  </a:rPr>
                  <a:t>Community Hospital</a:t>
                </a:r>
                <a:endParaRPr lang="en-US" sz="1000" dirty="0">
                  <a:solidFill>
                    <a:schemeClr val="bg1">
                      <a:lumMod val="50000"/>
                    </a:schemeClr>
                  </a:solidFill>
                </a:endParaRPr>
              </a:p>
            </p:txBody>
          </p:sp>
          <p:sp>
            <p:nvSpPr>
              <p:cNvPr id="41" name="TextBox 40"/>
              <p:cNvSpPr txBox="1"/>
              <p:nvPr/>
            </p:nvSpPr>
            <p:spPr>
              <a:xfrm rot="16200000">
                <a:off x="-1190077" y="3420252"/>
                <a:ext cx="4291950" cy="207749"/>
              </a:xfrm>
              <a:prstGeom prst="rect">
                <a:avLst/>
              </a:prstGeom>
              <a:noFill/>
            </p:spPr>
            <p:txBody>
              <a:bodyPr wrap="square" rtlCol="0">
                <a:spAutoFit/>
              </a:bodyPr>
              <a:lstStyle/>
              <a:p>
                <a:pPr algn="ctr">
                  <a:lnSpc>
                    <a:spcPct val="70000"/>
                  </a:lnSpc>
                </a:pPr>
                <a:r>
                  <a:rPr lang="en-US" sz="1000" dirty="0" smtClean="0">
                    <a:solidFill>
                      <a:schemeClr val="bg1">
                        <a:lumMod val="50000"/>
                      </a:schemeClr>
                    </a:solidFill>
                  </a:rPr>
                  <a:t>Facility Median SSDE</a:t>
                </a:r>
                <a:endParaRPr lang="en-US" sz="1000" dirty="0">
                  <a:solidFill>
                    <a:schemeClr val="bg1">
                      <a:lumMod val="50000"/>
                    </a:schemeClr>
                  </a:solidFill>
                </a:endParaRPr>
              </a:p>
            </p:txBody>
          </p:sp>
        </p:grpSp>
        <p:sp>
          <p:nvSpPr>
            <p:cNvPr id="107" name="TextBox 106"/>
            <p:cNvSpPr txBox="1"/>
            <p:nvPr/>
          </p:nvSpPr>
          <p:spPr>
            <a:xfrm>
              <a:off x="1440055" y="1061672"/>
              <a:ext cx="5925946" cy="230832"/>
            </a:xfrm>
            <a:prstGeom prst="rect">
              <a:avLst/>
            </a:prstGeom>
            <a:noFill/>
          </p:spPr>
          <p:txBody>
            <a:bodyPr wrap="square" rtlCol="0">
              <a:spAutoFit/>
            </a:bodyPr>
            <a:lstStyle/>
            <a:p>
              <a:pPr algn="ctr">
                <a:lnSpc>
                  <a:spcPct val="70000"/>
                </a:lnSpc>
              </a:pPr>
              <a:r>
                <a:rPr lang="en-US" sz="1200" b="1" dirty="0" smtClean="0">
                  <a:solidFill>
                    <a:schemeClr val="bg1">
                      <a:lumMod val="50000"/>
                    </a:schemeClr>
                  </a:solidFill>
                </a:rPr>
                <a:t>CT ABDOMEN PELVIS KIDNEY CALC WO IVCON – SSDE BOXPLOT</a:t>
              </a:r>
              <a:endParaRPr lang="en-US" sz="1200" b="1" dirty="0">
                <a:solidFill>
                  <a:schemeClr val="bg1">
                    <a:lumMod val="50000"/>
                  </a:schemeClr>
                </a:solidFill>
              </a:endParaRPr>
            </a:p>
          </p:txBody>
        </p:sp>
      </p:grpSp>
    </p:spTree>
    <p:extLst>
      <p:ext uri="{BB962C8B-B14F-4D97-AF65-F5344CB8AC3E}">
        <p14:creationId xmlns:p14="http://schemas.microsoft.com/office/powerpoint/2010/main" val="40836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left)">
                                      <p:cBhvr>
                                        <p:cTn id="11" dur="1000"/>
                                        <p:tgtEl>
                                          <p:spTgt spid="110"/>
                                        </p:tgtEl>
                                      </p:cBhvr>
                                    </p:animEffect>
                                  </p:childTnLst>
                                </p:cTn>
                              </p:par>
                              <p:par>
                                <p:cTn id="12" presetID="53" presetClass="entr" presetSubtype="16" fill="hold" nodeType="withEffect">
                                  <p:stCondLst>
                                    <p:cond delay="0"/>
                                  </p:stCondLst>
                                  <p:childTnLst>
                                    <p:set>
                                      <p:cBhvr>
                                        <p:cTn id="13" dur="1" fill="hold">
                                          <p:stCondLst>
                                            <p:cond delay="0"/>
                                          </p:stCondLst>
                                        </p:cTn>
                                        <p:tgtEl>
                                          <p:spTgt spid="111"/>
                                        </p:tgtEl>
                                        <p:attrNameLst>
                                          <p:attrName>style.visibility</p:attrName>
                                        </p:attrNameLst>
                                      </p:cBhvr>
                                      <p:to>
                                        <p:strVal val="visible"/>
                                      </p:to>
                                    </p:set>
                                    <p:anim calcmode="lin" valueType="num">
                                      <p:cBhvr>
                                        <p:cTn id="14" dur="500" fill="hold"/>
                                        <p:tgtEl>
                                          <p:spTgt spid="111"/>
                                        </p:tgtEl>
                                        <p:attrNameLst>
                                          <p:attrName>ppt_w</p:attrName>
                                        </p:attrNameLst>
                                      </p:cBhvr>
                                      <p:tavLst>
                                        <p:tav tm="0">
                                          <p:val>
                                            <p:fltVal val="0"/>
                                          </p:val>
                                        </p:tav>
                                        <p:tav tm="100000">
                                          <p:val>
                                            <p:strVal val="#ppt_w"/>
                                          </p:val>
                                        </p:tav>
                                      </p:tavLst>
                                    </p:anim>
                                    <p:anim calcmode="lin" valueType="num">
                                      <p:cBhvr>
                                        <p:cTn id="15" dur="500" fill="hold"/>
                                        <p:tgtEl>
                                          <p:spTgt spid="111"/>
                                        </p:tgtEl>
                                        <p:attrNameLst>
                                          <p:attrName>ppt_h</p:attrName>
                                        </p:attrNameLst>
                                      </p:cBhvr>
                                      <p:tavLst>
                                        <p:tav tm="0">
                                          <p:val>
                                            <p:fltVal val="0"/>
                                          </p:val>
                                        </p:tav>
                                        <p:tav tm="100000">
                                          <p:val>
                                            <p:strVal val="#ppt_h"/>
                                          </p:val>
                                        </p:tav>
                                      </p:tavLst>
                                    </p:anim>
                                    <p:animEffect transition="in" filter="fade">
                                      <p:cBhvr>
                                        <p:cTn id="16" dur="500"/>
                                        <p:tgtEl>
                                          <p:spTgt spid="111"/>
                                        </p:tgtEl>
                                      </p:cBhvr>
                                    </p:animEffect>
                                  </p:childTnLst>
                                </p:cTn>
                              </p:par>
                              <p:par>
                                <p:cTn id="17" presetID="53" presetClass="entr" presetSubtype="16"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anim calcmode="lin" valueType="num">
                                      <p:cBhvr>
                                        <p:cTn id="19" dur="500" fill="hold"/>
                                        <p:tgtEl>
                                          <p:spTgt spid="112"/>
                                        </p:tgtEl>
                                        <p:attrNameLst>
                                          <p:attrName>ppt_w</p:attrName>
                                        </p:attrNameLst>
                                      </p:cBhvr>
                                      <p:tavLst>
                                        <p:tav tm="0">
                                          <p:val>
                                            <p:fltVal val="0"/>
                                          </p:val>
                                        </p:tav>
                                        <p:tav tm="100000">
                                          <p:val>
                                            <p:strVal val="#ppt_w"/>
                                          </p:val>
                                        </p:tav>
                                      </p:tavLst>
                                    </p:anim>
                                    <p:anim calcmode="lin" valueType="num">
                                      <p:cBhvr>
                                        <p:cTn id="20" dur="500" fill="hold"/>
                                        <p:tgtEl>
                                          <p:spTgt spid="112"/>
                                        </p:tgtEl>
                                        <p:attrNameLst>
                                          <p:attrName>ppt_h</p:attrName>
                                        </p:attrNameLst>
                                      </p:cBhvr>
                                      <p:tavLst>
                                        <p:tav tm="0">
                                          <p:val>
                                            <p:fltVal val="0"/>
                                          </p:val>
                                        </p:tav>
                                        <p:tav tm="100000">
                                          <p:val>
                                            <p:strVal val="#ppt_h"/>
                                          </p:val>
                                        </p:tav>
                                      </p:tavLst>
                                    </p:anim>
                                    <p:animEffect transition="in" filter="fade">
                                      <p:cBhvr>
                                        <p:cTn id="21" dur="500"/>
                                        <p:tgtEl>
                                          <p:spTgt spid="112"/>
                                        </p:tgtEl>
                                      </p:cBhvr>
                                    </p:animEffect>
                                  </p:childTnLst>
                                </p:cTn>
                              </p:par>
                              <p:par>
                                <p:cTn id="22" presetID="53" presetClass="entr" presetSubtype="16" fill="hold" nodeType="withEffect">
                                  <p:stCondLst>
                                    <p:cond delay="0"/>
                                  </p:stCondLst>
                                  <p:childTnLst>
                                    <p:set>
                                      <p:cBhvr>
                                        <p:cTn id="23" dur="1" fill="hold">
                                          <p:stCondLst>
                                            <p:cond delay="0"/>
                                          </p:stCondLst>
                                        </p:cTn>
                                        <p:tgtEl>
                                          <p:spTgt spid="113"/>
                                        </p:tgtEl>
                                        <p:attrNameLst>
                                          <p:attrName>style.visibility</p:attrName>
                                        </p:attrNameLst>
                                      </p:cBhvr>
                                      <p:to>
                                        <p:strVal val="visible"/>
                                      </p:to>
                                    </p:set>
                                    <p:anim calcmode="lin" valueType="num">
                                      <p:cBhvr>
                                        <p:cTn id="24" dur="500" fill="hold"/>
                                        <p:tgtEl>
                                          <p:spTgt spid="113"/>
                                        </p:tgtEl>
                                        <p:attrNameLst>
                                          <p:attrName>ppt_w</p:attrName>
                                        </p:attrNameLst>
                                      </p:cBhvr>
                                      <p:tavLst>
                                        <p:tav tm="0">
                                          <p:val>
                                            <p:fltVal val="0"/>
                                          </p:val>
                                        </p:tav>
                                        <p:tav tm="100000">
                                          <p:val>
                                            <p:strVal val="#ppt_w"/>
                                          </p:val>
                                        </p:tav>
                                      </p:tavLst>
                                    </p:anim>
                                    <p:anim calcmode="lin" valueType="num">
                                      <p:cBhvr>
                                        <p:cTn id="25" dur="500" fill="hold"/>
                                        <p:tgtEl>
                                          <p:spTgt spid="113"/>
                                        </p:tgtEl>
                                        <p:attrNameLst>
                                          <p:attrName>ppt_h</p:attrName>
                                        </p:attrNameLst>
                                      </p:cBhvr>
                                      <p:tavLst>
                                        <p:tav tm="0">
                                          <p:val>
                                            <p:fltVal val="0"/>
                                          </p:val>
                                        </p:tav>
                                        <p:tav tm="100000">
                                          <p:val>
                                            <p:strVal val="#ppt_h"/>
                                          </p:val>
                                        </p:tav>
                                      </p:tavLst>
                                    </p:anim>
                                    <p:animEffect transition="in" filter="fade">
                                      <p:cBhvr>
                                        <p:cTn id="26" dur="500"/>
                                        <p:tgtEl>
                                          <p:spTgt spid="113"/>
                                        </p:tgtEl>
                                      </p:cBhvr>
                                    </p:animEffect>
                                  </p:childTnLst>
                                </p:cTn>
                              </p:par>
                              <p:par>
                                <p:cTn id="27" presetID="53" presetClass="entr" presetSubtype="16" fill="hold" nodeType="withEffect">
                                  <p:stCondLst>
                                    <p:cond delay="0"/>
                                  </p:stCondLst>
                                  <p:childTnLst>
                                    <p:set>
                                      <p:cBhvr>
                                        <p:cTn id="28" dur="1" fill="hold">
                                          <p:stCondLst>
                                            <p:cond delay="0"/>
                                          </p:stCondLst>
                                        </p:cTn>
                                        <p:tgtEl>
                                          <p:spTgt spid="114"/>
                                        </p:tgtEl>
                                        <p:attrNameLst>
                                          <p:attrName>style.visibility</p:attrName>
                                        </p:attrNameLst>
                                      </p:cBhvr>
                                      <p:to>
                                        <p:strVal val="visible"/>
                                      </p:to>
                                    </p:set>
                                    <p:anim calcmode="lin" valueType="num">
                                      <p:cBhvr>
                                        <p:cTn id="29" dur="500" fill="hold"/>
                                        <p:tgtEl>
                                          <p:spTgt spid="114"/>
                                        </p:tgtEl>
                                        <p:attrNameLst>
                                          <p:attrName>ppt_w</p:attrName>
                                        </p:attrNameLst>
                                      </p:cBhvr>
                                      <p:tavLst>
                                        <p:tav tm="0">
                                          <p:val>
                                            <p:fltVal val="0"/>
                                          </p:val>
                                        </p:tav>
                                        <p:tav tm="100000">
                                          <p:val>
                                            <p:strVal val="#ppt_w"/>
                                          </p:val>
                                        </p:tav>
                                      </p:tavLst>
                                    </p:anim>
                                    <p:anim calcmode="lin" valueType="num">
                                      <p:cBhvr>
                                        <p:cTn id="30" dur="500" fill="hold"/>
                                        <p:tgtEl>
                                          <p:spTgt spid="114"/>
                                        </p:tgtEl>
                                        <p:attrNameLst>
                                          <p:attrName>ppt_h</p:attrName>
                                        </p:attrNameLst>
                                      </p:cBhvr>
                                      <p:tavLst>
                                        <p:tav tm="0">
                                          <p:val>
                                            <p:fltVal val="0"/>
                                          </p:val>
                                        </p:tav>
                                        <p:tav tm="100000">
                                          <p:val>
                                            <p:strVal val="#ppt_h"/>
                                          </p:val>
                                        </p:tav>
                                      </p:tavLst>
                                    </p:anim>
                                    <p:animEffect transition="in" filter="fade">
                                      <p:cBhvr>
                                        <p:cTn id="31"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Registry Data from More Than 5 Million CT Scans</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59</a:t>
            </a:fld>
            <a:endParaRPr lang="en-US" dirty="0"/>
          </a:p>
        </p:txBody>
      </p:sp>
      <p:pic>
        <p:nvPicPr>
          <p:cNvPr id="4" name="Picture 2" descr="http://www.acr.org/~/media/ACR/Images/Quality%20Safety/NRDR/ACR_Dose_Index.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554238" y="1092265"/>
            <a:ext cx="6240256" cy="468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297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6</a:t>
            </a:fld>
            <a:endParaRPr lang="en-US" dirty="0"/>
          </a:p>
        </p:txBody>
      </p:sp>
      <p:grpSp>
        <p:nvGrpSpPr>
          <p:cNvPr id="28" name="Group 27"/>
          <p:cNvGrpSpPr/>
          <p:nvPr/>
        </p:nvGrpSpPr>
        <p:grpSpPr>
          <a:xfrm>
            <a:off x="1405465" y="1376425"/>
            <a:ext cx="6888561" cy="2152684"/>
            <a:chOff x="1405465" y="1376425"/>
            <a:chExt cx="6888561" cy="2152684"/>
          </a:xfrm>
        </p:grpSpPr>
        <p:pic>
          <p:nvPicPr>
            <p:cNvPr id="4" name="Picture 3" descr="imaging30forWebEP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465" y="1521492"/>
              <a:ext cx="2917190" cy="1906018"/>
            </a:xfrm>
            <a:prstGeom prst="rect">
              <a:avLst/>
            </a:prstGeom>
          </p:spPr>
        </p:pic>
        <p:sp>
          <p:nvSpPr>
            <p:cNvPr id="6" name="Rectangle 5"/>
            <p:cNvSpPr/>
            <p:nvPr/>
          </p:nvSpPr>
          <p:spPr>
            <a:xfrm>
              <a:off x="4604486" y="1376425"/>
              <a:ext cx="3689540" cy="1960348"/>
            </a:xfrm>
            <a:prstGeom prst="rect">
              <a:avLst/>
            </a:prstGeom>
          </p:spPr>
          <p:txBody>
            <a:bodyPr wrap="square">
              <a:spAutoFit/>
            </a:bodyPr>
            <a:lstStyle/>
            <a:p>
              <a:pPr>
                <a:lnSpc>
                  <a:spcPct val="120000"/>
                </a:lnSpc>
                <a:spcBef>
                  <a:spcPct val="20000"/>
                </a:spcBef>
              </a:pPr>
              <a:r>
                <a:rPr lang="en-US" dirty="0" smtClean="0">
                  <a:solidFill>
                    <a:schemeClr val="accent1"/>
                  </a:solidFill>
                </a:rPr>
                <a:t>Improving quality and bending the cost curve by better integrating radiologists and their knowledge into healthcare delivery.</a:t>
              </a:r>
            </a:p>
          </p:txBody>
        </p:sp>
        <p:sp>
          <p:nvSpPr>
            <p:cNvPr id="8" name="Rectangle 7"/>
            <p:cNvSpPr/>
            <p:nvPr/>
          </p:nvSpPr>
          <p:spPr>
            <a:xfrm>
              <a:off x="4604484" y="2911594"/>
              <a:ext cx="3689542" cy="617515"/>
            </a:xfrm>
            <a:prstGeom prst="rect">
              <a:avLst/>
            </a:prstGeom>
          </p:spPr>
          <p:txBody>
            <a:bodyPr wrap="square">
              <a:normAutofit/>
            </a:bodyPr>
            <a:lstStyle/>
            <a:p>
              <a:pPr>
                <a:spcBef>
                  <a:spcPct val="20000"/>
                </a:spcBef>
              </a:pPr>
              <a:r>
                <a:rPr lang="en-US" sz="1400" dirty="0" smtClean="0">
                  <a:solidFill>
                    <a:schemeClr val="bg1">
                      <a:lumMod val="50000"/>
                    </a:schemeClr>
                  </a:solidFill>
                </a:rPr>
                <a:t>Lorem Ipsum // Radiologist</a:t>
              </a:r>
            </a:p>
            <a:p>
              <a:pPr>
                <a:spcBef>
                  <a:spcPct val="20000"/>
                </a:spcBef>
              </a:pPr>
              <a:r>
                <a:rPr lang="en-US" sz="1400" dirty="0" smtClean="0">
                  <a:solidFill>
                    <a:schemeClr val="bg1">
                      <a:lumMod val="50000"/>
                    </a:schemeClr>
                  </a:solidFill>
                  <a:hlinkClick r:id="rId4"/>
                </a:rPr>
                <a:t>loremipsum@acr.edu</a:t>
              </a:r>
              <a:r>
                <a:rPr lang="en-US" sz="1400" dirty="0" smtClean="0">
                  <a:solidFill>
                    <a:schemeClr val="bg1">
                      <a:lumMod val="50000"/>
                    </a:schemeClr>
                  </a:solidFill>
                </a:rPr>
                <a:t> // 312-555-5555</a:t>
              </a:r>
            </a:p>
          </p:txBody>
        </p:sp>
      </p:grpSp>
      <p:cxnSp>
        <p:nvCxnSpPr>
          <p:cNvPr id="18" name="Straight Connector 17"/>
          <p:cNvCxnSpPr/>
          <p:nvPr/>
        </p:nvCxnSpPr>
        <p:spPr>
          <a:xfrm>
            <a:off x="900083" y="3905531"/>
            <a:ext cx="7393943" cy="0"/>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950191" y="4289539"/>
            <a:ext cx="7343835" cy="1056573"/>
            <a:chOff x="950191" y="4289539"/>
            <a:chExt cx="7343835" cy="1056573"/>
          </a:xfrm>
        </p:grpSpPr>
        <p:sp>
          <p:nvSpPr>
            <p:cNvPr id="13" name="Rectangle 12"/>
            <p:cNvSpPr/>
            <p:nvPr/>
          </p:nvSpPr>
          <p:spPr>
            <a:xfrm>
              <a:off x="4604483" y="4289539"/>
              <a:ext cx="3689543" cy="1056573"/>
            </a:xfrm>
            <a:prstGeom prst="rect">
              <a:avLst/>
            </a:prstGeom>
          </p:spPr>
          <p:txBody>
            <a:bodyPr wrap="square">
              <a:noAutofit/>
            </a:bodyPr>
            <a:lstStyle/>
            <a:p>
              <a:pPr>
                <a:lnSpc>
                  <a:spcPct val="120000"/>
                </a:lnSpc>
                <a:spcBef>
                  <a:spcPct val="20000"/>
                </a:spcBef>
              </a:pPr>
              <a:r>
                <a:rPr lang="en-US" sz="2400" dirty="0" smtClean="0">
                  <a:solidFill>
                    <a:schemeClr val="accent1"/>
                  </a:solidFill>
                </a:rPr>
                <a:t>American College </a:t>
              </a:r>
            </a:p>
            <a:p>
              <a:pPr>
                <a:lnSpc>
                  <a:spcPct val="120000"/>
                </a:lnSpc>
                <a:spcBef>
                  <a:spcPct val="20000"/>
                </a:spcBef>
              </a:pPr>
              <a:r>
                <a:rPr lang="en-US" sz="2400" dirty="0" smtClean="0">
                  <a:solidFill>
                    <a:schemeClr val="accent1"/>
                  </a:solidFill>
                </a:rPr>
                <a:t>of Radiology</a:t>
              </a:r>
            </a:p>
          </p:txBody>
        </p:sp>
        <p:pic>
          <p:nvPicPr>
            <p:cNvPr id="14" name="Picture 13" descr="acr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91" y="4394702"/>
              <a:ext cx="3372464" cy="876842"/>
            </a:xfrm>
            <a:prstGeom prst="rect">
              <a:avLst/>
            </a:prstGeom>
          </p:spPr>
        </p:pic>
      </p:grpSp>
    </p:spTree>
    <p:extLst>
      <p:ext uri="{BB962C8B-B14F-4D97-AF65-F5344CB8AC3E}">
        <p14:creationId xmlns:p14="http://schemas.microsoft.com/office/powerpoint/2010/main" val="652164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c27-quad-xlarge.jpg"/>
          <p:cNvPicPr>
            <a:picLocks noChangeAspect="1"/>
          </p:cNvPicPr>
          <p:nvPr/>
        </p:nvPicPr>
        <p:blipFill rotWithShape="1">
          <a:blip r:embed="rId3">
            <a:extLst>
              <a:ext uri="{28A0092B-C50C-407E-A947-70E740481C1C}">
                <a14:useLocalDpi xmlns:a14="http://schemas.microsoft.com/office/drawing/2010/main" val="0"/>
              </a:ext>
            </a:extLst>
          </a:blip>
          <a:srcRect b="11728"/>
          <a:stretch/>
        </p:blipFill>
        <p:spPr>
          <a:xfrm>
            <a:off x="670189" y="829733"/>
            <a:ext cx="7803622" cy="5583381"/>
          </a:xfrm>
          <a:prstGeom prst="rect">
            <a:avLst/>
          </a:prstGeom>
        </p:spPr>
      </p:pic>
      <p:sp>
        <p:nvSpPr>
          <p:cNvPr id="7" name="Rectangle 6"/>
          <p:cNvSpPr/>
          <p:nvPr/>
        </p:nvSpPr>
        <p:spPr>
          <a:xfrm>
            <a:off x="993420" y="1128889"/>
            <a:ext cx="7162802" cy="406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 name="Title 1"/>
          <p:cNvSpPr>
            <a:spLocks noGrp="1"/>
          </p:cNvSpPr>
          <p:nvPr>
            <p:ph type="title"/>
          </p:nvPr>
        </p:nvSpPr>
        <p:spPr/>
        <p:txBody>
          <a:bodyPr/>
          <a:lstStyle/>
          <a:p>
            <a:r>
              <a:rPr lang="en-US" dirty="0"/>
              <a:t>Case Study: Clinical Research on Lung Cancer Screening leads to Population-Based Health Guidelines</a:t>
            </a:r>
          </a:p>
        </p:txBody>
      </p:sp>
      <p:sp>
        <p:nvSpPr>
          <p:cNvPr id="3" name="Slide Number Placeholder 2"/>
          <p:cNvSpPr>
            <a:spLocks noGrp="1"/>
          </p:cNvSpPr>
          <p:nvPr>
            <p:ph type="sldNum" sz="quarter" idx="10"/>
          </p:nvPr>
        </p:nvSpPr>
        <p:spPr/>
        <p:txBody>
          <a:bodyPr/>
          <a:lstStyle/>
          <a:p>
            <a:fld id="{04663962-5C0B-F642-8585-7A5CBE979EEA}" type="slidenum">
              <a:rPr lang="en-US" smtClean="0"/>
              <a:pPr/>
              <a:t>60</a:t>
            </a:fld>
            <a:endParaRPr lang="en-US" dirty="0"/>
          </a:p>
        </p:txBody>
      </p:sp>
      <p:pic>
        <p:nvPicPr>
          <p:cNvPr id="5" name="Picture 4" descr="Screen Shot 2014-03-19 at 12.30.44 AM.png"/>
          <p:cNvPicPr>
            <a:picLocks noChangeAspect="1"/>
          </p:cNvPicPr>
          <p:nvPr/>
        </p:nvPicPr>
        <p:blipFill rotWithShape="1">
          <a:blip r:embed="rId4">
            <a:extLst>
              <a:ext uri="{28A0092B-C50C-407E-A947-70E740481C1C}">
                <a14:useLocalDpi xmlns:a14="http://schemas.microsoft.com/office/drawing/2010/main" val="0"/>
              </a:ext>
            </a:extLst>
          </a:blip>
          <a:srcRect l="9510" t="13553" r="36745" b="37658"/>
          <a:stretch/>
        </p:blipFill>
        <p:spPr>
          <a:xfrm>
            <a:off x="993420" y="1128889"/>
            <a:ext cx="7162802" cy="4064000"/>
          </a:xfrm>
          <a:prstGeom prst="rect">
            <a:avLst/>
          </a:prstGeom>
        </p:spPr>
      </p:pic>
    </p:spTree>
    <p:extLst>
      <p:ext uri="{BB962C8B-B14F-4D97-AF65-F5344CB8AC3E}">
        <p14:creationId xmlns:p14="http://schemas.microsoft.com/office/powerpoint/2010/main" val="1884557070"/>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We Get There</a:t>
            </a:r>
            <a:r>
              <a:rPr lang="en-US" dirty="0" smtClean="0"/>
              <a:t>?: Align </a:t>
            </a:r>
            <a:r>
              <a:rPr lang="en-US" dirty="0"/>
              <a:t>Incentives</a:t>
            </a:r>
          </a:p>
        </p:txBody>
      </p:sp>
      <p:sp>
        <p:nvSpPr>
          <p:cNvPr id="3" name="Slide Number Placeholder 2"/>
          <p:cNvSpPr>
            <a:spLocks noGrp="1"/>
          </p:cNvSpPr>
          <p:nvPr>
            <p:ph type="sldNum" sz="quarter" idx="10"/>
          </p:nvPr>
        </p:nvSpPr>
        <p:spPr/>
        <p:txBody>
          <a:bodyPr/>
          <a:lstStyle/>
          <a:p>
            <a:fld id="{04663962-5C0B-F642-8585-7A5CBE979EEA}" type="slidenum">
              <a:rPr lang="en-US" smtClean="0"/>
              <a:pPr/>
              <a:t>61</a:t>
            </a:fld>
            <a:endParaRPr lang="en-US" dirty="0"/>
          </a:p>
        </p:txBody>
      </p:sp>
      <p:graphicFrame>
        <p:nvGraphicFramePr>
          <p:cNvPr id="9" name="Chart 8"/>
          <p:cNvGraphicFramePr>
            <a:graphicFrameLocks/>
          </p:cNvGraphicFramePr>
          <p:nvPr>
            <p:extLst>
              <p:ext uri="{D42A27DB-BD31-4B8C-83A1-F6EECF244321}">
                <p14:modId xmlns:p14="http://schemas.microsoft.com/office/powerpoint/2010/main" val="476443946"/>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2980821515"/>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p:cNvGraphicFramePr>
          <p:nvPr>
            <p:extLst>
              <p:ext uri="{D42A27DB-BD31-4B8C-83A1-F6EECF244321}">
                <p14:modId xmlns:p14="http://schemas.microsoft.com/office/powerpoint/2010/main" val="2608989241"/>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p:cNvGraphicFramePr>
            <a:graphicFrameLocks/>
          </p:cNvGraphicFramePr>
          <p:nvPr>
            <p:extLst>
              <p:ext uri="{D42A27DB-BD31-4B8C-83A1-F6EECF244321}">
                <p14:modId xmlns:p14="http://schemas.microsoft.com/office/powerpoint/2010/main" val="2340722766"/>
              </p:ext>
            </p:extLst>
          </p:nvPr>
        </p:nvGraphicFramePr>
        <p:xfrm>
          <a:off x="2768600" y="1442357"/>
          <a:ext cx="3606800" cy="3606800"/>
        </p:xfrm>
        <a:graphic>
          <a:graphicData uri="http://schemas.openxmlformats.org/drawingml/2006/chart">
            <c:chart xmlns:c="http://schemas.openxmlformats.org/drawingml/2006/chart" xmlns:r="http://schemas.openxmlformats.org/officeDocument/2006/relationships" r:id="rId6"/>
          </a:graphicData>
        </a:graphic>
      </p:graphicFrame>
      <p:grpSp>
        <p:nvGrpSpPr>
          <p:cNvPr id="13" name="Group 12"/>
          <p:cNvGrpSpPr/>
          <p:nvPr/>
        </p:nvGrpSpPr>
        <p:grpSpPr>
          <a:xfrm>
            <a:off x="5604933" y="2364602"/>
            <a:ext cx="2781638" cy="898707"/>
            <a:chOff x="5520268" y="2098492"/>
            <a:chExt cx="2781638" cy="898707"/>
          </a:xfrm>
        </p:grpSpPr>
        <p:sp>
          <p:nvSpPr>
            <p:cNvPr id="14" name="Rectangle 13"/>
            <p:cNvSpPr/>
            <p:nvPr/>
          </p:nvSpPr>
          <p:spPr>
            <a:xfrm>
              <a:off x="6341534" y="2098492"/>
              <a:ext cx="1960372" cy="898707"/>
            </a:xfrm>
            <a:prstGeom prst="rect">
              <a:avLst/>
            </a:prstGeom>
          </p:spPr>
          <p:txBody>
            <a:bodyPr wrap="square">
              <a:spAutoFit/>
            </a:bodyPr>
            <a:lstStyle/>
            <a:p>
              <a:pPr>
                <a:lnSpc>
                  <a:spcPct val="110000"/>
                </a:lnSpc>
              </a:pPr>
              <a:r>
                <a:rPr lang="en-US" sz="2400" baseline="0" dirty="0" smtClean="0"/>
                <a:t>Better Care for Individuals</a:t>
              </a:r>
            </a:p>
          </p:txBody>
        </p:sp>
        <p:cxnSp>
          <p:nvCxnSpPr>
            <p:cNvPr id="15" name="Straight Connector 14"/>
            <p:cNvCxnSpPr/>
            <p:nvPr/>
          </p:nvCxnSpPr>
          <p:spPr>
            <a:xfrm flipH="1">
              <a:off x="5520268" y="2412997"/>
              <a:ext cx="75353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474139" y="2364602"/>
            <a:ext cx="3064931" cy="898707"/>
            <a:chOff x="643469" y="2098492"/>
            <a:chExt cx="3064931" cy="898707"/>
          </a:xfrm>
        </p:grpSpPr>
        <p:sp>
          <p:nvSpPr>
            <p:cNvPr id="17" name="Rectangle 16"/>
            <p:cNvSpPr/>
            <p:nvPr/>
          </p:nvSpPr>
          <p:spPr>
            <a:xfrm>
              <a:off x="643469" y="2098492"/>
              <a:ext cx="2328330" cy="898707"/>
            </a:xfrm>
            <a:prstGeom prst="rect">
              <a:avLst/>
            </a:prstGeom>
          </p:spPr>
          <p:txBody>
            <a:bodyPr wrap="square">
              <a:spAutoFit/>
            </a:bodyPr>
            <a:lstStyle/>
            <a:p>
              <a:pPr>
                <a:lnSpc>
                  <a:spcPct val="110000"/>
                </a:lnSpc>
              </a:pPr>
              <a:r>
                <a:rPr lang="en-US" sz="2400" baseline="0" dirty="0" smtClean="0"/>
                <a:t>Better Health for the Population</a:t>
              </a:r>
            </a:p>
          </p:txBody>
        </p:sp>
        <p:cxnSp>
          <p:nvCxnSpPr>
            <p:cNvPr id="18" name="Straight Connector 17"/>
            <p:cNvCxnSpPr/>
            <p:nvPr/>
          </p:nvCxnSpPr>
          <p:spPr>
            <a:xfrm flipH="1">
              <a:off x="2954866" y="2412997"/>
              <a:ext cx="753534" cy="0"/>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2226080" y="4404758"/>
            <a:ext cx="4659926" cy="1153462"/>
            <a:chOff x="5332373" y="1437473"/>
            <a:chExt cx="4659926" cy="1153462"/>
          </a:xfrm>
        </p:grpSpPr>
        <p:sp>
          <p:nvSpPr>
            <p:cNvPr id="20" name="Rectangle 19"/>
            <p:cNvSpPr/>
            <p:nvPr/>
          </p:nvSpPr>
          <p:spPr>
            <a:xfrm>
              <a:off x="5332373" y="2098492"/>
              <a:ext cx="4659926" cy="492443"/>
            </a:xfrm>
            <a:prstGeom prst="rect">
              <a:avLst/>
            </a:prstGeom>
          </p:spPr>
          <p:txBody>
            <a:bodyPr wrap="square">
              <a:spAutoFit/>
            </a:bodyPr>
            <a:lstStyle/>
            <a:p>
              <a:pPr algn="ctr">
                <a:lnSpc>
                  <a:spcPct val="110000"/>
                </a:lnSpc>
              </a:pPr>
              <a:r>
                <a:rPr lang="en-US" sz="2400" baseline="0" dirty="0" smtClean="0"/>
                <a:t>Lower Cost Through Improvement</a:t>
              </a:r>
            </a:p>
          </p:txBody>
        </p:sp>
        <p:cxnSp>
          <p:nvCxnSpPr>
            <p:cNvPr id="21" name="Straight Connector 20"/>
            <p:cNvCxnSpPr/>
            <p:nvPr/>
          </p:nvCxnSpPr>
          <p:spPr>
            <a:xfrm flipV="1">
              <a:off x="7662336" y="1437473"/>
              <a:ext cx="0" cy="728751"/>
            </a:xfrm>
            <a:prstGeom prst="line">
              <a:avLst/>
            </a:prstGeom>
            <a:ln w="1270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22" name="Oval 21"/>
          <p:cNvSpPr/>
          <p:nvPr/>
        </p:nvSpPr>
        <p:spPr>
          <a:xfrm>
            <a:off x="4155926" y="2838148"/>
            <a:ext cx="846667" cy="846667"/>
          </a:xfrm>
          <a:prstGeom prst="ellipse">
            <a:avLst/>
          </a:prstGeom>
          <a:solidFill>
            <a:schemeClr val="accent2">
              <a:lumMod val="60000"/>
              <a:lumOff val="40000"/>
            </a:schemeClr>
          </a:solidFill>
          <a:ln w="762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sp>
        <p:nvSpPr>
          <p:cNvPr id="23" name="Rectangle 22"/>
          <p:cNvSpPr/>
          <p:nvPr/>
        </p:nvSpPr>
        <p:spPr>
          <a:xfrm>
            <a:off x="1787857" y="814381"/>
            <a:ext cx="5322618" cy="707886"/>
          </a:xfrm>
          <a:prstGeom prst="rect">
            <a:avLst/>
          </a:prstGeom>
        </p:spPr>
        <p:txBody>
          <a:bodyPr wrap="square">
            <a:spAutoFit/>
          </a:bodyPr>
          <a:lstStyle/>
          <a:p>
            <a:pPr algn="ctr"/>
            <a:r>
              <a:rPr lang="en-US" sz="4000" dirty="0" smtClean="0">
                <a:solidFill>
                  <a:srgbClr val="7F7F7F"/>
                </a:solidFill>
              </a:rPr>
              <a:t>Doing Better With Less.</a:t>
            </a:r>
            <a:endParaRPr lang="en-US" sz="2800" dirty="0">
              <a:solidFill>
                <a:srgbClr val="7F7F7F"/>
              </a:solidFill>
            </a:endParaRPr>
          </a:p>
        </p:txBody>
      </p:sp>
    </p:spTree>
    <p:extLst>
      <p:ext uri="{BB962C8B-B14F-4D97-AF65-F5344CB8AC3E}">
        <p14:creationId xmlns:p14="http://schemas.microsoft.com/office/powerpoint/2010/main" val="2657974495"/>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Incentives Case </a:t>
            </a:r>
            <a:r>
              <a:rPr lang="en-US" dirty="0" smtClean="0"/>
              <a:t>Study: Physician </a:t>
            </a:r>
            <a:r>
              <a:rPr lang="en-US" dirty="0"/>
              <a:t>Quality Reporting System (PQRS)</a:t>
            </a:r>
          </a:p>
        </p:txBody>
      </p:sp>
      <p:sp>
        <p:nvSpPr>
          <p:cNvPr id="3" name="Slide Number Placeholder 2"/>
          <p:cNvSpPr>
            <a:spLocks noGrp="1"/>
          </p:cNvSpPr>
          <p:nvPr>
            <p:ph type="sldNum" sz="quarter" idx="10"/>
          </p:nvPr>
        </p:nvSpPr>
        <p:spPr/>
        <p:txBody>
          <a:bodyPr/>
          <a:lstStyle/>
          <a:p>
            <a:fld id="{04663962-5C0B-F642-8585-7A5CBE979EEA}" type="slidenum">
              <a:rPr lang="en-US" smtClean="0"/>
              <a:pPr/>
              <a:t>62</a:t>
            </a:fld>
            <a:endParaRPr lang="en-US" dirty="0"/>
          </a:p>
        </p:txBody>
      </p:sp>
      <p:grpSp>
        <p:nvGrpSpPr>
          <p:cNvPr id="9" name="Group 8"/>
          <p:cNvGrpSpPr/>
          <p:nvPr/>
        </p:nvGrpSpPr>
        <p:grpSpPr>
          <a:xfrm>
            <a:off x="1066800" y="1214759"/>
            <a:ext cx="7112000" cy="3579473"/>
            <a:chOff x="1066800" y="1147026"/>
            <a:chExt cx="7112000" cy="3579473"/>
          </a:xfrm>
        </p:grpSpPr>
        <p:sp>
          <p:nvSpPr>
            <p:cNvPr id="5" name="Rectangle 4"/>
            <p:cNvSpPr/>
            <p:nvPr/>
          </p:nvSpPr>
          <p:spPr>
            <a:xfrm>
              <a:off x="1066800" y="1147026"/>
              <a:ext cx="7112000" cy="523220"/>
            </a:xfrm>
            <a:prstGeom prst="rect">
              <a:avLst/>
            </a:prstGeom>
          </p:spPr>
          <p:txBody>
            <a:bodyPr wrap="square">
              <a:spAutoFit/>
            </a:bodyPr>
            <a:lstStyle/>
            <a:p>
              <a:pPr>
                <a:lnSpc>
                  <a:spcPct val="120000"/>
                </a:lnSpc>
              </a:pPr>
              <a:r>
                <a:rPr lang="en-US" sz="2400" dirty="0" smtClean="0">
                  <a:solidFill>
                    <a:schemeClr val="bg1">
                      <a:lumMod val="50000"/>
                    </a:schemeClr>
                  </a:solidFill>
                </a:rPr>
                <a:t>Physician </a:t>
              </a:r>
              <a:r>
                <a:rPr lang="en-US" sz="2400" dirty="0">
                  <a:solidFill>
                    <a:schemeClr val="bg1">
                      <a:lumMod val="50000"/>
                    </a:schemeClr>
                  </a:solidFill>
                </a:rPr>
                <a:t>Quality Reporting System (PQRS)</a:t>
              </a:r>
            </a:p>
          </p:txBody>
        </p:sp>
        <p:sp>
          <p:nvSpPr>
            <p:cNvPr id="6" name="Rectangle 5"/>
            <p:cNvSpPr/>
            <p:nvPr/>
          </p:nvSpPr>
          <p:spPr>
            <a:xfrm>
              <a:off x="1066800" y="1771844"/>
              <a:ext cx="7112000" cy="2954655"/>
            </a:xfrm>
            <a:prstGeom prst="rect">
              <a:avLst/>
            </a:prstGeom>
          </p:spPr>
          <p:txBody>
            <a:bodyPr wrap="square">
              <a:spAutoFit/>
            </a:bodyPr>
            <a:lstStyle/>
            <a:p>
              <a:pPr>
                <a:lnSpc>
                  <a:spcPct val="130000"/>
                </a:lnSpc>
              </a:pPr>
              <a:r>
                <a:rPr lang="en-US" sz="2400" i="1" dirty="0">
                  <a:solidFill>
                    <a:schemeClr val="accent1"/>
                  </a:solidFill>
                </a:rPr>
                <a:t>“We wanted to gear up our administrative mechanisms and foster the mindset across our entire staff that quality matters and adhering to national performance standards is important. We picked measures that were relevant to our practice, which gave us an opportunity to improve our quality in measurable ways.”</a:t>
              </a:r>
            </a:p>
          </p:txBody>
        </p:sp>
      </p:grpSp>
    </p:spTree>
    <p:extLst>
      <p:ext uri="{BB962C8B-B14F-4D97-AF65-F5344CB8AC3E}">
        <p14:creationId xmlns:p14="http://schemas.microsoft.com/office/powerpoint/2010/main" val="879137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63</a:t>
            </a:fld>
            <a:endParaRPr lang="en-US" dirty="0"/>
          </a:p>
        </p:txBody>
      </p:sp>
      <p:sp>
        <p:nvSpPr>
          <p:cNvPr id="5" name="Rectangle 4"/>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687F"/>
              </a:solidFill>
            </a:endParaRPr>
          </a:p>
        </p:txBody>
      </p:sp>
      <p:pic>
        <p:nvPicPr>
          <p:cNvPr id="6" name="Picture 5" descr="004-e-r-theredlist.jpg"/>
          <p:cNvPicPr>
            <a:picLocks noChangeAspect="1"/>
          </p:cNvPicPr>
          <p:nvPr/>
        </p:nvPicPr>
        <p:blipFill rotWithShape="1">
          <a:blip r:embed="rId3">
            <a:extLst>
              <a:ext uri="{28A0092B-C50C-407E-A947-70E740481C1C}">
                <a14:useLocalDpi xmlns:a14="http://schemas.microsoft.com/office/drawing/2010/main" val="0"/>
              </a:ext>
            </a:extLst>
          </a:blip>
          <a:srcRect l="3148" t="8357" r="3148" b="20973"/>
          <a:stretch/>
        </p:blipFill>
        <p:spPr>
          <a:xfrm>
            <a:off x="0" y="0"/>
            <a:ext cx="9144000" cy="6858000"/>
          </a:xfrm>
          <a:prstGeom prst="rect">
            <a:avLst/>
          </a:prstGeom>
        </p:spPr>
      </p:pic>
    </p:spTree>
    <p:extLst>
      <p:ext uri="{BB962C8B-B14F-4D97-AF65-F5344CB8AC3E}">
        <p14:creationId xmlns:p14="http://schemas.microsoft.com/office/powerpoint/2010/main" val="4124098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3.0 – Preparing for the Future</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64</a:t>
            </a:fld>
            <a:endParaRPr lang="en-US" dirty="0"/>
          </a:p>
        </p:txBody>
      </p:sp>
      <p:pic>
        <p:nvPicPr>
          <p:cNvPr id="4" name="Picture 3"/>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897467" y="1324190"/>
            <a:ext cx="7349066" cy="4480554"/>
          </a:xfrm>
          <a:prstGeom prst="rect">
            <a:avLst/>
          </a:prstGeom>
          <a:ln>
            <a:noFill/>
          </a:ln>
          <a:effectLst/>
        </p:spPr>
      </p:pic>
    </p:spTree>
    <p:extLst>
      <p:ext uri="{BB962C8B-B14F-4D97-AF65-F5344CB8AC3E}">
        <p14:creationId xmlns:p14="http://schemas.microsoft.com/office/powerpoint/2010/main" val="4065579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and Q&amp;A</a:t>
            </a:r>
          </a:p>
        </p:txBody>
      </p:sp>
      <p:sp>
        <p:nvSpPr>
          <p:cNvPr id="3" name="Slide Number Placeholder 2"/>
          <p:cNvSpPr>
            <a:spLocks noGrp="1"/>
          </p:cNvSpPr>
          <p:nvPr>
            <p:ph type="sldNum" sz="quarter" idx="10"/>
          </p:nvPr>
        </p:nvSpPr>
        <p:spPr/>
        <p:txBody>
          <a:bodyPr/>
          <a:lstStyle/>
          <a:p>
            <a:fld id="{04663962-5C0B-F642-8585-7A5CBE979EEA}" type="slidenum">
              <a:rPr lang="en-US" smtClean="0"/>
              <a:pPr/>
              <a:t>65</a:t>
            </a:fld>
            <a:endParaRPr lang="en-US" dirty="0"/>
          </a:p>
        </p:txBody>
      </p:sp>
      <p:sp>
        <p:nvSpPr>
          <p:cNvPr id="4" name="Rectangle 3"/>
          <p:cNvSpPr/>
          <p:nvPr/>
        </p:nvSpPr>
        <p:spPr>
          <a:xfrm>
            <a:off x="1966960" y="3142156"/>
            <a:ext cx="5210080" cy="830997"/>
          </a:xfrm>
          <a:prstGeom prst="rect">
            <a:avLst/>
          </a:prstGeom>
        </p:spPr>
        <p:txBody>
          <a:bodyPr wrap="none">
            <a:spAutoFit/>
          </a:bodyPr>
          <a:lstStyle/>
          <a:p>
            <a:r>
              <a:rPr lang="en-US" sz="4800" dirty="0">
                <a:solidFill>
                  <a:srgbClr val="7F7F7F"/>
                </a:solidFill>
              </a:rPr>
              <a:t>Discussion and Q&amp;A</a:t>
            </a:r>
          </a:p>
        </p:txBody>
      </p:sp>
      <p:grpSp>
        <p:nvGrpSpPr>
          <p:cNvPr id="9" name="Group 8"/>
          <p:cNvGrpSpPr/>
          <p:nvPr/>
        </p:nvGrpSpPr>
        <p:grpSpPr>
          <a:xfrm>
            <a:off x="3411463" y="1933355"/>
            <a:ext cx="1033894" cy="1033894"/>
            <a:chOff x="1780267" y="2159000"/>
            <a:chExt cx="2497667" cy="2497666"/>
          </a:xfrm>
        </p:grpSpPr>
        <p:sp>
          <p:nvSpPr>
            <p:cNvPr id="5" name="Oval Callout 4"/>
            <p:cNvSpPr/>
            <p:nvPr/>
          </p:nvSpPr>
          <p:spPr>
            <a:xfrm>
              <a:off x="1780267" y="2159000"/>
              <a:ext cx="2497667" cy="2497666"/>
            </a:xfrm>
            <a:prstGeom prst="wedgeEllipseCallou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rgbClr val="00687F"/>
                </a:solidFill>
              </a:endParaRPr>
            </a:p>
          </p:txBody>
        </p:sp>
        <p:sp>
          <p:nvSpPr>
            <p:cNvPr id="7" name="TextBox 6"/>
            <p:cNvSpPr txBox="1"/>
            <p:nvPr/>
          </p:nvSpPr>
          <p:spPr>
            <a:xfrm>
              <a:off x="1780267" y="2899832"/>
              <a:ext cx="2497667" cy="1090500"/>
            </a:xfrm>
            <a:prstGeom prst="rect">
              <a:avLst/>
            </a:prstGeom>
            <a:noFill/>
          </p:spPr>
          <p:txBody>
            <a:bodyPr wrap="square" rtlCol="0">
              <a:spAutoFit/>
            </a:bodyPr>
            <a:lstStyle/>
            <a:p>
              <a:pPr algn="ctr">
                <a:lnSpc>
                  <a:spcPct val="80000"/>
                </a:lnSpc>
              </a:pPr>
              <a:r>
                <a:rPr lang="en-US" sz="2800" b="1" dirty="0" smtClean="0">
                  <a:solidFill>
                    <a:schemeClr val="bg1">
                      <a:lumMod val="50000"/>
                    </a:schemeClr>
                  </a:solidFill>
                </a:rPr>
                <a:t>Q?</a:t>
              </a:r>
              <a:endParaRPr lang="en-US" sz="2800" b="1" dirty="0">
                <a:solidFill>
                  <a:schemeClr val="bg1">
                    <a:lumMod val="50000"/>
                  </a:schemeClr>
                </a:solidFill>
              </a:endParaRPr>
            </a:p>
          </p:txBody>
        </p:sp>
      </p:grpSp>
      <p:grpSp>
        <p:nvGrpSpPr>
          <p:cNvPr id="10" name="Group 9"/>
          <p:cNvGrpSpPr/>
          <p:nvPr/>
        </p:nvGrpSpPr>
        <p:grpSpPr>
          <a:xfrm>
            <a:off x="4698645" y="1933355"/>
            <a:ext cx="1033894" cy="1033894"/>
            <a:chOff x="4896424" y="2159000"/>
            <a:chExt cx="2497667" cy="2497666"/>
          </a:xfrm>
        </p:grpSpPr>
        <p:sp>
          <p:nvSpPr>
            <p:cNvPr id="6" name="Oval Callout 5"/>
            <p:cNvSpPr/>
            <p:nvPr/>
          </p:nvSpPr>
          <p:spPr>
            <a:xfrm flipH="1">
              <a:off x="4896424" y="2159000"/>
              <a:ext cx="2497667" cy="2497666"/>
            </a:xfrm>
            <a:prstGeom prst="wedgeEllipseCallout">
              <a:avLst/>
            </a:prstGeom>
            <a:solidFill>
              <a:srgbClr val="0068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dirty="0">
                <a:solidFill>
                  <a:srgbClr val="00687F"/>
                </a:solidFill>
              </a:endParaRPr>
            </a:p>
          </p:txBody>
        </p:sp>
        <p:sp>
          <p:nvSpPr>
            <p:cNvPr id="8" name="TextBox 7"/>
            <p:cNvSpPr txBox="1"/>
            <p:nvPr/>
          </p:nvSpPr>
          <p:spPr>
            <a:xfrm>
              <a:off x="4896424" y="2899832"/>
              <a:ext cx="2497667" cy="1090500"/>
            </a:xfrm>
            <a:prstGeom prst="rect">
              <a:avLst/>
            </a:prstGeom>
            <a:noFill/>
          </p:spPr>
          <p:txBody>
            <a:bodyPr wrap="square" rtlCol="0">
              <a:spAutoFit/>
            </a:bodyPr>
            <a:lstStyle/>
            <a:p>
              <a:pPr algn="ctr">
                <a:lnSpc>
                  <a:spcPct val="80000"/>
                </a:lnSpc>
              </a:pPr>
              <a:r>
                <a:rPr lang="en-US" sz="2800" b="1" dirty="0" smtClean="0">
                  <a:solidFill>
                    <a:schemeClr val="bg1"/>
                  </a:solidFill>
                </a:rPr>
                <a:t>A!</a:t>
              </a:r>
              <a:endParaRPr lang="en-US" sz="2800" b="1" dirty="0">
                <a:solidFill>
                  <a:schemeClr val="bg1"/>
                </a:solidFill>
              </a:endParaRPr>
            </a:p>
          </p:txBody>
        </p:sp>
      </p:grpSp>
    </p:spTree>
    <p:extLst>
      <p:ext uri="{BB962C8B-B14F-4D97-AF65-F5344CB8AC3E}">
        <p14:creationId xmlns:p14="http://schemas.microsoft.com/office/powerpoint/2010/main" val="964656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1" cy="6858000"/>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45720" rIns="914400" bIns="45720" numCol="1" spcCol="0" rtlCol="0" fromWordArt="0" anchor="ctr" anchorCtr="0" forceAA="0" compatLnSpc="1">
            <a:prstTxWarp prst="textNoShape">
              <a:avLst/>
            </a:prstTxWarp>
            <a:normAutofit/>
          </a:bodyPr>
          <a:lstStyle/>
          <a:p>
            <a:endParaRPr lang="en-US" sz="3600" dirty="0"/>
          </a:p>
        </p:txBody>
      </p:sp>
      <p:sp>
        <p:nvSpPr>
          <p:cNvPr id="7" name="Rectangle 6"/>
          <p:cNvSpPr/>
          <p:nvPr/>
        </p:nvSpPr>
        <p:spPr>
          <a:xfrm>
            <a:off x="1938867" y="2357735"/>
            <a:ext cx="5266267" cy="2123658"/>
          </a:xfrm>
          <a:prstGeom prst="rect">
            <a:avLst/>
          </a:prstGeom>
        </p:spPr>
        <p:txBody>
          <a:bodyPr wrap="square">
            <a:spAutoFit/>
          </a:bodyPr>
          <a:lstStyle/>
          <a:p>
            <a:r>
              <a:rPr lang="en-US" sz="2400" b="1" dirty="0" smtClean="0">
                <a:solidFill>
                  <a:schemeClr val="accent1"/>
                </a:solidFill>
              </a:rPr>
              <a:t>APPENDIX A: </a:t>
            </a:r>
          </a:p>
          <a:p>
            <a:r>
              <a:rPr lang="en-US" sz="3600" dirty="0" smtClean="0">
                <a:solidFill>
                  <a:schemeClr val="accent2"/>
                </a:solidFill>
              </a:rPr>
              <a:t>2013 </a:t>
            </a:r>
            <a:r>
              <a:rPr lang="en-US" sz="3600" dirty="0">
                <a:solidFill>
                  <a:schemeClr val="accent2"/>
                </a:solidFill>
              </a:rPr>
              <a:t>Infographic from the Institute of Medicine on Healthcare Transformation</a:t>
            </a:r>
          </a:p>
        </p:txBody>
      </p:sp>
    </p:spTree>
    <p:extLst>
      <p:ext uri="{BB962C8B-B14F-4D97-AF65-F5344CB8AC3E}">
        <p14:creationId xmlns:p14="http://schemas.microsoft.com/office/powerpoint/2010/main" val="1268762067"/>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67</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b="82800"/>
          <a:stretch/>
        </p:blipFill>
        <p:spPr>
          <a:xfrm>
            <a:off x="0" y="0"/>
            <a:ext cx="9144000" cy="6858000"/>
          </a:xfrm>
          <a:prstGeom prst="rect">
            <a:avLst/>
          </a:prstGeom>
        </p:spPr>
      </p:pic>
    </p:spTree>
    <p:extLst>
      <p:ext uri="{BB962C8B-B14F-4D97-AF65-F5344CB8AC3E}">
        <p14:creationId xmlns:p14="http://schemas.microsoft.com/office/powerpoint/2010/main" val="917665364"/>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68</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7189" b="75611"/>
          <a:stretch/>
        </p:blipFill>
        <p:spPr>
          <a:xfrm>
            <a:off x="0" y="0"/>
            <a:ext cx="9144000" cy="6858000"/>
          </a:xfrm>
          <a:prstGeom prst="rect">
            <a:avLst/>
          </a:prstGeom>
        </p:spPr>
      </p:pic>
    </p:spTree>
    <p:extLst>
      <p:ext uri="{BB962C8B-B14F-4D97-AF65-F5344CB8AC3E}">
        <p14:creationId xmlns:p14="http://schemas.microsoft.com/office/powerpoint/2010/main" val="2617873140"/>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69</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20741" b="62059"/>
          <a:stretch/>
        </p:blipFill>
        <p:spPr>
          <a:xfrm>
            <a:off x="0" y="0"/>
            <a:ext cx="9144000" cy="6858000"/>
          </a:xfrm>
          <a:prstGeom prst="rect">
            <a:avLst/>
          </a:prstGeom>
        </p:spPr>
      </p:pic>
    </p:spTree>
    <p:extLst>
      <p:ext uri="{BB962C8B-B14F-4D97-AF65-F5344CB8AC3E}">
        <p14:creationId xmlns:p14="http://schemas.microsoft.com/office/powerpoint/2010/main" val="361614729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431165"/>
            <a:ext cx="9144001" cy="182096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45720" rIns="914400" bIns="45720" numCol="1" spcCol="0" rtlCol="0" fromWordArt="0" anchor="ctr" anchorCtr="0" forceAA="0" compatLnSpc="1">
            <a:prstTxWarp prst="textNoShape">
              <a:avLst/>
            </a:prstTxWarp>
            <a:normAutofit/>
          </a:bodyPr>
          <a:lstStyle/>
          <a:p>
            <a:r>
              <a:rPr lang="en-US" sz="3600" dirty="0" smtClean="0"/>
              <a:t>Your Name, Radiologist</a:t>
            </a:r>
            <a:endParaRPr lang="en-US" sz="3600" dirty="0"/>
          </a:p>
        </p:txBody>
      </p:sp>
      <p:sp>
        <p:nvSpPr>
          <p:cNvPr id="2" name="Title 1"/>
          <p:cNvSpPr>
            <a:spLocks noGrp="1"/>
          </p:cNvSpPr>
          <p:nvPr>
            <p:ph type="title"/>
          </p:nvPr>
        </p:nvSpPr>
        <p:spPr/>
        <p:txBody>
          <a:bodyPr/>
          <a:lstStyle/>
          <a:p>
            <a:r>
              <a:rPr lang="en-US" dirty="0" smtClean="0"/>
              <a:t>Who am I?</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7</a:t>
            </a:fld>
            <a:endParaRPr lang="en-US" dirty="0"/>
          </a:p>
        </p:txBody>
      </p:sp>
      <p:sp>
        <p:nvSpPr>
          <p:cNvPr id="23" name="Rectangle 22"/>
          <p:cNvSpPr/>
          <p:nvPr/>
        </p:nvSpPr>
        <p:spPr>
          <a:xfrm>
            <a:off x="0" y="2252133"/>
            <a:ext cx="9144001" cy="1678422"/>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182880" rIns="914400" bIns="182880" numCol="1" spcCol="0" rtlCol="0" fromWordArt="0" anchor="ctr" anchorCtr="0" forceAA="0" compatLnSpc="1">
            <a:prstTxWarp prst="textNoShape">
              <a:avLst/>
            </a:prstTxWarp>
            <a:normAutofit fontScale="92500" lnSpcReduction="10000"/>
          </a:bodyPr>
          <a:lstStyle/>
          <a:p>
            <a:pPr>
              <a:lnSpc>
                <a:spcPct val="110000"/>
              </a:lnSpc>
              <a:spcAft>
                <a:spcPts val="600"/>
              </a:spcAft>
            </a:pPr>
            <a:r>
              <a:rPr lang="en-US" dirty="0" smtClean="0">
                <a:solidFill>
                  <a:schemeClr val="bg1">
                    <a:lumMod val="50000"/>
                  </a:schemeClr>
                </a:solidFill>
              </a:rPr>
              <a:t>Undergraduate Degree: 	Institution Name</a:t>
            </a:r>
          </a:p>
          <a:p>
            <a:pPr>
              <a:lnSpc>
                <a:spcPct val="110000"/>
              </a:lnSpc>
              <a:spcAft>
                <a:spcPts val="600"/>
              </a:spcAft>
            </a:pPr>
            <a:r>
              <a:rPr lang="en-US" dirty="0" smtClean="0">
                <a:solidFill>
                  <a:schemeClr val="bg1">
                    <a:lumMod val="50000"/>
                  </a:schemeClr>
                </a:solidFill>
              </a:rPr>
              <a:t>Medical School:		</a:t>
            </a:r>
            <a:r>
              <a:rPr lang="en-US" dirty="0">
                <a:solidFill>
                  <a:schemeClr val="bg1">
                    <a:lumMod val="50000"/>
                  </a:schemeClr>
                </a:solidFill>
              </a:rPr>
              <a:t>Institution Name</a:t>
            </a:r>
          </a:p>
          <a:p>
            <a:pPr>
              <a:lnSpc>
                <a:spcPct val="110000"/>
              </a:lnSpc>
              <a:spcAft>
                <a:spcPts val="600"/>
              </a:spcAft>
            </a:pPr>
            <a:r>
              <a:rPr lang="en-US" dirty="0" smtClean="0">
                <a:solidFill>
                  <a:schemeClr val="bg1">
                    <a:lumMod val="50000"/>
                  </a:schemeClr>
                </a:solidFill>
              </a:rPr>
              <a:t>Residency:			</a:t>
            </a:r>
            <a:r>
              <a:rPr lang="en-US" dirty="0">
                <a:solidFill>
                  <a:schemeClr val="bg1">
                    <a:lumMod val="50000"/>
                  </a:schemeClr>
                </a:solidFill>
              </a:rPr>
              <a:t>Institution </a:t>
            </a:r>
            <a:r>
              <a:rPr lang="en-US" dirty="0" smtClean="0">
                <a:solidFill>
                  <a:schemeClr val="bg1">
                    <a:lumMod val="50000"/>
                  </a:schemeClr>
                </a:solidFill>
              </a:rPr>
              <a:t>Name</a:t>
            </a:r>
          </a:p>
          <a:p>
            <a:pPr>
              <a:lnSpc>
                <a:spcPct val="110000"/>
              </a:lnSpc>
              <a:spcAft>
                <a:spcPts val="600"/>
              </a:spcAft>
            </a:pPr>
            <a:r>
              <a:rPr lang="en-US" dirty="0" smtClean="0">
                <a:solidFill>
                  <a:schemeClr val="bg1">
                    <a:lumMod val="50000"/>
                  </a:schemeClr>
                </a:solidFill>
              </a:rPr>
              <a:t>Fellowship:			</a:t>
            </a:r>
            <a:r>
              <a:rPr lang="en-US" dirty="0">
                <a:solidFill>
                  <a:schemeClr val="bg1">
                    <a:lumMod val="50000"/>
                  </a:schemeClr>
                </a:solidFill>
              </a:rPr>
              <a:t>Institution </a:t>
            </a:r>
            <a:r>
              <a:rPr lang="en-US" dirty="0" smtClean="0">
                <a:solidFill>
                  <a:schemeClr val="bg1">
                    <a:lumMod val="50000"/>
                  </a:schemeClr>
                </a:solidFill>
              </a:rPr>
              <a:t>Name</a:t>
            </a:r>
            <a:endParaRPr lang="en-US" dirty="0">
              <a:solidFill>
                <a:schemeClr val="bg1">
                  <a:lumMod val="50000"/>
                </a:schemeClr>
              </a:solidFill>
            </a:endParaRPr>
          </a:p>
        </p:txBody>
      </p:sp>
      <p:sp>
        <p:nvSpPr>
          <p:cNvPr id="24" name="Rectangle 23"/>
          <p:cNvSpPr/>
          <p:nvPr/>
        </p:nvSpPr>
        <p:spPr>
          <a:xfrm>
            <a:off x="-1" y="3930555"/>
            <a:ext cx="9144001" cy="2482942"/>
          </a:xfrm>
          <a:prstGeom prst="rect">
            <a:avLst/>
          </a:prstGeom>
          <a:solidFill>
            <a:srgbClr val="D9E9E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0" tIns="274320" rIns="914400" bIns="274320" numCol="1" spcCol="0" rtlCol="0" fromWordArt="0" anchor="t" anchorCtr="0" forceAA="0" compatLnSpc="1">
            <a:prstTxWarp prst="textNoShape">
              <a:avLst/>
            </a:prstTxWarp>
            <a:normAutofit fontScale="55000" lnSpcReduction="20000"/>
          </a:bodyPr>
          <a:lstStyle/>
          <a:p>
            <a:pPr lvl="0">
              <a:lnSpc>
                <a:spcPct val="130000"/>
              </a:lnSpc>
              <a:spcAft>
                <a:spcPts val="600"/>
              </a:spcAft>
            </a:pPr>
            <a:r>
              <a:rPr lang="en-US" sz="2000" dirty="0" smtClean="0">
                <a:solidFill>
                  <a:prstClr val="white">
                    <a:lumMod val="50000"/>
                  </a:prstClr>
                </a:solidFill>
              </a:rPr>
              <a:t>Prior Work Experience: </a:t>
            </a:r>
            <a:endParaRPr lang="en-US" sz="2000" dirty="0">
              <a:solidFill>
                <a:prstClr val="white">
                  <a:lumMod val="50000"/>
                </a:prstClr>
              </a:solidFill>
            </a:endParaRPr>
          </a:p>
          <a:p>
            <a:pPr marL="285750" lvl="0" indent="-285750">
              <a:lnSpc>
                <a:spcPct val="130000"/>
              </a:lnSpc>
              <a:spcAft>
                <a:spcPts val="600"/>
              </a:spcAft>
              <a:buFont typeface="Arial"/>
              <a:buChar char="•"/>
            </a:pPr>
            <a:r>
              <a:rPr lang="en-US" dirty="0" smtClean="0">
                <a:solidFill>
                  <a:schemeClr val="accent1"/>
                </a:solidFill>
              </a:rPr>
              <a:t>Lorem ipsum dolor sit amet, consectetur adipiscing elit. Vestibulum Interdum. 2001-2003</a:t>
            </a:r>
          </a:p>
          <a:p>
            <a:pPr marL="285750" lvl="0" indent="-285750">
              <a:lnSpc>
                <a:spcPct val="130000"/>
              </a:lnSpc>
              <a:spcAft>
                <a:spcPts val="600"/>
              </a:spcAft>
              <a:buFont typeface="Arial"/>
              <a:buChar char="•"/>
            </a:pPr>
            <a:r>
              <a:rPr lang="en-US" dirty="0" smtClean="0">
                <a:solidFill>
                  <a:schemeClr val="accent1"/>
                </a:solidFill>
              </a:rPr>
              <a:t>Vestibulum interdum odio eu scelerisque tristique. Praesent consectetur placerat augue, quis aliquam urna consequat ac. </a:t>
            </a:r>
          </a:p>
          <a:p>
            <a:pPr lvl="0">
              <a:lnSpc>
                <a:spcPct val="130000"/>
              </a:lnSpc>
              <a:spcAft>
                <a:spcPts val="600"/>
              </a:spcAft>
            </a:pPr>
            <a:endParaRPr lang="en-US" dirty="0" smtClean="0">
              <a:solidFill>
                <a:schemeClr val="accent1"/>
              </a:solidFill>
            </a:endParaRPr>
          </a:p>
          <a:p>
            <a:pPr lvl="0">
              <a:lnSpc>
                <a:spcPct val="130000"/>
              </a:lnSpc>
              <a:spcAft>
                <a:spcPts val="600"/>
              </a:spcAft>
            </a:pPr>
            <a:r>
              <a:rPr lang="en-US" sz="2100" dirty="0" smtClean="0">
                <a:solidFill>
                  <a:prstClr val="white">
                    <a:lumMod val="50000"/>
                  </a:prstClr>
                </a:solidFill>
              </a:rPr>
              <a:t>Expertise, Interests, Research, etc:</a:t>
            </a:r>
          </a:p>
          <a:p>
            <a:pPr marL="285750" lvl="0" indent="-285750">
              <a:lnSpc>
                <a:spcPct val="130000"/>
              </a:lnSpc>
              <a:spcAft>
                <a:spcPts val="600"/>
              </a:spcAft>
              <a:buFont typeface="Arial"/>
              <a:buChar char="•"/>
            </a:pPr>
            <a:r>
              <a:rPr lang="en-US" dirty="0" smtClean="0">
                <a:solidFill>
                  <a:srgbClr val="00687F"/>
                </a:solidFill>
              </a:rPr>
              <a:t>Lorem ipsum dolor sit amet, consectetur adipiscing elit. </a:t>
            </a:r>
          </a:p>
          <a:p>
            <a:pPr marL="285750" lvl="0" indent="-285750">
              <a:lnSpc>
                <a:spcPct val="130000"/>
              </a:lnSpc>
              <a:spcAft>
                <a:spcPts val="600"/>
              </a:spcAft>
              <a:buFont typeface="Arial"/>
              <a:buChar char="•"/>
            </a:pPr>
            <a:r>
              <a:rPr lang="en-US" dirty="0" smtClean="0">
                <a:solidFill>
                  <a:srgbClr val="00687F"/>
                </a:solidFill>
              </a:rPr>
              <a:t>Vestibulum interdum odio eu scelerisque tristique. Praesent consectetur placerat augue, quis aliquam urna consequat ac. </a:t>
            </a:r>
          </a:p>
          <a:p>
            <a:pPr marL="285750" lvl="0" indent="-285750">
              <a:lnSpc>
                <a:spcPct val="130000"/>
              </a:lnSpc>
              <a:spcAft>
                <a:spcPts val="600"/>
              </a:spcAft>
              <a:buFont typeface="Arial"/>
              <a:buChar char="•"/>
            </a:pPr>
            <a:r>
              <a:rPr lang="en-US" dirty="0" smtClean="0">
                <a:solidFill>
                  <a:srgbClr val="00687F"/>
                </a:solidFill>
              </a:rPr>
              <a:t>Morbi pharetra, magna eget malesuada scelerisque, diam eros egestas purus, quis vestibulum mi orci eu purus</a:t>
            </a:r>
          </a:p>
        </p:txBody>
      </p:sp>
    </p:spTree>
    <p:extLst>
      <p:ext uri="{BB962C8B-B14F-4D97-AF65-F5344CB8AC3E}">
        <p14:creationId xmlns:p14="http://schemas.microsoft.com/office/powerpoint/2010/main" val="4019431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anim calcmode="lin" valueType="num">
                                      <p:cBhvr>
                                        <p:cTn id="20" dur="500" fill="hold"/>
                                        <p:tgtEl>
                                          <p:spTgt spid="24"/>
                                        </p:tgtEl>
                                        <p:attrNameLst>
                                          <p:attrName>ppt_x</p:attrName>
                                        </p:attrNameLst>
                                      </p:cBhvr>
                                      <p:tavLst>
                                        <p:tav tm="0">
                                          <p:val>
                                            <p:strVal val="#ppt_x"/>
                                          </p:val>
                                        </p:tav>
                                        <p:tav tm="100000">
                                          <p:val>
                                            <p:strVal val="#ppt_x"/>
                                          </p:val>
                                        </p:tav>
                                      </p:tavLst>
                                    </p:anim>
                                    <p:anim calcmode="lin" valueType="num">
                                      <p:cBhvr>
                                        <p:cTn id="2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70</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33783" b="49017"/>
          <a:stretch/>
        </p:blipFill>
        <p:spPr>
          <a:xfrm>
            <a:off x="0" y="0"/>
            <a:ext cx="9144000" cy="6858000"/>
          </a:xfrm>
          <a:prstGeom prst="rect">
            <a:avLst/>
          </a:prstGeom>
        </p:spPr>
      </p:pic>
    </p:spTree>
    <p:extLst>
      <p:ext uri="{BB962C8B-B14F-4D97-AF65-F5344CB8AC3E}">
        <p14:creationId xmlns:p14="http://schemas.microsoft.com/office/powerpoint/2010/main" val="2148927072"/>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71</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44728" b="38072"/>
          <a:stretch/>
        </p:blipFill>
        <p:spPr>
          <a:xfrm>
            <a:off x="0" y="0"/>
            <a:ext cx="9144000" cy="6858000"/>
          </a:xfrm>
          <a:prstGeom prst="rect">
            <a:avLst/>
          </a:prstGeom>
        </p:spPr>
      </p:pic>
    </p:spTree>
    <p:extLst>
      <p:ext uri="{BB962C8B-B14F-4D97-AF65-F5344CB8AC3E}">
        <p14:creationId xmlns:p14="http://schemas.microsoft.com/office/powerpoint/2010/main" val="2319171057"/>
      </p:ext>
    </p:extLst>
  </p:cSld>
  <p:clrMapOvr>
    <a:masterClrMapping/>
  </p:clrMapOvr>
  <p:transition spd="slow">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72</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58338" b="24462"/>
          <a:stretch/>
        </p:blipFill>
        <p:spPr>
          <a:xfrm>
            <a:off x="0" y="0"/>
            <a:ext cx="9144000" cy="6858000"/>
          </a:xfrm>
          <a:prstGeom prst="rect">
            <a:avLst/>
          </a:prstGeom>
        </p:spPr>
      </p:pic>
    </p:spTree>
    <p:extLst>
      <p:ext uri="{BB962C8B-B14F-4D97-AF65-F5344CB8AC3E}">
        <p14:creationId xmlns:p14="http://schemas.microsoft.com/office/powerpoint/2010/main" val="100386628"/>
      </p:ext>
    </p:extLst>
  </p:cSld>
  <p:clrMapOvr>
    <a:masterClrMapping/>
  </p:clrMapOvr>
  <p:transition spd="slow">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73</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71484" b="11316"/>
          <a:stretch/>
        </p:blipFill>
        <p:spPr>
          <a:xfrm>
            <a:off x="0" y="0"/>
            <a:ext cx="9144000" cy="6858000"/>
          </a:xfrm>
          <a:prstGeom prst="rect">
            <a:avLst/>
          </a:prstGeom>
        </p:spPr>
      </p:pic>
    </p:spTree>
    <p:extLst>
      <p:ext uri="{BB962C8B-B14F-4D97-AF65-F5344CB8AC3E}">
        <p14:creationId xmlns:p14="http://schemas.microsoft.com/office/powerpoint/2010/main" val="1254572971"/>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663962-5C0B-F642-8585-7A5CBE979EEA}" type="slidenum">
              <a:rPr lang="en-US" smtClean="0"/>
              <a:pPr/>
              <a:t>74</a:t>
            </a:fld>
            <a:endParaRPr lang="en-US" dirty="0"/>
          </a:p>
        </p:txBody>
      </p:sp>
      <p:pic>
        <p:nvPicPr>
          <p:cNvPr id="5" name="Picture 4" descr="bestcare_infographic.png"/>
          <p:cNvPicPr>
            <a:picLocks noChangeAspect="1"/>
          </p:cNvPicPr>
          <p:nvPr/>
        </p:nvPicPr>
        <p:blipFill rotWithShape="1">
          <a:blip r:embed="rId2">
            <a:extLst>
              <a:ext uri="{28A0092B-C50C-407E-A947-70E740481C1C}">
                <a14:useLocalDpi xmlns:a14="http://schemas.microsoft.com/office/drawing/2010/main" val="0"/>
              </a:ext>
            </a:extLst>
          </a:blip>
          <a:srcRect t="82800"/>
          <a:stretch/>
        </p:blipFill>
        <p:spPr>
          <a:xfrm>
            <a:off x="0" y="0"/>
            <a:ext cx="9144000" cy="6858000"/>
          </a:xfrm>
          <a:prstGeom prst="rect">
            <a:avLst/>
          </a:prstGeom>
        </p:spPr>
      </p:pic>
    </p:spTree>
    <p:extLst>
      <p:ext uri="{BB962C8B-B14F-4D97-AF65-F5344CB8AC3E}">
        <p14:creationId xmlns:p14="http://schemas.microsoft.com/office/powerpoint/2010/main" val="3782449495"/>
      </p:ext>
    </p:extLst>
  </p:cSld>
  <p:clrMapOvr>
    <a:masterClrMapping/>
  </p:clrMapOvr>
  <p:transition spd="slow">
    <p:push di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B: Bibliography</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75</a:t>
            </a:fld>
            <a:endParaRPr lang="en-US" dirty="0"/>
          </a:p>
        </p:txBody>
      </p:sp>
      <p:sp>
        <p:nvSpPr>
          <p:cNvPr id="4" name="Content Placeholder 2"/>
          <p:cNvSpPr txBox="1">
            <a:spLocks/>
          </p:cNvSpPr>
          <p:nvPr/>
        </p:nvSpPr>
        <p:spPr>
          <a:xfrm>
            <a:off x="457200" y="891753"/>
            <a:ext cx="8229600" cy="507724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Font typeface="Arial"/>
              <a:buNone/>
            </a:pPr>
            <a:r>
              <a:rPr lang="en-US" sz="1200" b="1" dirty="0" smtClean="0"/>
              <a:t>This presentation draws from many source materials including the following:</a:t>
            </a:r>
          </a:p>
          <a:p>
            <a:pPr marL="163513" indent="-163513">
              <a:spcBef>
                <a:spcPts val="0"/>
              </a:spcBef>
              <a:spcAft>
                <a:spcPts val="600"/>
              </a:spcAft>
            </a:pPr>
            <a:r>
              <a:rPr lang="en-US" sz="1200" dirty="0" smtClean="0">
                <a:solidFill>
                  <a:srgbClr val="7F7F7F"/>
                </a:solidFill>
              </a:rPr>
              <a:t>Imaging 3.0: An IT Framework For Radiologists’ Future, </a:t>
            </a:r>
            <a:r>
              <a:rPr lang="en-US" altLang="ja-JP" sz="1200" dirty="0" smtClean="0">
                <a:solidFill>
                  <a:srgbClr val="7F7F7F"/>
                </a:solidFill>
              </a:rPr>
              <a:t>Bibb Allen, Jr., MD, FACR, RCC, Vice Chairman, ACR Board of Chancellors.  Presented at the ACR Imaging Informatics Summit on October 10, 2013.</a:t>
            </a:r>
            <a:endParaRPr lang="en-US" sz="1200" dirty="0" smtClean="0">
              <a:solidFill>
                <a:srgbClr val="7F7F7F"/>
              </a:solidFill>
            </a:endParaRPr>
          </a:p>
          <a:p>
            <a:pPr marL="163513" indent="-163513">
              <a:spcBef>
                <a:spcPts val="0"/>
              </a:spcBef>
              <a:spcAft>
                <a:spcPts val="600"/>
              </a:spcAft>
            </a:pPr>
            <a:r>
              <a:rPr lang="en-US" sz="1200" dirty="0" smtClean="0">
                <a:solidFill>
                  <a:srgbClr val="7F7F7F"/>
                </a:solidFill>
              </a:rPr>
              <a:t>What is Imaging 3.0 and how is it going to be Radiology’s Escape Fire?, Dr. Geraldine McGinty, </a:t>
            </a:r>
            <a:r>
              <a:rPr lang="en-US" altLang="ja-JP" sz="1200" dirty="0" smtClean="0">
                <a:solidFill>
                  <a:srgbClr val="7F7F7F"/>
                </a:solidFill>
              </a:rPr>
              <a:t>Presented at the ACR Annual Meeting and Chapter Leadership Conference (AMCLC) in May 2013.</a:t>
            </a:r>
            <a:endParaRPr lang="en-US" sz="1200" dirty="0" smtClean="0">
              <a:solidFill>
                <a:srgbClr val="7F7F7F"/>
              </a:solidFill>
            </a:endParaRPr>
          </a:p>
          <a:p>
            <a:pPr marL="163513" indent="-163513">
              <a:spcBef>
                <a:spcPts val="0"/>
              </a:spcBef>
              <a:spcAft>
                <a:spcPts val="600"/>
              </a:spcAft>
            </a:pPr>
            <a:r>
              <a:rPr lang="en-US" sz="1200" dirty="0" smtClean="0">
                <a:solidFill>
                  <a:srgbClr val="7F7F7F"/>
                </a:solidFill>
              </a:rPr>
              <a:t>Raising Standards, Imaging 3.0 Case Study, American College of Radiology, August 2013.</a:t>
            </a:r>
          </a:p>
          <a:p>
            <a:pPr marL="163513" indent="-163513">
              <a:spcBef>
                <a:spcPts val="0"/>
              </a:spcBef>
              <a:spcAft>
                <a:spcPts val="600"/>
              </a:spcAft>
            </a:pPr>
            <a:r>
              <a:rPr lang="en-US" sz="1200" dirty="0" smtClean="0">
                <a:solidFill>
                  <a:srgbClr val="7F7F7F"/>
                </a:solidFill>
              </a:rPr>
              <a:t>Decision Support for Ordering Appropriate High-Tech Diagnostic Imaging Scans at the Point-of-Order, whitepaper, Institute for Clinical Systems Improvement. </a:t>
            </a:r>
            <a:r>
              <a:rPr lang="en-US" sz="1200" dirty="0" smtClean="0">
                <a:solidFill>
                  <a:srgbClr val="7F7F7F"/>
                </a:solidFill>
                <a:hlinkClick r:id="rId2"/>
              </a:rPr>
              <a:t>http://bit.ly/ICSIWhitePaper</a:t>
            </a:r>
            <a:endParaRPr lang="en-US" sz="1200" dirty="0" smtClean="0">
              <a:solidFill>
                <a:srgbClr val="7F7F7F"/>
              </a:solidFill>
            </a:endParaRPr>
          </a:p>
          <a:p>
            <a:pPr marL="163513" indent="-163513">
              <a:spcBef>
                <a:spcPts val="0"/>
              </a:spcBef>
              <a:spcAft>
                <a:spcPts val="600"/>
              </a:spcAft>
            </a:pPr>
            <a:r>
              <a:rPr lang="en-US" sz="1200" dirty="0" smtClean="0">
                <a:solidFill>
                  <a:srgbClr val="7F7F7F"/>
                </a:solidFill>
              </a:rPr>
              <a:t>Better Together, Imaging 3.0 Case Study, American College of Radiology, August 2013.</a:t>
            </a:r>
          </a:p>
          <a:p>
            <a:pPr marL="163513" indent="-163513">
              <a:spcBef>
                <a:spcPts val="0"/>
              </a:spcBef>
              <a:spcAft>
                <a:spcPts val="600"/>
              </a:spcAft>
            </a:pPr>
            <a:r>
              <a:rPr lang="en-US" sz="1200" dirty="0" smtClean="0">
                <a:solidFill>
                  <a:srgbClr val="7F7F7F"/>
                </a:solidFill>
              </a:rPr>
              <a:t>Imaging 3.0: What Is It?, April 2013 (Vol. 10, No. 4, 229-229), Paul H. Ellenbogen.</a:t>
            </a:r>
          </a:p>
          <a:p>
            <a:pPr marL="163513" indent="-163513">
              <a:spcBef>
                <a:spcPts val="0"/>
              </a:spcBef>
              <a:spcAft>
                <a:spcPts val="600"/>
              </a:spcAft>
            </a:pPr>
            <a:r>
              <a:rPr lang="en-US" sz="1200" dirty="0" smtClean="0">
                <a:solidFill>
                  <a:srgbClr val="7F7F7F"/>
                </a:solidFill>
              </a:rPr>
              <a:t>Imaging 3.0 chapter of the ACR’s IT Reference Guide for the Practicing Radiologist, Authored by Geraldine B. McGinty, MD, MBA, FACR, Chair, ACR Commission on Economics, Bibb Allen Jr., MD, FACR. Vice Chair, ACR Board of Chancellors, Christopher Wald, MD, PhD.</a:t>
            </a:r>
          </a:p>
          <a:p>
            <a:pPr marL="163513" indent="-163513">
              <a:spcBef>
                <a:spcPts val="0"/>
              </a:spcBef>
              <a:spcAft>
                <a:spcPts val="600"/>
              </a:spcAft>
            </a:pPr>
            <a:r>
              <a:rPr lang="en-US" sz="1200" dirty="0" smtClean="0">
                <a:solidFill>
                  <a:srgbClr val="7F7F7F"/>
                </a:solidFill>
              </a:rPr>
              <a:t>What’s Possible in Health Care (infographic), Institute of Medicine of the National Academies, </a:t>
            </a:r>
            <a:r>
              <a:rPr lang="en-US" sz="1200" dirty="0" smtClean="0">
                <a:solidFill>
                  <a:srgbClr val="7F7F7F"/>
                </a:solidFill>
                <a:hlinkClick r:id="rId3"/>
              </a:rPr>
              <a:t>http://www.iom.edu/Reports/2012/Best-Care-at-Lower-Cost-The-Path-to-Continuously-Learning-Health-Care-in-America/Infographic.aspx</a:t>
            </a:r>
            <a:endParaRPr lang="en-US" sz="1200" dirty="0" smtClean="0">
              <a:solidFill>
                <a:srgbClr val="7F7F7F"/>
              </a:solidFill>
            </a:endParaRPr>
          </a:p>
          <a:p>
            <a:pPr marL="163513" indent="-163513">
              <a:spcBef>
                <a:spcPts val="0"/>
              </a:spcBef>
              <a:spcAft>
                <a:spcPts val="600"/>
              </a:spcAft>
            </a:pPr>
            <a:r>
              <a:rPr lang="en-US" sz="1200" dirty="0" smtClean="0">
                <a:solidFill>
                  <a:srgbClr val="7F7F7F"/>
                </a:solidFill>
              </a:rPr>
              <a:t>Digitization of Medicine: How Radiology Can Take Advantage of the Digital Revolution, King C. Li, MD, MBA, Peter Marcovici, MD, Andrew Phelps, MD, Christopher Potter, MD, Allison Tillack, PhD, Jennifer Tomich, MD, Srini Tridandapani, PhD, MD, Academic Radiology, Vol 20, No 12, December 2013.</a:t>
            </a:r>
          </a:p>
          <a:p>
            <a:pPr marL="163513" indent="-163513">
              <a:spcBef>
                <a:spcPts val="0"/>
              </a:spcBef>
              <a:spcAft>
                <a:spcPts val="600"/>
              </a:spcAft>
            </a:pPr>
            <a:r>
              <a:rPr lang="en-US" sz="1200" dirty="0" smtClean="0">
                <a:solidFill>
                  <a:srgbClr val="7F7F7F"/>
                </a:solidFill>
              </a:rPr>
              <a:t>Keith J. Dreyer, Jonathon L. Dreyer, Imaging Informatics: Lead, Follow, or Become Irrelevant, Journal of the American College of Radiology, Volume 10, Issue 6, June 2013, Pages 394-396, ISSN 1546-1440, http://dx.doi.org/10.1016/j.jacr.2012.11.011.</a:t>
            </a:r>
          </a:p>
          <a:p>
            <a:pPr marL="163513" indent="-163513">
              <a:spcBef>
                <a:spcPts val="0"/>
              </a:spcBef>
              <a:spcAft>
                <a:spcPts val="600"/>
              </a:spcAft>
            </a:pPr>
            <a:r>
              <a:rPr lang="en-US" sz="1200" dirty="0" smtClean="0">
                <a:solidFill>
                  <a:srgbClr val="7F7F7F"/>
                </a:solidFill>
              </a:rPr>
              <a:t>ER, Season 1, Episode 18, “Sleepless in Chicago”.  Original air date of February 23, 1995.</a:t>
            </a:r>
          </a:p>
        </p:txBody>
      </p:sp>
    </p:spTree>
    <p:extLst>
      <p:ext uri="{BB962C8B-B14F-4D97-AF65-F5344CB8AC3E}">
        <p14:creationId xmlns:p14="http://schemas.microsoft.com/office/powerpoint/2010/main" val="55467538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ACR</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8</a:t>
            </a:fld>
            <a:endParaRPr lang="en-US" dirty="0"/>
          </a:p>
        </p:txBody>
      </p:sp>
      <p:sp>
        <p:nvSpPr>
          <p:cNvPr id="22" name="Oval 21"/>
          <p:cNvSpPr/>
          <p:nvPr/>
        </p:nvSpPr>
        <p:spPr>
          <a:xfrm>
            <a:off x="4082942" y="3309071"/>
            <a:ext cx="2067452" cy="2067452"/>
          </a:xfrm>
          <a:prstGeom prst="ellipse">
            <a:avLst/>
          </a:prstGeom>
          <a:solidFill>
            <a:srgbClr val="4D8C4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4800" b="1" dirty="0" smtClean="0">
                <a:solidFill>
                  <a:schemeClr val="bg1"/>
                </a:solidFill>
                <a:cs typeface="Calibri"/>
              </a:rPr>
              <a:t>36K</a:t>
            </a:r>
          </a:p>
          <a:p>
            <a:pPr lvl="0" algn="r">
              <a:lnSpc>
                <a:spcPct val="90000"/>
              </a:lnSpc>
            </a:pPr>
            <a:r>
              <a:rPr lang="en-US" sz="2400" dirty="0" smtClean="0">
                <a:solidFill>
                  <a:schemeClr val="bg1"/>
                </a:solidFill>
              </a:rPr>
              <a:t>members</a:t>
            </a:r>
            <a:endParaRPr lang="en-US" sz="2400" dirty="0">
              <a:solidFill>
                <a:schemeClr val="bg1"/>
              </a:solidFill>
            </a:endParaRPr>
          </a:p>
        </p:txBody>
      </p:sp>
      <p:sp>
        <p:nvSpPr>
          <p:cNvPr id="7" name="Rectangle 6"/>
          <p:cNvSpPr/>
          <p:nvPr/>
        </p:nvSpPr>
        <p:spPr>
          <a:xfrm>
            <a:off x="695546" y="3456653"/>
            <a:ext cx="2916431" cy="1711238"/>
          </a:xfrm>
          <a:prstGeom prst="rect">
            <a:avLst/>
          </a:prstGeom>
        </p:spPr>
        <p:txBody>
          <a:bodyPr wrap="square">
            <a:spAutoFit/>
          </a:bodyPr>
          <a:lstStyle/>
          <a:p>
            <a:pPr algn="r">
              <a:lnSpc>
                <a:spcPct val="110000"/>
              </a:lnSpc>
            </a:pPr>
            <a:r>
              <a:rPr lang="en-US" sz="2400" dirty="0" smtClean="0"/>
              <a:t>Imaging 3.0 is a strategic initiative of the American College of Radiology.</a:t>
            </a:r>
            <a:endParaRPr lang="en-US" sz="2400" dirty="0"/>
          </a:p>
        </p:txBody>
      </p:sp>
      <p:grpSp>
        <p:nvGrpSpPr>
          <p:cNvPr id="31" name="Group 30"/>
          <p:cNvGrpSpPr/>
          <p:nvPr/>
        </p:nvGrpSpPr>
        <p:grpSpPr>
          <a:xfrm>
            <a:off x="695547" y="1467646"/>
            <a:ext cx="7851211" cy="966418"/>
            <a:chOff x="695547" y="1467646"/>
            <a:chExt cx="7851211" cy="966418"/>
          </a:xfrm>
        </p:grpSpPr>
        <p:pic>
          <p:nvPicPr>
            <p:cNvPr id="6" name="Picture 5" descr="acr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47" y="1576695"/>
              <a:ext cx="2916430" cy="758274"/>
            </a:xfrm>
            <a:prstGeom prst="rect">
              <a:avLst/>
            </a:prstGeom>
          </p:spPr>
        </p:pic>
        <p:sp>
          <p:nvSpPr>
            <p:cNvPr id="8" name="Rectangle 7"/>
            <p:cNvSpPr/>
            <p:nvPr/>
          </p:nvSpPr>
          <p:spPr>
            <a:xfrm>
              <a:off x="3846669" y="1467646"/>
              <a:ext cx="4700089" cy="966418"/>
            </a:xfrm>
            <a:prstGeom prst="rect">
              <a:avLst/>
            </a:prstGeom>
          </p:spPr>
          <p:txBody>
            <a:bodyPr wrap="square">
              <a:spAutoFit/>
            </a:bodyPr>
            <a:lstStyle/>
            <a:p>
              <a:pPr>
                <a:lnSpc>
                  <a:spcPct val="120000"/>
                </a:lnSpc>
              </a:pPr>
              <a:r>
                <a:rPr lang="en-US" sz="2400" dirty="0" smtClean="0">
                  <a:solidFill>
                    <a:schemeClr val="bg1">
                      <a:lumMod val="50000"/>
                    </a:schemeClr>
                  </a:solidFill>
                </a:rPr>
                <a:t>Making imaging safe, effective and accessible to those who need it.</a:t>
              </a:r>
            </a:p>
          </p:txBody>
        </p:sp>
      </p:grpSp>
      <p:sp>
        <p:nvSpPr>
          <p:cNvPr id="23" name="Oval 22"/>
          <p:cNvSpPr/>
          <p:nvPr/>
        </p:nvSpPr>
        <p:spPr>
          <a:xfrm>
            <a:off x="6479306" y="3309071"/>
            <a:ext cx="2067452" cy="2067452"/>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4800" b="1" dirty="0" smtClean="0">
                <a:solidFill>
                  <a:srgbClr val="FFFFFF"/>
                </a:solidFill>
                <a:cs typeface="Calibri"/>
              </a:rPr>
              <a:t>75</a:t>
            </a:r>
          </a:p>
          <a:p>
            <a:pPr lvl="0" algn="ctr">
              <a:lnSpc>
                <a:spcPct val="90000"/>
              </a:lnSpc>
            </a:pPr>
            <a:r>
              <a:rPr lang="en-US" sz="2400" dirty="0" smtClean="0">
                <a:solidFill>
                  <a:srgbClr val="FFFFFF"/>
                </a:solidFill>
              </a:rPr>
              <a:t>years</a:t>
            </a:r>
            <a:endParaRPr lang="en-US" sz="2400" dirty="0">
              <a:solidFill>
                <a:srgbClr val="FFFFFF"/>
              </a:solidFill>
            </a:endParaRPr>
          </a:p>
        </p:txBody>
      </p:sp>
      <p:sp>
        <p:nvSpPr>
          <p:cNvPr id="29" name="Left Brace 28"/>
          <p:cNvSpPr/>
          <p:nvPr/>
        </p:nvSpPr>
        <p:spPr>
          <a:xfrm rot="5400000">
            <a:off x="4405044" y="-1201153"/>
            <a:ext cx="333912" cy="8096761"/>
          </a:xfrm>
          <a:prstGeom prst="leftBrace">
            <a:avLst>
              <a:gd name="adj1" fmla="val 52845"/>
              <a:gd name="adj2" fmla="val 93187"/>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066699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anim calcmode="lin" valueType="num">
                                      <p:cBhvr>
                                        <p:cTn id="11" dur="500" fill="hold"/>
                                        <p:tgtEl>
                                          <p:spTgt spid="29"/>
                                        </p:tgtEl>
                                        <p:attrNameLst>
                                          <p:attrName>ppt_x</p:attrName>
                                        </p:attrNameLst>
                                      </p:cBhvr>
                                      <p:tavLst>
                                        <p:tav tm="0">
                                          <p:val>
                                            <p:strVal val="#ppt_x"/>
                                          </p:val>
                                        </p:tav>
                                        <p:tav tm="100000">
                                          <p:val>
                                            <p:strVal val="#ppt_x"/>
                                          </p:val>
                                        </p:tav>
                                      </p:tavLst>
                                    </p:anim>
                                    <p:anim calcmode="lin" valueType="num">
                                      <p:cBhvr>
                                        <p:cTn id="12" dur="500" fill="hold"/>
                                        <p:tgtEl>
                                          <p:spTgt spid="29"/>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23"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Disclosures</a:t>
            </a:r>
            <a:endParaRPr lang="en-US" dirty="0"/>
          </a:p>
        </p:txBody>
      </p:sp>
      <p:sp>
        <p:nvSpPr>
          <p:cNvPr id="3" name="Slide Number Placeholder 2"/>
          <p:cNvSpPr>
            <a:spLocks noGrp="1"/>
          </p:cNvSpPr>
          <p:nvPr>
            <p:ph type="sldNum" sz="quarter" idx="10"/>
          </p:nvPr>
        </p:nvSpPr>
        <p:spPr/>
        <p:txBody>
          <a:bodyPr/>
          <a:lstStyle/>
          <a:p>
            <a:fld id="{04663962-5C0B-F642-8585-7A5CBE979EEA}" type="slidenum">
              <a:rPr lang="en-US" smtClean="0"/>
              <a:pPr/>
              <a:t>9</a:t>
            </a:fld>
            <a:endParaRPr lang="en-US" dirty="0"/>
          </a:p>
        </p:txBody>
      </p:sp>
      <p:sp>
        <p:nvSpPr>
          <p:cNvPr id="4" name="TextBox 3"/>
          <p:cNvSpPr txBox="1"/>
          <p:nvPr/>
        </p:nvSpPr>
        <p:spPr>
          <a:xfrm>
            <a:off x="1172308" y="2988607"/>
            <a:ext cx="6799385" cy="646331"/>
          </a:xfrm>
          <a:prstGeom prst="rect">
            <a:avLst/>
          </a:prstGeom>
          <a:noFill/>
        </p:spPr>
        <p:txBody>
          <a:bodyPr wrap="square" rtlCol="0" anchor="ctr">
            <a:spAutoFit/>
          </a:bodyPr>
          <a:lstStyle/>
          <a:p>
            <a:pPr algn="ctr"/>
            <a:r>
              <a:rPr lang="en-US" sz="3600" i="1" dirty="0" smtClean="0">
                <a:solidFill>
                  <a:schemeClr val="bg1">
                    <a:lumMod val="65000"/>
                  </a:schemeClr>
                </a:solidFill>
              </a:rPr>
              <a:t>Disclosures [Blank]</a:t>
            </a:r>
            <a:endParaRPr lang="en-US" sz="3600" i="1" dirty="0">
              <a:solidFill>
                <a:schemeClr val="bg1">
                  <a:lumMod val="65000"/>
                </a:schemeClr>
              </a:solidFill>
            </a:endParaRPr>
          </a:p>
        </p:txBody>
      </p:sp>
    </p:spTree>
    <p:extLst>
      <p:ext uri="{BB962C8B-B14F-4D97-AF65-F5344CB8AC3E}">
        <p14:creationId xmlns:p14="http://schemas.microsoft.com/office/powerpoint/2010/main" val="422860263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94 WESTBOUND">
      <a:dk1>
        <a:sysClr val="windowText" lastClr="000000"/>
      </a:dk1>
      <a:lt1>
        <a:sysClr val="window" lastClr="FFFFFF"/>
      </a:lt1>
      <a:dk2>
        <a:srgbClr val="064469"/>
      </a:dk2>
      <a:lt2>
        <a:srgbClr val="EEF7FF"/>
      </a:lt2>
      <a:accent1>
        <a:srgbClr val="00687F"/>
      </a:accent1>
      <a:accent2>
        <a:srgbClr val="4D8790"/>
      </a:accent2>
      <a:accent3>
        <a:srgbClr val="4D8C40"/>
      </a:accent3>
      <a:accent4>
        <a:srgbClr val="FFA710"/>
      </a:accent4>
      <a:accent5>
        <a:srgbClr val="B73D96"/>
      </a:accent5>
      <a:accent6>
        <a:srgbClr val="F71E4A"/>
      </a:accent6>
      <a:hlink>
        <a:srgbClr val="0080FF"/>
      </a:hlink>
      <a:folHlink>
        <a:srgbClr val="008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20000"/>
            <a:lumOff val="80000"/>
          </a:schemeClr>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rgbClr val="00687F"/>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12288</TotalTime>
  <Words>9017</Words>
  <Application>Microsoft Office PowerPoint</Application>
  <PresentationFormat>On-screen Show (4:3)</PresentationFormat>
  <Paragraphs>1085</Paragraphs>
  <Slides>75</Slides>
  <Notes>62</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PowerPoint Presentation</vt:lpstr>
      <vt:lpstr>Notes for Presenter: Background Information</vt:lpstr>
      <vt:lpstr>Notes for Presenter: Background Information</vt:lpstr>
      <vt:lpstr>Notes for Presenter: Background Information</vt:lpstr>
      <vt:lpstr>Notes for Presenter: Background Information</vt:lpstr>
      <vt:lpstr>PowerPoint Presentation</vt:lpstr>
      <vt:lpstr>Who am I?</vt:lpstr>
      <vt:lpstr>About the ACR</vt:lpstr>
      <vt:lpstr>Disclosures</vt:lpstr>
      <vt:lpstr>Who are you?</vt:lpstr>
      <vt:lpstr>Is this what radiology is coming to?</vt:lpstr>
      <vt:lpstr>What is Imaging 3.0?</vt:lpstr>
      <vt:lpstr>Why should you care about Imaging 3.0?</vt:lpstr>
      <vt:lpstr>Imaging 3.0 tightly integrates the radiologist into the care delivery process</vt:lpstr>
      <vt:lpstr>Imaging 1.0 &gt; Imaging 2.0 &gt; Imaging 3.0</vt:lpstr>
      <vt:lpstr>Imaging 1.0 &gt; Imaging 2.0 &gt; Imaging 3.0</vt:lpstr>
      <vt:lpstr>PowerPoint Presentation</vt:lpstr>
      <vt:lpstr>PowerPoint Presentation</vt:lpstr>
      <vt:lpstr>Imaging 1.0 &gt; Imaging 2.0 &gt; Imaging 3.0</vt:lpstr>
      <vt:lpstr>Imaging 1.0: 1920 to 1990</vt:lpstr>
      <vt:lpstr>Imaging 1.0: 1920 to 1990</vt:lpstr>
      <vt:lpstr>Imaging 1.0: 1920 to 1990</vt:lpstr>
      <vt:lpstr>PowerPoint Presentation</vt:lpstr>
      <vt:lpstr>Imaging 1.0 &gt; Imaging 2.0 &gt; Imaging 3.0</vt:lpstr>
      <vt:lpstr>Imaging 2.0: 1990 to Present</vt:lpstr>
      <vt:lpstr>Imaging 2.0: 1990 to Present</vt:lpstr>
      <vt:lpstr>Imaging 2.0: Incentives</vt:lpstr>
      <vt:lpstr>Imaging 2.0: Downsides</vt:lpstr>
      <vt:lpstr>PowerPoint Presentation</vt:lpstr>
      <vt:lpstr>PowerPoint Presentation</vt:lpstr>
      <vt:lpstr>Imaging 2.0: Why the US Healthcare System Has to Change</vt:lpstr>
      <vt:lpstr>Imaging 1.0 &gt; Imaging 2.0 &gt; Imaging 3.0</vt:lpstr>
      <vt:lpstr>Imaging 3.0: Health Reform in 2014 The Triple Aims</vt:lpstr>
      <vt:lpstr>Imaging 3.0: How Imaging 3.0 is Implementing Change</vt:lpstr>
      <vt:lpstr>Imaging 3.0: Transitioning from Imaging 2.0 to Imaging 3.0</vt:lpstr>
      <vt:lpstr>PowerPoint Presentation</vt:lpstr>
      <vt:lpstr>Case Study in Culture Change #1: Radiology Associates of Canton (RAC)</vt:lpstr>
      <vt:lpstr>PowerPoint Presentation</vt:lpstr>
      <vt:lpstr>PowerPoint Presentation</vt:lpstr>
      <vt:lpstr>Case Study in Culture Change #2: NYU Langone Medical Center - Urology Clinic</vt:lpstr>
      <vt:lpstr>PowerPoint Presentation</vt:lpstr>
      <vt:lpstr>PowerPoint Presentation</vt:lpstr>
      <vt:lpstr>Imaging 3.0 Lifecycle</vt:lpstr>
      <vt:lpstr>PowerPoint Presentation</vt:lpstr>
      <vt:lpstr>PowerPoint Presentation</vt:lpstr>
      <vt:lpstr>Healthcare Delivery Lifecycle: Ordering</vt:lpstr>
      <vt:lpstr>PowerPoint Presentation</vt:lpstr>
      <vt:lpstr>Case Study:  Clinical Decision Support in Minnesota</vt:lpstr>
      <vt:lpstr>Healthcare Delivery Lifecycle: Scheduling</vt:lpstr>
      <vt:lpstr>Healthcare Delivery Lifecycle: Acquisition</vt:lpstr>
      <vt:lpstr>Healthcare Delivery Lifecycle: Interpretation</vt:lpstr>
      <vt:lpstr>Healthcare Delivery Lifecycle: Results Delivery</vt:lpstr>
      <vt:lpstr>Healthcare Delivery Lifecycle: Results Delivery</vt:lpstr>
      <vt:lpstr>Healthcare Delivery Lifecycle: Results Delivery</vt:lpstr>
      <vt:lpstr>Case Study:  Image Exchange Network in Maine</vt:lpstr>
      <vt:lpstr>Healthcare Delivery Lifecycle: Results Delivery</vt:lpstr>
      <vt:lpstr>Core Processes</vt:lpstr>
      <vt:lpstr>Case Study: ACR Dose Index Registry</vt:lpstr>
      <vt:lpstr>Registry Data from More Than 5 Million CT Scans</vt:lpstr>
      <vt:lpstr>Case Study: Clinical Research on Lung Cancer Screening leads to Population-Based Health Guidelines</vt:lpstr>
      <vt:lpstr>How do We Get There?: Align Incentives</vt:lpstr>
      <vt:lpstr>Incentives Case Study: Physician Quality Reporting System (PQRS)</vt:lpstr>
      <vt:lpstr>PowerPoint Presentation</vt:lpstr>
      <vt:lpstr>Imaging 3.0 – Preparing for the Future</vt:lpstr>
      <vt:lpstr>Discussion and Q&amp;A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B: 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Horton</dc:creator>
  <cp:lastModifiedBy>Randy Horton</cp:lastModifiedBy>
  <cp:revision>465</cp:revision>
  <cp:lastPrinted>2014-06-06T14:36:44Z</cp:lastPrinted>
  <dcterms:created xsi:type="dcterms:W3CDTF">2014-03-08T10:41:33Z</dcterms:created>
  <dcterms:modified xsi:type="dcterms:W3CDTF">2014-06-17T20:10:53Z</dcterms:modified>
</cp:coreProperties>
</file>